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charts/chart4.xml" ContentType="application/vnd.openxmlformats-officedocument.drawingml.chart+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charts/chart6.xml" ContentType="application/vnd.openxmlformats-officedocument.drawingml.chart+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charts/chart2.xml" ContentType="application/vnd.openxmlformats-officedocument.drawingml.chart+xml"/>
  <Override PartName="/ppt/diagrams/data1.xml" ContentType="application/vnd.openxmlformats-officedocument.drawingml.diagramData+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notesSlides/notesSlide23.xml" ContentType="application/vnd.openxmlformats-officedocument.presentationml.notes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charts/chart7.xml" ContentType="application/vnd.openxmlformats-officedocument.drawingml.chart+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slides/slide5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 id="2147483677" r:id="rId2"/>
  </p:sldMasterIdLst>
  <p:notesMasterIdLst>
    <p:notesMasterId r:id="rId195"/>
  </p:notesMasterIdLst>
  <p:handoutMasterIdLst>
    <p:handoutMasterId r:id="rId196"/>
  </p:handoutMasterIdLst>
  <p:sldIdLst>
    <p:sldId id="942" r:id="rId3"/>
    <p:sldId id="941" r:id="rId4"/>
    <p:sldId id="922" r:id="rId5"/>
    <p:sldId id="693" r:id="rId6"/>
    <p:sldId id="769" r:id="rId7"/>
    <p:sldId id="827" r:id="rId8"/>
    <p:sldId id="801" r:id="rId9"/>
    <p:sldId id="826" r:id="rId10"/>
    <p:sldId id="839" r:id="rId11"/>
    <p:sldId id="840" r:id="rId12"/>
    <p:sldId id="810" r:id="rId13"/>
    <p:sldId id="841" r:id="rId14"/>
    <p:sldId id="812" r:id="rId15"/>
    <p:sldId id="813" r:id="rId16"/>
    <p:sldId id="828" r:id="rId17"/>
    <p:sldId id="829" r:id="rId18"/>
    <p:sldId id="814" r:id="rId19"/>
    <p:sldId id="831" r:id="rId20"/>
    <p:sldId id="832" r:id="rId21"/>
    <p:sldId id="833" r:id="rId22"/>
    <p:sldId id="772" r:id="rId23"/>
    <p:sldId id="818" r:id="rId24"/>
    <p:sldId id="819" r:id="rId25"/>
    <p:sldId id="842" r:id="rId26"/>
    <p:sldId id="836" r:id="rId27"/>
    <p:sldId id="837" r:id="rId28"/>
    <p:sldId id="843" r:id="rId29"/>
    <p:sldId id="838" r:id="rId30"/>
    <p:sldId id="835" r:id="rId31"/>
    <p:sldId id="834" r:id="rId32"/>
    <p:sldId id="820" r:id="rId33"/>
    <p:sldId id="844" r:id="rId34"/>
    <p:sldId id="821" r:id="rId35"/>
    <p:sldId id="822" r:id="rId36"/>
    <p:sldId id="845" r:id="rId37"/>
    <p:sldId id="823" r:id="rId38"/>
    <p:sldId id="847" r:id="rId39"/>
    <p:sldId id="848" r:id="rId40"/>
    <p:sldId id="849" r:id="rId41"/>
    <p:sldId id="850" r:id="rId42"/>
    <p:sldId id="851" r:id="rId43"/>
    <p:sldId id="824" r:id="rId44"/>
    <p:sldId id="859" r:id="rId45"/>
    <p:sldId id="852" r:id="rId46"/>
    <p:sldId id="857" r:id="rId47"/>
    <p:sldId id="860" r:id="rId48"/>
    <p:sldId id="863" r:id="rId49"/>
    <p:sldId id="861" r:id="rId50"/>
    <p:sldId id="862" r:id="rId51"/>
    <p:sldId id="853" r:id="rId52"/>
    <p:sldId id="854" r:id="rId53"/>
    <p:sldId id="855" r:id="rId54"/>
    <p:sldId id="856" r:id="rId55"/>
    <p:sldId id="858" r:id="rId56"/>
    <p:sldId id="868" r:id="rId57"/>
    <p:sldId id="869" r:id="rId58"/>
    <p:sldId id="864" r:id="rId59"/>
    <p:sldId id="846" r:id="rId60"/>
    <p:sldId id="867" r:id="rId61"/>
    <p:sldId id="865" r:id="rId62"/>
    <p:sldId id="866" r:id="rId63"/>
    <p:sldId id="694" r:id="rId64"/>
    <p:sldId id="873" r:id="rId65"/>
    <p:sldId id="750" r:id="rId66"/>
    <p:sldId id="805" r:id="rId67"/>
    <p:sldId id="807" r:id="rId68"/>
    <p:sldId id="806" r:id="rId69"/>
    <p:sldId id="808" r:id="rId70"/>
    <p:sldId id="870" r:id="rId71"/>
    <p:sldId id="872" r:id="rId72"/>
    <p:sldId id="874" r:id="rId73"/>
    <p:sldId id="871" r:id="rId74"/>
    <p:sldId id="803" r:id="rId75"/>
    <p:sldId id="804" r:id="rId76"/>
    <p:sldId id="788" r:id="rId77"/>
    <p:sldId id="793" r:id="rId78"/>
    <p:sldId id="876" r:id="rId79"/>
    <p:sldId id="875" r:id="rId80"/>
    <p:sldId id="877" r:id="rId81"/>
    <p:sldId id="794" r:id="rId82"/>
    <p:sldId id="878" r:id="rId83"/>
    <p:sldId id="879" r:id="rId84"/>
    <p:sldId id="796" r:id="rId85"/>
    <p:sldId id="880" r:id="rId86"/>
    <p:sldId id="881" r:id="rId87"/>
    <p:sldId id="795" r:id="rId88"/>
    <p:sldId id="896" r:id="rId89"/>
    <p:sldId id="897" r:id="rId90"/>
    <p:sldId id="899" r:id="rId91"/>
    <p:sldId id="900" r:id="rId92"/>
    <p:sldId id="901" r:id="rId93"/>
    <p:sldId id="902" r:id="rId94"/>
    <p:sldId id="898" r:id="rId95"/>
    <p:sldId id="882" r:id="rId96"/>
    <p:sldId id="884" r:id="rId97"/>
    <p:sldId id="780" r:id="rId98"/>
    <p:sldId id="886" r:id="rId99"/>
    <p:sldId id="887" r:id="rId100"/>
    <p:sldId id="888" r:id="rId101"/>
    <p:sldId id="809" r:id="rId102"/>
    <p:sldId id="890" r:id="rId103"/>
    <p:sldId id="892" r:id="rId104"/>
    <p:sldId id="893" r:id="rId105"/>
    <p:sldId id="894" r:id="rId106"/>
    <p:sldId id="903" r:id="rId107"/>
    <p:sldId id="904" r:id="rId108"/>
    <p:sldId id="905" r:id="rId109"/>
    <p:sldId id="906" r:id="rId110"/>
    <p:sldId id="907" r:id="rId111"/>
    <p:sldId id="895" r:id="rId112"/>
    <p:sldId id="908" r:id="rId113"/>
    <p:sldId id="909" r:id="rId114"/>
    <p:sldId id="910" r:id="rId115"/>
    <p:sldId id="920" r:id="rId116"/>
    <p:sldId id="911" r:id="rId117"/>
    <p:sldId id="912" r:id="rId118"/>
    <p:sldId id="913" r:id="rId119"/>
    <p:sldId id="914" r:id="rId120"/>
    <p:sldId id="915" r:id="rId121"/>
    <p:sldId id="916" r:id="rId122"/>
    <p:sldId id="917" r:id="rId123"/>
    <p:sldId id="919" r:id="rId124"/>
    <p:sldId id="889" r:id="rId125"/>
    <p:sldId id="918" r:id="rId126"/>
    <p:sldId id="696" r:id="rId127"/>
    <p:sldId id="691" r:id="rId128"/>
    <p:sldId id="705" r:id="rId129"/>
    <p:sldId id="692" r:id="rId130"/>
    <p:sldId id="697" r:id="rId131"/>
    <p:sldId id="706" r:id="rId132"/>
    <p:sldId id="698" r:id="rId133"/>
    <p:sldId id="699" r:id="rId134"/>
    <p:sldId id="701" r:id="rId135"/>
    <p:sldId id="703" r:id="rId136"/>
    <p:sldId id="712" r:id="rId137"/>
    <p:sldId id="714" r:id="rId138"/>
    <p:sldId id="743" r:id="rId139"/>
    <p:sldId id="744" r:id="rId140"/>
    <p:sldId id="715" r:id="rId141"/>
    <p:sldId id="704" r:id="rId142"/>
    <p:sldId id="708" r:id="rId143"/>
    <p:sldId id="709" r:id="rId144"/>
    <p:sldId id="710" r:id="rId145"/>
    <p:sldId id="711" r:id="rId146"/>
    <p:sldId id="716" r:id="rId147"/>
    <p:sldId id="717" r:id="rId148"/>
    <p:sldId id="718" r:id="rId149"/>
    <p:sldId id="719" r:id="rId150"/>
    <p:sldId id="720" r:id="rId151"/>
    <p:sldId id="721" r:id="rId152"/>
    <p:sldId id="722" r:id="rId153"/>
    <p:sldId id="724" r:id="rId154"/>
    <p:sldId id="726" r:id="rId155"/>
    <p:sldId id="727" r:id="rId156"/>
    <p:sldId id="728" r:id="rId157"/>
    <p:sldId id="729" r:id="rId158"/>
    <p:sldId id="730" r:id="rId159"/>
    <p:sldId id="731" r:id="rId160"/>
    <p:sldId id="733" r:id="rId161"/>
    <p:sldId id="734" r:id="rId162"/>
    <p:sldId id="735" r:id="rId163"/>
    <p:sldId id="736" r:id="rId164"/>
    <p:sldId id="748" r:id="rId165"/>
    <p:sldId id="749" r:id="rId166"/>
    <p:sldId id="754" r:id="rId167"/>
    <p:sldId id="755" r:id="rId168"/>
    <p:sldId id="757" r:id="rId169"/>
    <p:sldId id="758" r:id="rId170"/>
    <p:sldId id="756" r:id="rId171"/>
    <p:sldId id="760" r:id="rId172"/>
    <p:sldId id="759" r:id="rId173"/>
    <p:sldId id="761" r:id="rId174"/>
    <p:sldId id="764" r:id="rId175"/>
    <p:sldId id="765" r:id="rId176"/>
    <p:sldId id="767" r:id="rId177"/>
    <p:sldId id="923" r:id="rId178"/>
    <p:sldId id="938" r:id="rId179"/>
    <p:sldId id="924" r:id="rId180"/>
    <p:sldId id="925" r:id="rId181"/>
    <p:sldId id="939" r:id="rId182"/>
    <p:sldId id="926" r:id="rId183"/>
    <p:sldId id="927" r:id="rId184"/>
    <p:sldId id="928" r:id="rId185"/>
    <p:sldId id="929" r:id="rId186"/>
    <p:sldId id="930" r:id="rId187"/>
    <p:sldId id="931" r:id="rId188"/>
    <p:sldId id="932" r:id="rId189"/>
    <p:sldId id="933" r:id="rId190"/>
    <p:sldId id="934" r:id="rId191"/>
    <p:sldId id="937" r:id="rId192"/>
    <p:sldId id="935" r:id="rId193"/>
    <p:sldId id="921" r:id="rId194"/>
  </p:sldIdLst>
  <p:sldSz cx="9144000" cy="6858000" type="screen4x3"/>
  <p:notesSz cx="6858000" cy="9180513"/>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488F4D"/>
    <a:srgbClr val="004364"/>
    <a:srgbClr val="115BA4"/>
    <a:srgbClr val="3366FF"/>
    <a:srgbClr val="990000"/>
    <a:srgbClr val="00547E"/>
    <a:srgbClr val="024262"/>
    <a:srgbClr val="FF33CC"/>
    <a:srgbClr val="0066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55" autoAdjust="0"/>
  </p:normalViewPr>
  <p:slideViewPr>
    <p:cSldViewPr>
      <p:cViewPr>
        <p:scale>
          <a:sx n="70" d="100"/>
          <a:sy n="70" d="100"/>
        </p:scale>
        <p:origin x="-2070" y="-696"/>
      </p:cViewPr>
      <p:guideLst>
        <p:guide orient="horz" pos="2160"/>
        <p:guide pos="2880"/>
      </p:guideLst>
    </p:cSldViewPr>
  </p:slideViewPr>
  <p:outlineViewPr>
    <p:cViewPr>
      <p:scale>
        <a:sx n="33" d="100"/>
        <a:sy n="33" d="100"/>
      </p:scale>
      <p:origin x="0" y="12648"/>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196" Type="http://schemas.openxmlformats.org/officeDocument/2006/relationships/handoutMaster" Target="handoutMasters/handoutMaster1.xml"/><Relationship Id="rId200" Type="http://schemas.openxmlformats.org/officeDocument/2006/relationships/tableStyles" Target="tableStyle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presProps" Target="presProps.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viewProps" Target="viewProps.xml"/><Relationship Id="rId172" Type="http://schemas.openxmlformats.org/officeDocument/2006/relationships/slide" Target="slides/slide170.xml"/><Relationship Id="rId193" Type="http://schemas.openxmlformats.org/officeDocument/2006/relationships/slide" Target="slides/slide19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notesMaster" Target="notesMasters/notesMaster1.xml"/><Relationship Id="rId190" Type="http://schemas.openxmlformats.org/officeDocument/2006/relationships/slide" Target="slides/slide188.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Age Distribution</a:t>
            </a:r>
            <a:endParaRPr lang="en-US" dirty="0"/>
          </a:p>
        </c:rich>
      </c:tx>
      <c:layout/>
    </c:title>
    <c:plotArea>
      <c:layout/>
      <c:pieChart>
        <c:varyColors val="1"/>
        <c:ser>
          <c:idx val="0"/>
          <c:order val="0"/>
          <c:tx>
            <c:strRef>
              <c:f>Sheet1!$B$1</c:f>
              <c:strCache>
                <c:ptCount val="1"/>
                <c:pt idx="0">
                  <c:v>Sales</c:v>
                </c:pt>
              </c:strCache>
            </c:strRef>
          </c:tx>
          <c:dLbls>
            <c:showPercent val="1"/>
            <c:showLeaderLines val="1"/>
          </c:dLbls>
          <c:cat>
            <c:strRef>
              <c:f>Sheet1!$A$2:$A$5</c:f>
              <c:strCache>
                <c:ptCount val="4"/>
                <c:pt idx="0">
                  <c:v>18-34 </c:v>
                </c:pt>
                <c:pt idx="1">
                  <c:v>35-39</c:v>
                </c:pt>
                <c:pt idx="2">
                  <c:v>40-59</c:v>
                </c:pt>
                <c:pt idx="3">
                  <c:v>60+</c:v>
                </c:pt>
              </c:strCache>
            </c:strRef>
          </c:cat>
          <c:val>
            <c:numRef>
              <c:f>Sheet1!$B$2:$B$5</c:f>
              <c:numCache>
                <c:formatCode>General</c:formatCode>
                <c:ptCount val="4"/>
                <c:pt idx="0">
                  <c:v>133</c:v>
                </c:pt>
                <c:pt idx="1">
                  <c:v>89</c:v>
                </c:pt>
                <c:pt idx="2">
                  <c:v>394</c:v>
                </c:pt>
                <c:pt idx="3">
                  <c:v>94</c:v>
                </c:pt>
              </c:numCache>
            </c:numRef>
          </c:val>
        </c:ser>
        <c:dLbls>
          <c:showPercent val="1"/>
        </c:dLbls>
        <c:firstSliceAng val="0"/>
      </c:pieChart>
    </c:plotArea>
    <c:legend>
      <c:legendPos val="r"/>
      <c:layout/>
    </c:legend>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Race Distribution</a:t>
            </a:r>
            <a:endParaRPr lang="en-US" dirty="0"/>
          </a:p>
        </c:rich>
      </c:tx>
      <c:layout/>
    </c:title>
    <c:plotArea>
      <c:layout/>
      <c:pieChart>
        <c:varyColors val="1"/>
        <c:ser>
          <c:idx val="0"/>
          <c:order val="0"/>
          <c:tx>
            <c:strRef>
              <c:f>Sheet1!$B$1</c:f>
              <c:strCache>
                <c:ptCount val="1"/>
                <c:pt idx="0">
                  <c:v>Column1</c:v>
                </c:pt>
              </c:strCache>
            </c:strRef>
          </c:tx>
          <c:dLbls>
            <c:showPercent val="1"/>
            <c:showLeaderLines val="1"/>
          </c:dLbls>
          <c:cat>
            <c:strRef>
              <c:f>Sheet1!$A$2:$A$5</c:f>
              <c:strCache>
                <c:ptCount val="4"/>
                <c:pt idx="0">
                  <c:v>White</c:v>
                </c:pt>
                <c:pt idx="1">
                  <c:v>Black</c:v>
                </c:pt>
                <c:pt idx="2">
                  <c:v>Hispanic</c:v>
                </c:pt>
                <c:pt idx="3">
                  <c:v>Asian/P.I.</c:v>
                </c:pt>
              </c:strCache>
            </c:strRef>
          </c:cat>
          <c:val>
            <c:numRef>
              <c:f>Sheet1!$B$2:$B$5</c:f>
              <c:numCache>
                <c:formatCode>General</c:formatCode>
                <c:ptCount val="4"/>
                <c:pt idx="0">
                  <c:v>423</c:v>
                </c:pt>
                <c:pt idx="1">
                  <c:v>278</c:v>
                </c:pt>
                <c:pt idx="2">
                  <c:v>8</c:v>
                </c:pt>
                <c:pt idx="3">
                  <c:v>1</c:v>
                </c:pt>
              </c:numCache>
            </c:numRef>
          </c:val>
        </c:ser>
        <c:dLbls>
          <c:showPercent val="1"/>
        </c:dLbls>
        <c:firstSliceAng val="0"/>
      </c:pieChart>
    </c:plotArea>
    <c:legend>
      <c:legendPos val="r"/>
      <c:layout/>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Contact </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3</c:v>
                </c:pt>
                <c:pt idx="1">
                  <c:v>21</c:v>
                </c:pt>
                <c:pt idx="2">
                  <c:v>24</c:v>
                </c:pt>
                <c:pt idx="3">
                  <c:v>8</c:v>
                </c:pt>
                <c:pt idx="4">
                  <c:v>1</c:v>
                </c:pt>
              </c:numCache>
            </c:numRef>
          </c:val>
        </c:ser>
        <c:ser>
          <c:idx val="1"/>
          <c:order val="1"/>
          <c:tx>
            <c:strRef>
              <c:f>Sheet1!$C$1</c:f>
              <c:strCache>
                <c:ptCount val="1"/>
                <c:pt idx="0">
                  <c:v>Non-Contact</c:v>
                </c:pt>
              </c:strCache>
            </c:strRef>
          </c:tx>
          <c:cat>
            <c:strRef>
              <c:f>Sheet1!$A$2:$A$6</c:f>
              <c:strCache>
                <c:ptCount val="5"/>
                <c:pt idx="0">
                  <c:v>18-29</c:v>
                </c:pt>
                <c:pt idx="1">
                  <c:v>30-39</c:v>
                </c:pt>
                <c:pt idx="2">
                  <c:v>40-49</c:v>
                </c:pt>
                <c:pt idx="3">
                  <c:v>50-59</c:v>
                </c:pt>
                <c:pt idx="4">
                  <c:v>60+</c:v>
                </c:pt>
              </c:strCache>
            </c:strRef>
          </c:cat>
          <c:val>
            <c:numRef>
              <c:f>Sheet1!$C$2:$C$6</c:f>
              <c:numCache>
                <c:formatCode>General</c:formatCode>
                <c:ptCount val="5"/>
                <c:pt idx="0">
                  <c:v>1</c:v>
                </c:pt>
                <c:pt idx="1">
                  <c:v>4</c:v>
                </c:pt>
                <c:pt idx="2">
                  <c:v>6</c:v>
                </c:pt>
                <c:pt idx="3">
                  <c:v>1</c:v>
                </c:pt>
                <c:pt idx="4">
                  <c:v>0</c:v>
                </c:pt>
              </c:numCache>
            </c:numRef>
          </c:val>
        </c:ser>
        <c:ser>
          <c:idx val="2"/>
          <c:order val="2"/>
          <c:tx>
            <c:strRef>
              <c:f>Sheet1!$D$1</c:f>
              <c:strCache>
                <c:ptCount val="1"/>
                <c:pt idx="0">
                  <c:v>Unknown</c:v>
                </c:pt>
              </c:strCache>
            </c:strRef>
          </c:tx>
          <c:cat>
            <c:strRef>
              <c:f>Sheet1!$A$2:$A$6</c:f>
              <c:strCache>
                <c:ptCount val="5"/>
                <c:pt idx="0">
                  <c:v>18-29</c:v>
                </c:pt>
                <c:pt idx="1">
                  <c:v>30-39</c:v>
                </c:pt>
                <c:pt idx="2">
                  <c:v>40-49</c:v>
                </c:pt>
                <c:pt idx="3">
                  <c:v>50-59</c:v>
                </c:pt>
                <c:pt idx="4">
                  <c:v>60+</c:v>
                </c:pt>
              </c:strCache>
            </c:strRef>
          </c:cat>
          <c:val>
            <c:numRef>
              <c:f>Sheet1!$D$2:$D$6</c:f>
              <c:numCache>
                <c:formatCode>General</c:formatCode>
                <c:ptCount val="5"/>
                <c:pt idx="0">
                  <c:v>0</c:v>
                </c:pt>
                <c:pt idx="1">
                  <c:v>0</c:v>
                </c:pt>
                <c:pt idx="2">
                  <c:v>2</c:v>
                </c:pt>
                <c:pt idx="3">
                  <c:v>0</c:v>
                </c:pt>
                <c:pt idx="4">
                  <c:v>0</c:v>
                </c:pt>
              </c:numCache>
            </c:numRef>
          </c:val>
        </c:ser>
        <c:axId val="82995840"/>
        <c:axId val="83005824"/>
      </c:barChart>
      <c:catAx>
        <c:axId val="82995840"/>
        <c:scaling>
          <c:orientation val="minMax"/>
        </c:scaling>
        <c:axPos val="b"/>
        <c:tickLblPos val="nextTo"/>
        <c:crossAx val="83005824"/>
        <c:crosses val="autoZero"/>
        <c:auto val="1"/>
        <c:lblAlgn val="ctr"/>
        <c:lblOffset val="100"/>
      </c:catAx>
      <c:valAx>
        <c:axId val="83005824"/>
        <c:scaling>
          <c:orientation val="minMax"/>
        </c:scaling>
        <c:axPos val="l"/>
        <c:majorGridlines/>
        <c:numFmt formatCode="General" sourceLinked="1"/>
        <c:tickLblPos val="nextTo"/>
        <c:crossAx val="82995840"/>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Contact Offense</c:v>
                </c:pt>
              </c:strCache>
            </c:strRef>
          </c:tx>
          <c:cat>
            <c:strRef>
              <c:f>Sheet1!$A$2:$A$6</c:f>
              <c:strCache>
                <c:ptCount val="5"/>
                <c:pt idx="0">
                  <c:v>Rape or Attempt (stranger) n=16</c:v>
                </c:pt>
                <c:pt idx="1">
                  <c:v>Rape or Attempt (known victim) n=10</c:v>
                </c:pt>
                <c:pt idx="2">
                  <c:v>Child Molestation (no penetration) n=12</c:v>
                </c:pt>
                <c:pt idx="3">
                  <c:v>Child Molestation (penetration) n=8</c:v>
                </c:pt>
                <c:pt idx="4">
                  <c:v>Child Molestation (compliant) n= 3</c:v>
                </c:pt>
              </c:strCache>
            </c:strRef>
          </c:cat>
          <c:val>
            <c:numRef>
              <c:f>Sheet1!$B$2:$B$6</c:f>
              <c:numCache>
                <c:formatCode>General</c:formatCode>
                <c:ptCount val="5"/>
                <c:pt idx="0">
                  <c:v>16</c:v>
                </c:pt>
                <c:pt idx="1">
                  <c:v>10</c:v>
                </c:pt>
                <c:pt idx="2">
                  <c:v>12</c:v>
                </c:pt>
                <c:pt idx="3">
                  <c:v>8</c:v>
                </c:pt>
                <c:pt idx="4">
                  <c:v>3</c:v>
                </c:pt>
              </c:numCache>
            </c:numRef>
          </c:val>
        </c:ser>
        <c:firstSliceAng val="0"/>
      </c:pieChart>
    </c:plotArea>
    <c:legend>
      <c:legendPos val="r"/>
      <c:layout/>
    </c:legend>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Non-Contact </a:t>
            </a:r>
            <a:r>
              <a:rPr lang="en-US" dirty="0"/>
              <a:t>Offense</a:t>
            </a:r>
          </a:p>
        </c:rich>
      </c:tx>
      <c:layout/>
    </c:title>
    <c:plotArea>
      <c:layout/>
      <c:pieChart>
        <c:varyColors val="1"/>
        <c:ser>
          <c:idx val="0"/>
          <c:order val="0"/>
          <c:tx>
            <c:strRef>
              <c:f>Sheet1!$B$1</c:f>
              <c:strCache>
                <c:ptCount val="1"/>
                <c:pt idx="0">
                  <c:v>Non-Contact Offense</c:v>
                </c:pt>
              </c:strCache>
            </c:strRef>
          </c:tx>
          <c:cat>
            <c:strRef>
              <c:f>Sheet1!$A$2:$A$5</c:f>
              <c:strCache>
                <c:ptCount val="4"/>
                <c:pt idx="0">
                  <c:v>Exposure, Child n=5</c:v>
                </c:pt>
                <c:pt idx="1">
                  <c:v>Exposure, Adult n=6</c:v>
                </c:pt>
                <c:pt idx="2">
                  <c:v>Child Pornography n=2</c:v>
                </c:pt>
                <c:pt idx="3">
                  <c:v>Other n=2</c:v>
                </c:pt>
              </c:strCache>
            </c:strRef>
          </c:cat>
          <c:val>
            <c:numRef>
              <c:f>Sheet1!$B$2:$B$5</c:f>
              <c:numCache>
                <c:formatCode>General</c:formatCode>
                <c:ptCount val="4"/>
                <c:pt idx="0">
                  <c:v>5</c:v>
                </c:pt>
                <c:pt idx="1">
                  <c:v>6</c:v>
                </c:pt>
                <c:pt idx="2">
                  <c:v>2</c:v>
                </c:pt>
                <c:pt idx="3">
                  <c:v>2</c:v>
                </c:pt>
              </c:numCache>
            </c:numRef>
          </c:val>
        </c:ser>
        <c:firstSliceAng val="0"/>
      </c:pieChart>
    </c:plotArea>
    <c:legend>
      <c:legendPos val="r"/>
      <c:layout/>
    </c:legend>
    <c:plotVisOnly val="1"/>
    <c:dispBlanksAs val="zero"/>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 of Recidivists</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1</c:v>
                </c:pt>
                <c:pt idx="1">
                  <c:v>7</c:v>
                </c:pt>
                <c:pt idx="2">
                  <c:v>9</c:v>
                </c:pt>
                <c:pt idx="3">
                  <c:v>8</c:v>
                </c:pt>
                <c:pt idx="4">
                  <c:v>1</c:v>
                </c:pt>
              </c:numCache>
            </c:numRef>
          </c:val>
        </c:ser>
        <c:axId val="120254464"/>
        <c:axId val="120256000"/>
      </c:barChart>
      <c:catAx>
        <c:axId val="120254464"/>
        <c:scaling>
          <c:orientation val="minMax"/>
        </c:scaling>
        <c:axPos val="b"/>
        <c:tickLblPos val="nextTo"/>
        <c:crossAx val="120256000"/>
        <c:crosses val="autoZero"/>
        <c:auto val="1"/>
        <c:lblAlgn val="ctr"/>
        <c:lblOffset val="100"/>
      </c:catAx>
      <c:valAx>
        <c:axId val="120256000"/>
        <c:scaling>
          <c:orientation val="minMax"/>
        </c:scaling>
        <c:axPos val="l"/>
        <c:majorGridlines/>
        <c:numFmt formatCode="General" sourceLinked="1"/>
        <c:tickLblPos val="nextTo"/>
        <c:crossAx val="120254464"/>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 of Recidivists</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0</c:v>
                </c:pt>
                <c:pt idx="1">
                  <c:v>17</c:v>
                </c:pt>
                <c:pt idx="2">
                  <c:v>15</c:v>
                </c:pt>
                <c:pt idx="3">
                  <c:v>7</c:v>
                </c:pt>
                <c:pt idx="4">
                  <c:v>1</c:v>
                </c:pt>
              </c:numCache>
            </c:numRef>
          </c:val>
        </c:ser>
        <c:axId val="120479744"/>
        <c:axId val="120481280"/>
      </c:barChart>
      <c:catAx>
        <c:axId val="120479744"/>
        <c:scaling>
          <c:orientation val="minMax"/>
        </c:scaling>
        <c:axPos val="b"/>
        <c:tickLblPos val="nextTo"/>
        <c:crossAx val="120481280"/>
        <c:crosses val="autoZero"/>
        <c:auto val="1"/>
        <c:lblAlgn val="ctr"/>
        <c:lblOffset val="100"/>
      </c:catAx>
      <c:valAx>
        <c:axId val="120481280"/>
        <c:scaling>
          <c:orientation val="minMax"/>
        </c:scaling>
        <c:axPos val="l"/>
        <c:majorGridlines/>
        <c:numFmt formatCode="General" sourceLinked="1"/>
        <c:tickLblPos val="nextTo"/>
        <c:crossAx val="120479744"/>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41C297-5F4F-4253-B7B9-419D13AEEEC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02F6C59-03E7-43CD-A19B-FFE1763C9548}">
      <dgm:prSet phldrT="[Text]"/>
      <dgm:spPr/>
      <dgm:t>
        <a:bodyPr/>
        <a:lstStyle/>
        <a:p>
          <a:r>
            <a:rPr lang="en-US" dirty="0" smtClean="0"/>
            <a:t>Contact</a:t>
          </a:r>
          <a:endParaRPr lang="en-US" dirty="0"/>
        </a:p>
      </dgm:t>
    </dgm:pt>
    <dgm:pt modelId="{7E33FBC1-BB58-436F-9187-B825E734FB48}" type="parTrans" cxnId="{1743D542-133B-4042-BEC7-83B635B0F964}">
      <dgm:prSet/>
      <dgm:spPr/>
      <dgm:t>
        <a:bodyPr/>
        <a:lstStyle/>
        <a:p>
          <a:endParaRPr lang="en-US"/>
        </a:p>
      </dgm:t>
    </dgm:pt>
    <dgm:pt modelId="{5E02F380-EFD7-49C6-9265-185AFCAB73AE}" type="sibTrans" cxnId="{1743D542-133B-4042-BEC7-83B635B0F964}">
      <dgm:prSet/>
      <dgm:spPr/>
      <dgm:t>
        <a:bodyPr/>
        <a:lstStyle/>
        <a:p>
          <a:endParaRPr lang="en-US"/>
        </a:p>
      </dgm:t>
    </dgm:pt>
    <dgm:pt modelId="{09631F84-638F-4681-9BF6-4EBF8D17A62A}">
      <dgm:prSet phldrT="[Text]"/>
      <dgm:spPr/>
      <dgm:t>
        <a:bodyPr/>
        <a:lstStyle/>
        <a:p>
          <a:r>
            <a:rPr lang="en-US" dirty="0" smtClean="0"/>
            <a:t>Rape</a:t>
          </a:r>
          <a:endParaRPr lang="en-US" dirty="0"/>
        </a:p>
      </dgm:t>
    </dgm:pt>
    <dgm:pt modelId="{3B65A7FF-77E8-4CD5-9A54-B0B2EA34F94C}" type="parTrans" cxnId="{1C99AA56-169E-4FE8-B087-95207809B2F3}">
      <dgm:prSet/>
      <dgm:spPr/>
      <dgm:t>
        <a:bodyPr/>
        <a:lstStyle/>
        <a:p>
          <a:endParaRPr lang="en-US"/>
        </a:p>
      </dgm:t>
    </dgm:pt>
    <dgm:pt modelId="{5299EA64-DDE5-4702-91F3-234AAD94FA1E}" type="sibTrans" cxnId="{1C99AA56-169E-4FE8-B087-95207809B2F3}">
      <dgm:prSet/>
      <dgm:spPr/>
      <dgm:t>
        <a:bodyPr/>
        <a:lstStyle/>
        <a:p>
          <a:endParaRPr lang="en-US"/>
        </a:p>
      </dgm:t>
    </dgm:pt>
    <dgm:pt modelId="{C7969908-1E5D-4B27-BC5C-D359230E2CC9}">
      <dgm:prSet phldrT="[Text]"/>
      <dgm:spPr/>
      <dgm:t>
        <a:bodyPr/>
        <a:lstStyle/>
        <a:p>
          <a:r>
            <a:rPr lang="en-US" dirty="0" smtClean="0"/>
            <a:t>Known Victim</a:t>
          </a:r>
          <a:endParaRPr lang="en-US" dirty="0"/>
        </a:p>
      </dgm:t>
    </dgm:pt>
    <dgm:pt modelId="{1CE53224-9DB9-43B8-8B78-A4255F1BAF2A}" type="parTrans" cxnId="{0585821F-7DB5-4819-BAEB-D46564404A50}">
      <dgm:prSet/>
      <dgm:spPr/>
      <dgm:t>
        <a:bodyPr/>
        <a:lstStyle/>
        <a:p>
          <a:endParaRPr lang="en-US"/>
        </a:p>
      </dgm:t>
    </dgm:pt>
    <dgm:pt modelId="{0C4BCBF7-90F0-4D1C-B5D2-75368EC96654}" type="sibTrans" cxnId="{0585821F-7DB5-4819-BAEB-D46564404A50}">
      <dgm:prSet/>
      <dgm:spPr/>
      <dgm:t>
        <a:bodyPr/>
        <a:lstStyle/>
        <a:p>
          <a:endParaRPr lang="en-US"/>
        </a:p>
      </dgm:t>
    </dgm:pt>
    <dgm:pt modelId="{E305DD10-871B-42F2-B0BC-FC5522674CAC}">
      <dgm:prSet phldrT="[Text]"/>
      <dgm:spPr/>
      <dgm:t>
        <a:bodyPr/>
        <a:lstStyle/>
        <a:p>
          <a:r>
            <a:rPr lang="en-US" dirty="0" smtClean="0"/>
            <a:t>Stranger Victim</a:t>
          </a:r>
          <a:endParaRPr lang="en-US" dirty="0"/>
        </a:p>
      </dgm:t>
    </dgm:pt>
    <dgm:pt modelId="{B9F9BCED-A6F9-482C-8457-F665316FD1C5}" type="parTrans" cxnId="{CEC8AC73-1E37-4842-A662-67201CA09304}">
      <dgm:prSet/>
      <dgm:spPr/>
      <dgm:t>
        <a:bodyPr/>
        <a:lstStyle/>
        <a:p>
          <a:endParaRPr lang="en-US"/>
        </a:p>
      </dgm:t>
    </dgm:pt>
    <dgm:pt modelId="{A90ADCB0-BC55-42A9-966A-1B725CC5B594}" type="sibTrans" cxnId="{CEC8AC73-1E37-4842-A662-67201CA09304}">
      <dgm:prSet/>
      <dgm:spPr/>
      <dgm:t>
        <a:bodyPr/>
        <a:lstStyle/>
        <a:p>
          <a:endParaRPr lang="en-US"/>
        </a:p>
      </dgm:t>
    </dgm:pt>
    <dgm:pt modelId="{B1EE7142-B33C-4970-A9A9-1D5E6EEB8365}">
      <dgm:prSet phldrT="[Text]"/>
      <dgm:spPr/>
      <dgm:t>
        <a:bodyPr/>
        <a:lstStyle/>
        <a:p>
          <a:r>
            <a:rPr lang="en-US" dirty="0" smtClean="0"/>
            <a:t>Child Molestation</a:t>
          </a:r>
          <a:endParaRPr lang="en-US" dirty="0"/>
        </a:p>
      </dgm:t>
    </dgm:pt>
    <dgm:pt modelId="{89AF5FD0-D0A4-48BD-B937-9BB8D07578B8}" type="parTrans" cxnId="{CCD13D30-6F27-449C-B38C-9B002483AC50}">
      <dgm:prSet/>
      <dgm:spPr/>
      <dgm:t>
        <a:bodyPr/>
        <a:lstStyle/>
        <a:p>
          <a:endParaRPr lang="en-US"/>
        </a:p>
      </dgm:t>
    </dgm:pt>
    <dgm:pt modelId="{ACFFB0C2-E670-496A-B5BA-EF5A4417A801}" type="sibTrans" cxnId="{CCD13D30-6F27-449C-B38C-9B002483AC50}">
      <dgm:prSet/>
      <dgm:spPr/>
      <dgm:t>
        <a:bodyPr/>
        <a:lstStyle/>
        <a:p>
          <a:endParaRPr lang="en-US"/>
        </a:p>
      </dgm:t>
    </dgm:pt>
    <dgm:pt modelId="{8A41E38C-0A2A-44DA-B2D3-22BECE9F7279}">
      <dgm:prSet phldrT="[Text]"/>
      <dgm:spPr/>
      <dgm:t>
        <a:bodyPr/>
        <a:lstStyle/>
        <a:p>
          <a:r>
            <a:rPr lang="en-US" dirty="0" smtClean="0"/>
            <a:t>Known Victim</a:t>
          </a:r>
          <a:endParaRPr lang="en-US" dirty="0"/>
        </a:p>
      </dgm:t>
    </dgm:pt>
    <dgm:pt modelId="{3BF494F9-2504-4A2B-9747-FC99EA991AF1}" type="parTrans" cxnId="{C8A07120-AA6F-4A6E-A7A0-A6EBAFA05349}">
      <dgm:prSet/>
      <dgm:spPr/>
      <dgm:t>
        <a:bodyPr/>
        <a:lstStyle/>
        <a:p>
          <a:endParaRPr lang="en-US"/>
        </a:p>
      </dgm:t>
    </dgm:pt>
    <dgm:pt modelId="{52D66D50-7280-4819-ADD7-AE52F16416D7}" type="sibTrans" cxnId="{C8A07120-AA6F-4A6E-A7A0-A6EBAFA05349}">
      <dgm:prSet/>
      <dgm:spPr/>
      <dgm:t>
        <a:bodyPr/>
        <a:lstStyle/>
        <a:p>
          <a:endParaRPr lang="en-US"/>
        </a:p>
      </dgm:t>
    </dgm:pt>
    <dgm:pt modelId="{AAB15F7B-141D-4AB8-BFAE-FACB074634B9}">
      <dgm:prSet/>
      <dgm:spPr/>
      <dgm:t>
        <a:bodyPr/>
        <a:lstStyle/>
        <a:p>
          <a:r>
            <a:rPr lang="en-US" dirty="0" smtClean="0"/>
            <a:t>Stranger Victim</a:t>
          </a:r>
          <a:endParaRPr lang="en-US" dirty="0"/>
        </a:p>
      </dgm:t>
    </dgm:pt>
    <dgm:pt modelId="{37D7E22A-1E5B-4DD5-A880-F10DDC9532A2}" type="parTrans" cxnId="{BAD27CD4-7501-4E60-8C40-E6F6EB4B193C}">
      <dgm:prSet/>
      <dgm:spPr/>
      <dgm:t>
        <a:bodyPr/>
        <a:lstStyle/>
        <a:p>
          <a:endParaRPr lang="en-US"/>
        </a:p>
      </dgm:t>
    </dgm:pt>
    <dgm:pt modelId="{4814E795-E8E4-46A5-B6A6-04017E880F8C}" type="sibTrans" cxnId="{BAD27CD4-7501-4E60-8C40-E6F6EB4B193C}">
      <dgm:prSet/>
      <dgm:spPr/>
      <dgm:t>
        <a:bodyPr/>
        <a:lstStyle/>
        <a:p>
          <a:endParaRPr lang="en-US"/>
        </a:p>
      </dgm:t>
    </dgm:pt>
    <dgm:pt modelId="{80597E18-8C99-4CBF-9CA6-DB9823307FFA}">
      <dgm:prSet/>
      <dgm:spPr/>
      <dgm:t>
        <a:bodyPr/>
        <a:lstStyle/>
        <a:p>
          <a:r>
            <a:rPr lang="en-US" dirty="0" smtClean="0"/>
            <a:t>Compliant Victim</a:t>
          </a:r>
          <a:endParaRPr lang="en-US" dirty="0"/>
        </a:p>
      </dgm:t>
    </dgm:pt>
    <dgm:pt modelId="{672D8E69-4C3F-4D0F-9AF4-8A2BACE1BD6B}" type="parTrans" cxnId="{2DA8CC05-748C-4FA7-9B64-559A6373D831}">
      <dgm:prSet/>
      <dgm:spPr/>
    </dgm:pt>
    <dgm:pt modelId="{F8F0DAAF-9313-4A13-B83A-E197C3762120}" type="sibTrans" cxnId="{2DA8CC05-748C-4FA7-9B64-559A6373D831}">
      <dgm:prSet/>
      <dgm:spPr/>
    </dgm:pt>
    <dgm:pt modelId="{0C38564A-0D9E-4573-AEF0-4C729845339E}" type="pres">
      <dgm:prSet presAssocID="{3841C297-5F4F-4253-B7B9-419D13AEEEC8}" presName="hierChild1" presStyleCnt="0">
        <dgm:presLayoutVars>
          <dgm:chPref val="1"/>
          <dgm:dir/>
          <dgm:animOne val="branch"/>
          <dgm:animLvl val="lvl"/>
          <dgm:resizeHandles/>
        </dgm:presLayoutVars>
      </dgm:prSet>
      <dgm:spPr/>
      <dgm:t>
        <a:bodyPr/>
        <a:lstStyle/>
        <a:p>
          <a:endParaRPr lang="en-US"/>
        </a:p>
      </dgm:t>
    </dgm:pt>
    <dgm:pt modelId="{81957AFA-49C6-413A-9CFA-470FE2D506DB}" type="pres">
      <dgm:prSet presAssocID="{202F6C59-03E7-43CD-A19B-FFE1763C9548}" presName="hierRoot1" presStyleCnt="0"/>
      <dgm:spPr/>
    </dgm:pt>
    <dgm:pt modelId="{825D18BC-3E30-4761-B62A-42EE64679677}" type="pres">
      <dgm:prSet presAssocID="{202F6C59-03E7-43CD-A19B-FFE1763C9548}" presName="composite" presStyleCnt="0"/>
      <dgm:spPr/>
    </dgm:pt>
    <dgm:pt modelId="{FBED7B1F-41B8-4C06-B2F0-5F76F8371F84}" type="pres">
      <dgm:prSet presAssocID="{202F6C59-03E7-43CD-A19B-FFE1763C9548}" presName="background" presStyleLbl="node0" presStyleIdx="0" presStyleCnt="1"/>
      <dgm:spPr/>
    </dgm:pt>
    <dgm:pt modelId="{5644822D-DF15-4067-BC0D-B2B4DE83C298}" type="pres">
      <dgm:prSet presAssocID="{202F6C59-03E7-43CD-A19B-FFE1763C9548}" presName="text" presStyleLbl="fgAcc0" presStyleIdx="0" presStyleCnt="1">
        <dgm:presLayoutVars>
          <dgm:chPref val="3"/>
        </dgm:presLayoutVars>
      </dgm:prSet>
      <dgm:spPr/>
      <dgm:t>
        <a:bodyPr/>
        <a:lstStyle/>
        <a:p>
          <a:endParaRPr lang="en-US"/>
        </a:p>
      </dgm:t>
    </dgm:pt>
    <dgm:pt modelId="{B1EA02FB-BD73-4504-9983-9D01BE374312}" type="pres">
      <dgm:prSet presAssocID="{202F6C59-03E7-43CD-A19B-FFE1763C9548}" presName="hierChild2" presStyleCnt="0"/>
      <dgm:spPr/>
    </dgm:pt>
    <dgm:pt modelId="{8278D31A-7926-4515-8695-9418DE9BD441}" type="pres">
      <dgm:prSet presAssocID="{3B65A7FF-77E8-4CD5-9A54-B0B2EA34F94C}" presName="Name10" presStyleLbl="parChTrans1D2" presStyleIdx="0" presStyleCnt="3"/>
      <dgm:spPr/>
      <dgm:t>
        <a:bodyPr/>
        <a:lstStyle/>
        <a:p>
          <a:endParaRPr lang="en-US"/>
        </a:p>
      </dgm:t>
    </dgm:pt>
    <dgm:pt modelId="{654F1356-45F9-4573-B8DC-521EF6495BD7}" type="pres">
      <dgm:prSet presAssocID="{09631F84-638F-4681-9BF6-4EBF8D17A62A}" presName="hierRoot2" presStyleCnt="0"/>
      <dgm:spPr/>
    </dgm:pt>
    <dgm:pt modelId="{7FE1CB92-54BE-493C-8AFA-4B395AA112CD}" type="pres">
      <dgm:prSet presAssocID="{09631F84-638F-4681-9BF6-4EBF8D17A62A}" presName="composite2" presStyleCnt="0"/>
      <dgm:spPr/>
    </dgm:pt>
    <dgm:pt modelId="{CBA990ED-9BD9-4E1A-AA4F-609C024E8962}" type="pres">
      <dgm:prSet presAssocID="{09631F84-638F-4681-9BF6-4EBF8D17A62A}" presName="background2" presStyleLbl="node2" presStyleIdx="0" presStyleCnt="3"/>
      <dgm:spPr/>
    </dgm:pt>
    <dgm:pt modelId="{3F171496-8F8B-48D5-BBAE-294243F7BA2C}" type="pres">
      <dgm:prSet presAssocID="{09631F84-638F-4681-9BF6-4EBF8D17A62A}" presName="text2" presStyleLbl="fgAcc2" presStyleIdx="0" presStyleCnt="3">
        <dgm:presLayoutVars>
          <dgm:chPref val="3"/>
        </dgm:presLayoutVars>
      </dgm:prSet>
      <dgm:spPr/>
      <dgm:t>
        <a:bodyPr/>
        <a:lstStyle/>
        <a:p>
          <a:endParaRPr lang="en-US"/>
        </a:p>
      </dgm:t>
    </dgm:pt>
    <dgm:pt modelId="{9799503C-12D4-4D58-9AC9-CB2D5EE0A21C}" type="pres">
      <dgm:prSet presAssocID="{09631F84-638F-4681-9BF6-4EBF8D17A62A}" presName="hierChild3" presStyleCnt="0"/>
      <dgm:spPr/>
    </dgm:pt>
    <dgm:pt modelId="{DAFB9C44-4D92-40A8-9D52-919CCFCA2CF6}" type="pres">
      <dgm:prSet presAssocID="{1CE53224-9DB9-43B8-8B78-A4255F1BAF2A}" presName="Name17" presStyleLbl="parChTrans1D3" presStyleIdx="0" presStyleCnt="4"/>
      <dgm:spPr/>
      <dgm:t>
        <a:bodyPr/>
        <a:lstStyle/>
        <a:p>
          <a:endParaRPr lang="en-US"/>
        </a:p>
      </dgm:t>
    </dgm:pt>
    <dgm:pt modelId="{E13AA34F-B7EC-4A2C-A150-A13EDA1E84D8}" type="pres">
      <dgm:prSet presAssocID="{C7969908-1E5D-4B27-BC5C-D359230E2CC9}" presName="hierRoot3" presStyleCnt="0"/>
      <dgm:spPr/>
    </dgm:pt>
    <dgm:pt modelId="{EE083D68-8FF6-4FC4-96B6-7477A4577E10}" type="pres">
      <dgm:prSet presAssocID="{C7969908-1E5D-4B27-BC5C-D359230E2CC9}" presName="composite3" presStyleCnt="0"/>
      <dgm:spPr/>
    </dgm:pt>
    <dgm:pt modelId="{31FFDA54-ED19-4636-BB51-BE245E6C63FF}" type="pres">
      <dgm:prSet presAssocID="{C7969908-1E5D-4B27-BC5C-D359230E2CC9}" presName="background3" presStyleLbl="node3" presStyleIdx="0" presStyleCnt="4"/>
      <dgm:spPr/>
    </dgm:pt>
    <dgm:pt modelId="{1AD89031-50A0-40C2-A557-AE01C15336EB}" type="pres">
      <dgm:prSet presAssocID="{C7969908-1E5D-4B27-BC5C-D359230E2CC9}" presName="text3" presStyleLbl="fgAcc3" presStyleIdx="0" presStyleCnt="4">
        <dgm:presLayoutVars>
          <dgm:chPref val="3"/>
        </dgm:presLayoutVars>
      </dgm:prSet>
      <dgm:spPr/>
      <dgm:t>
        <a:bodyPr/>
        <a:lstStyle/>
        <a:p>
          <a:endParaRPr lang="en-US"/>
        </a:p>
      </dgm:t>
    </dgm:pt>
    <dgm:pt modelId="{17881228-A8D7-4228-833B-D1EC757DA353}" type="pres">
      <dgm:prSet presAssocID="{C7969908-1E5D-4B27-BC5C-D359230E2CC9}" presName="hierChild4" presStyleCnt="0"/>
      <dgm:spPr/>
    </dgm:pt>
    <dgm:pt modelId="{7CA8F575-B9B2-46AB-8AAD-A1C3ECEA341B}" type="pres">
      <dgm:prSet presAssocID="{B9F9BCED-A6F9-482C-8457-F665316FD1C5}" presName="Name17" presStyleLbl="parChTrans1D3" presStyleIdx="1" presStyleCnt="4"/>
      <dgm:spPr/>
      <dgm:t>
        <a:bodyPr/>
        <a:lstStyle/>
        <a:p>
          <a:endParaRPr lang="en-US"/>
        </a:p>
      </dgm:t>
    </dgm:pt>
    <dgm:pt modelId="{EDF8B024-F64D-4959-8402-958DFA373ADB}" type="pres">
      <dgm:prSet presAssocID="{E305DD10-871B-42F2-B0BC-FC5522674CAC}" presName="hierRoot3" presStyleCnt="0"/>
      <dgm:spPr/>
    </dgm:pt>
    <dgm:pt modelId="{F17968EC-EFA1-408E-B4A1-EAB7012A97FD}" type="pres">
      <dgm:prSet presAssocID="{E305DD10-871B-42F2-B0BC-FC5522674CAC}" presName="composite3" presStyleCnt="0"/>
      <dgm:spPr/>
    </dgm:pt>
    <dgm:pt modelId="{3CF47882-DA05-4DCA-9495-6CBBCA53C515}" type="pres">
      <dgm:prSet presAssocID="{E305DD10-871B-42F2-B0BC-FC5522674CAC}" presName="background3" presStyleLbl="node3" presStyleIdx="1" presStyleCnt="4"/>
      <dgm:spPr/>
    </dgm:pt>
    <dgm:pt modelId="{C774DDC7-C027-4C71-9770-6E8D59D6F173}" type="pres">
      <dgm:prSet presAssocID="{E305DD10-871B-42F2-B0BC-FC5522674CAC}" presName="text3" presStyleLbl="fgAcc3" presStyleIdx="1" presStyleCnt="4">
        <dgm:presLayoutVars>
          <dgm:chPref val="3"/>
        </dgm:presLayoutVars>
      </dgm:prSet>
      <dgm:spPr/>
      <dgm:t>
        <a:bodyPr/>
        <a:lstStyle/>
        <a:p>
          <a:endParaRPr lang="en-US"/>
        </a:p>
      </dgm:t>
    </dgm:pt>
    <dgm:pt modelId="{A28212A4-BEA8-47FE-8B7C-4DF3DD1E1C9D}" type="pres">
      <dgm:prSet presAssocID="{E305DD10-871B-42F2-B0BC-FC5522674CAC}" presName="hierChild4" presStyleCnt="0"/>
      <dgm:spPr/>
    </dgm:pt>
    <dgm:pt modelId="{3A93B8CC-23A6-4B1B-B5D8-5B83611AD762}" type="pres">
      <dgm:prSet presAssocID="{89AF5FD0-D0A4-48BD-B937-9BB8D07578B8}" presName="Name10" presStyleLbl="parChTrans1D2" presStyleIdx="1" presStyleCnt="3"/>
      <dgm:spPr/>
      <dgm:t>
        <a:bodyPr/>
        <a:lstStyle/>
        <a:p>
          <a:endParaRPr lang="en-US"/>
        </a:p>
      </dgm:t>
    </dgm:pt>
    <dgm:pt modelId="{FA2FB539-75E8-4A4D-9BD6-EEE5E4ABBFC7}" type="pres">
      <dgm:prSet presAssocID="{B1EE7142-B33C-4970-A9A9-1D5E6EEB8365}" presName="hierRoot2" presStyleCnt="0"/>
      <dgm:spPr/>
    </dgm:pt>
    <dgm:pt modelId="{887BF592-5706-4FDB-BCBC-7721574A8F36}" type="pres">
      <dgm:prSet presAssocID="{B1EE7142-B33C-4970-A9A9-1D5E6EEB8365}" presName="composite2" presStyleCnt="0"/>
      <dgm:spPr/>
    </dgm:pt>
    <dgm:pt modelId="{78511D44-C246-4D48-8CF8-DE3CED29E09D}" type="pres">
      <dgm:prSet presAssocID="{B1EE7142-B33C-4970-A9A9-1D5E6EEB8365}" presName="background2" presStyleLbl="node2" presStyleIdx="1" presStyleCnt="3"/>
      <dgm:spPr/>
    </dgm:pt>
    <dgm:pt modelId="{9C4F2062-FAE6-485F-9DBC-777FFB9D32B9}" type="pres">
      <dgm:prSet presAssocID="{B1EE7142-B33C-4970-A9A9-1D5E6EEB8365}" presName="text2" presStyleLbl="fgAcc2" presStyleIdx="1" presStyleCnt="3">
        <dgm:presLayoutVars>
          <dgm:chPref val="3"/>
        </dgm:presLayoutVars>
      </dgm:prSet>
      <dgm:spPr/>
      <dgm:t>
        <a:bodyPr/>
        <a:lstStyle/>
        <a:p>
          <a:endParaRPr lang="en-US"/>
        </a:p>
      </dgm:t>
    </dgm:pt>
    <dgm:pt modelId="{EA91593A-BE62-428D-99BB-3CFBACFEA4A5}" type="pres">
      <dgm:prSet presAssocID="{B1EE7142-B33C-4970-A9A9-1D5E6EEB8365}" presName="hierChild3" presStyleCnt="0"/>
      <dgm:spPr/>
    </dgm:pt>
    <dgm:pt modelId="{E4FA2A3C-B9D7-40A4-BCA2-E41F24FB0E47}" type="pres">
      <dgm:prSet presAssocID="{3BF494F9-2504-4A2B-9747-FC99EA991AF1}" presName="Name17" presStyleLbl="parChTrans1D3" presStyleIdx="2" presStyleCnt="4"/>
      <dgm:spPr/>
      <dgm:t>
        <a:bodyPr/>
        <a:lstStyle/>
        <a:p>
          <a:endParaRPr lang="en-US"/>
        </a:p>
      </dgm:t>
    </dgm:pt>
    <dgm:pt modelId="{5F4E1739-FD1D-4B0F-837C-127897926A16}" type="pres">
      <dgm:prSet presAssocID="{8A41E38C-0A2A-44DA-B2D3-22BECE9F7279}" presName="hierRoot3" presStyleCnt="0"/>
      <dgm:spPr/>
    </dgm:pt>
    <dgm:pt modelId="{00A75201-C830-4D5F-B01A-4B7443762F7A}" type="pres">
      <dgm:prSet presAssocID="{8A41E38C-0A2A-44DA-B2D3-22BECE9F7279}" presName="composite3" presStyleCnt="0"/>
      <dgm:spPr/>
    </dgm:pt>
    <dgm:pt modelId="{4A68EF6E-2F65-42C4-A7A5-40B180B8DA54}" type="pres">
      <dgm:prSet presAssocID="{8A41E38C-0A2A-44DA-B2D3-22BECE9F7279}" presName="background3" presStyleLbl="node3" presStyleIdx="2" presStyleCnt="4"/>
      <dgm:spPr/>
    </dgm:pt>
    <dgm:pt modelId="{ABB0D393-022C-4679-B7B3-51228CE24F00}" type="pres">
      <dgm:prSet presAssocID="{8A41E38C-0A2A-44DA-B2D3-22BECE9F7279}" presName="text3" presStyleLbl="fgAcc3" presStyleIdx="2" presStyleCnt="4">
        <dgm:presLayoutVars>
          <dgm:chPref val="3"/>
        </dgm:presLayoutVars>
      </dgm:prSet>
      <dgm:spPr/>
      <dgm:t>
        <a:bodyPr/>
        <a:lstStyle/>
        <a:p>
          <a:endParaRPr lang="en-US"/>
        </a:p>
      </dgm:t>
    </dgm:pt>
    <dgm:pt modelId="{9CD7C293-9F7B-4EB9-9EE6-526BC167FFE5}" type="pres">
      <dgm:prSet presAssocID="{8A41E38C-0A2A-44DA-B2D3-22BECE9F7279}" presName="hierChild4" presStyleCnt="0"/>
      <dgm:spPr/>
    </dgm:pt>
    <dgm:pt modelId="{C579AE44-8BD5-4B6A-9856-9F7CA89EEBFE}" type="pres">
      <dgm:prSet presAssocID="{37D7E22A-1E5B-4DD5-A880-F10DDC9532A2}" presName="Name17" presStyleLbl="parChTrans1D3" presStyleIdx="3" presStyleCnt="4"/>
      <dgm:spPr/>
      <dgm:t>
        <a:bodyPr/>
        <a:lstStyle/>
        <a:p>
          <a:endParaRPr lang="en-US"/>
        </a:p>
      </dgm:t>
    </dgm:pt>
    <dgm:pt modelId="{505D9847-7F27-4096-81F5-82AD64F35B92}" type="pres">
      <dgm:prSet presAssocID="{AAB15F7B-141D-4AB8-BFAE-FACB074634B9}" presName="hierRoot3" presStyleCnt="0"/>
      <dgm:spPr/>
    </dgm:pt>
    <dgm:pt modelId="{EA903D04-AD5C-4E5B-98C1-FF044D402C35}" type="pres">
      <dgm:prSet presAssocID="{AAB15F7B-141D-4AB8-BFAE-FACB074634B9}" presName="composite3" presStyleCnt="0"/>
      <dgm:spPr/>
    </dgm:pt>
    <dgm:pt modelId="{5191E3FC-130A-408F-9B3B-610CCB6FBA2D}" type="pres">
      <dgm:prSet presAssocID="{AAB15F7B-141D-4AB8-BFAE-FACB074634B9}" presName="background3" presStyleLbl="node3" presStyleIdx="3" presStyleCnt="4"/>
      <dgm:spPr/>
    </dgm:pt>
    <dgm:pt modelId="{0ADA12BF-DBD7-4D02-BFAE-709FBD4AA2E3}" type="pres">
      <dgm:prSet presAssocID="{AAB15F7B-141D-4AB8-BFAE-FACB074634B9}" presName="text3" presStyleLbl="fgAcc3" presStyleIdx="3" presStyleCnt="4">
        <dgm:presLayoutVars>
          <dgm:chPref val="3"/>
        </dgm:presLayoutVars>
      </dgm:prSet>
      <dgm:spPr/>
      <dgm:t>
        <a:bodyPr/>
        <a:lstStyle/>
        <a:p>
          <a:endParaRPr lang="en-US"/>
        </a:p>
      </dgm:t>
    </dgm:pt>
    <dgm:pt modelId="{8EA39A92-0E4E-40F8-A773-69EE92CB7433}" type="pres">
      <dgm:prSet presAssocID="{AAB15F7B-141D-4AB8-BFAE-FACB074634B9}" presName="hierChild4" presStyleCnt="0"/>
      <dgm:spPr/>
    </dgm:pt>
    <dgm:pt modelId="{46B01441-8286-4820-A1FF-D3EFB58BBA0F}" type="pres">
      <dgm:prSet presAssocID="{672D8E69-4C3F-4D0F-9AF4-8A2BACE1BD6B}" presName="Name10" presStyleLbl="parChTrans1D2" presStyleIdx="2" presStyleCnt="3"/>
      <dgm:spPr/>
    </dgm:pt>
    <dgm:pt modelId="{B0717DCE-58BB-44ED-8933-EFA520AB8B9A}" type="pres">
      <dgm:prSet presAssocID="{80597E18-8C99-4CBF-9CA6-DB9823307FFA}" presName="hierRoot2" presStyleCnt="0"/>
      <dgm:spPr/>
    </dgm:pt>
    <dgm:pt modelId="{C9A37418-B0DD-4FA6-A1BD-D298080D8782}" type="pres">
      <dgm:prSet presAssocID="{80597E18-8C99-4CBF-9CA6-DB9823307FFA}" presName="composite2" presStyleCnt="0"/>
      <dgm:spPr/>
    </dgm:pt>
    <dgm:pt modelId="{A724DB26-E518-4B81-8D50-73F8B5E70A5D}" type="pres">
      <dgm:prSet presAssocID="{80597E18-8C99-4CBF-9CA6-DB9823307FFA}" presName="background2" presStyleLbl="node2" presStyleIdx="2" presStyleCnt="3"/>
      <dgm:spPr/>
    </dgm:pt>
    <dgm:pt modelId="{AC4DA06E-946B-4680-AFA4-E513FEE96C95}" type="pres">
      <dgm:prSet presAssocID="{80597E18-8C99-4CBF-9CA6-DB9823307FFA}" presName="text2" presStyleLbl="fgAcc2" presStyleIdx="2" presStyleCnt="3">
        <dgm:presLayoutVars>
          <dgm:chPref val="3"/>
        </dgm:presLayoutVars>
      </dgm:prSet>
      <dgm:spPr/>
      <dgm:t>
        <a:bodyPr/>
        <a:lstStyle/>
        <a:p>
          <a:endParaRPr lang="en-US"/>
        </a:p>
      </dgm:t>
    </dgm:pt>
    <dgm:pt modelId="{9CF805FE-D1BD-4D46-8861-4D3F1082B826}" type="pres">
      <dgm:prSet presAssocID="{80597E18-8C99-4CBF-9CA6-DB9823307FFA}" presName="hierChild3" presStyleCnt="0"/>
      <dgm:spPr/>
    </dgm:pt>
  </dgm:ptLst>
  <dgm:cxnLst>
    <dgm:cxn modelId="{AC3921F4-2199-44C2-99FA-B87C86CA96F0}" type="presOf" srcId="{1CE53224-9DB9-43B8-8B78-A4255F1BAF2A}" destId="{DAFB9C44-4D92-40A8-9D52-919CCFCA2CF6}" srcOrd="0" destOrd="0" presId="urn:microsoft.com/office/officeart/2005/8/layout/hierarchy1"/>
    <dgm:cxn modelId="{F28C2113-731E-48FE-8AD5-F1DF969ECF04}" type="presOf" srcId="{E305DD10-871B-42F2-B0BC-FC5522674CAC}" destId="{C774DDC7-C027-4C71-9770-6E8D59D6F173}" srcOrd="0" destOrd="0" presId="urn:microsoft.com/office/officeart/2005/8/layout/hierarchy1"/>
    <dgm:cxn modelId="{DD350E83-199E-4B56-A55D-B9B09401EA87}" type="presOf" srcId="{AAB15F7B-141D-4AB8-BFAE-FACB074634B9}" destId="{0ADA12BF-DBD7-4D02-BFAE-709FBD4AA2E3}" srcOrd="0" destOrd="0" presId="urn:microsoft.com/office/officeart/2005/8/layout/hierarchy1"/>
    <dgm:cxn modelId="{D21A0608-DC92-4252-A54A-CF9575270169}" type="presOf" srcId="{3BF494F9-2504-4A2B-9747-FC99EA991AF1}" destId="{E4FA2A3C-B9D7-40A4-BCA2-E41F24FB0E47}" srcOrd="0" destOrd="0" presId="urn:microsoft.com/office/officeart/2005/8/layout/hierarchy1"/>
    <dgm:cxn modelId="{DFC7BD92-2C21-4878-A9A4-0F6B1AB56DE1}" type="presOf" srcId="{89AF5FD0-D0A4-48BD-B937-9BB8D07578B8}" destId="{3A93B8CC-23A6-4B1B-B5D8-5B83611AD762}" srcOrd="0" destOrd="0" presId="urn:microsoft.com/office/officeart/2005/8/layout/hierarchy1"/>
    <dgm:cxn modelId="{A82A329C-A73C-4F68-8D19-7827EF375818}" type="presOf" srcId="{3841C297-5F4F-4253-B7B9-419D13AEEEC8}" destId="{0C38564A-0D9E-4573-AEF0-4C729845339E}" srcOrd="0" destOrd="0" presId="urn:microsoft.com/office/officeart/2005/8/layout/hierarchy1"/>
    <dgm:cxn modelId="{1743D542-133B-4042-BEC7-83B635B0F964}" srcId="{3841C297-5F4F-4253-B7B9-419D13AEEEC8}" destId="{202F6C59-03E7-43CD-A19B-FFE1763C9548}" srcOrd="0" destOrd="0" parTransId="{7E33FBC1-BB58-436F-9187-B825E734FB48}" sibTransId="{5E02F380-EFD7-49C6-9265-185AFCAB73AE}"/>
    <dgm:cxn modelId="{1C99AA56-169E-4FE8-B087-95207809B2F3}" srcId="{202F6C59-03E7-43CD-A19B-FFE1763C9548}" destId="{09631F84-638F-4681-9BF6-4EBF8D17A62A}" srcOrd="0" destOrd="0" parTransId="{3B65A7FF-77E8-4CD5-9A54-B0B2EA34F94C}" sibTransId="{5299EA64-DDE5-4702-91F3-234AAD94FA1E}"/>
    <dgm:cxn modelId="{BAD27CD4-7501-4E60-8C40-E6F6EB4B193C}" srcId="{B1EE7142-B33C-4970-A9A9-1D5E6EEB8365}" destId="{AAB15F7B-141D-4AB8-BFAE-FACB074634B9}" srcOrd="1" destOrd="0" parTransId="{37D7E22A-1E5B-4DD5-A880-F10DDC9532A2}" sibTransId="{4814E795-E8E4-46A5-B6A6-04017E880F8C}"/>
    <dgm:cxn modelId="{CCD13D30-6F27-449C-B38C-9B002483AC50}" srcId="{202F6C59-03E7-43CD-A19B-FFE1763C9548}" destId="{B1EE7142-B33C-4970-A9A9-1D5E6EEB8365}" srcOrd="1" destOrd="0" parTransId="{89AF5FD0-D0A4-48BD-B937-9BB8D07578B8}" sibTransId="{ACFFB0C2-E670-496A-B5BA-EF5A4417A801}"/>
    <dgm:cxn modelId="{CEC8AC73-1E37-4842-A662-67201CA09304}" srcId="{09631F84-638F-4681-9BF6-4EBF8D17A62A}" destId="{E305DD10-871B-42F2-B0BC-FC5522674CAC}" srcOrd="1" destOrd="0" parTransId="{B9F9BCED-A6F9-482C-8457-F665316FD1C5}" sibTransId="{A90ADCB0-BC55-42A9-966A-1B725CC5B594}"/>
    <dgm:cxn modelId="{C8A07120-AA6F-4A6E-A7A0-A6EBAFA05349}" srcId="{B1EE7142-B33C-4970-A9A9-1D5E6EEB8365}" destId="{8A41E38C-0A2A-44DA-B2D3-22BECE9F7279}" srcOrd="0" destOrd="0" parTransId="{3BF494F9-2504-4A2B-9747-FC99EA991AF1}" sibTransId="{52D66D50-7280-4819-ADD7-AE52F16416D7}"/>
    <dgm:cxn modelId="{2906DD51-63E9-4463-B841-017A21E8E53A}" type="presOf" srcId="{8A41E38C-0A2A-44DA-B2D3-22BECE9F7279}" destId="{ABB0D393-022C-4679-B7B3-51228CE24F00}" srcOrd="0" destOrd="0" presId="urn:microsoft.com/office/officeart/2005/8/layout/hierarchy1"/>
    <dgm:cxn modelId="{8B75B458-A172-4D5C-8AEE-8BE1FE75764B}" type="presOf" srcId="{672D8E69-4C3F-4D0F-9AF4-8A2BACE1BD6B}" destId="{46B01441-8286-4820-A1FF-D3EFB58BBA0F}" srcOrd="0" destOrd="0" presId="urn:microsoft.com/office/officeart/2005/8/layout/hierarchy1"/>
    <dgm:cxn modelId="{07BA280C-0449-4DDC-B599-CE3DD66792B5}" type="presOf" srcId="{80597E18-8C99-4CBF-9CA6-DB9823307FFA}" destId="{AC4DA06E-946B-4680-AFA4-E513FEE96C95}" srcOrd="0" destOrd="0" presId="urn:microsoft.com/office/officeart/2005/8/layout/hierarchy1"/>
    <dgm:cxn modelId="{0585821F-7DB5-4819-BAEB-D46564404A50}" srcId="{09631F84-638F-4681-9BF6-4EBF8D17A62A}" destId="{C7969908-1E5D-4B27-BC5C-D359230E2CC9}" srcOrd="0" destOrd="0" parTransId="{1CE53224-9DB9-43B8-8B78-A4255F1BAF2A}" sibTransId="{0C4BCBF7-90F0-4D1C-B5D2-75368EC96654}"/>
    <dgm:cxn modelId="{6DEA0896-6D4A-4A38-AD14-E5626B43A8BE}" type="presOf" srcId="{09631F84-638F-4681-9BF6-4EBF8D17A62A}" destId="{3F171496-8F8B-48D5-BBAE-294243F7BA2C}" srcOrd="0" destOrd="0" presId="urn:microsoft.com/office/officeart/2005/8/layout/hierarchy1"/>
    <dgm:cxn modelId="{D1A310FB-40BE-4A47-9514-AE4308FFD73A}" type="presOf" srcId="{C7969908-1E5D-4B27-BC5C-D359230E2CC9}" destId="{1AD89031-50A0-40C2-A557-AE01C15336EB}" srcOrd="0" destOrd="0" presId="urn:microsoft.com/office/officeart/2005/8/layout/hierarchy1"/>
    <dgm:cxn modelId="{D5CCFB02-C427-413A-A522-732BF5E8053C}" type="presOf" srcId="{37D7E22A-1E5B-4DD5-A880-F10DDC9532A2}" destId="{C579AE44-8BD5-4B6A-9856-9F7CA89EEBFE}" srcOrd="0" destOrd="0" presId="urn:microsoft.com/office/officeart/2005/8/layout/hierarchy1"/>
    <dgm:cxn modelId="{2DA8CC05-748C-4FA7-9B64-559A6373D831}" srcId="{202F6C59-03E7-43CD-A19B-FFE1763C9548}" destId="{80597E18-8C99-4CBF-9CA6-DB9823307FFA}" srcOrd="2" destOrd="0" parTransId="{672D8E69-4C3F-4D0F-9AF4-8A2BACE1BD6B}" sibTransId="{F8F0DAAF-9313-4A13-B83A-E197C3762120}"/>
    <dgm:cxn modelId="{4A71419B-12D1-42D7-932F-EA4413A7B266}" type="presOf" srcId="{202F6C59-03E7-43CD-A19B-FFE1763C9548}" destId="{5644822D-DF15-4067-BC0D-B2B4DE83C298}" srcOrd="0" destOrd="0" presId="urn:microsoft.com/office/officeart/2005/8/layout/hierarchy1"/>
    <dgm:cxn modelId="{EAA713D0-287F-4A29-9644-895480CDCBEE}" type="presOf" srcId="{B1EE7142-B33C-4970-A9A9-1D5E6EEB8365}" destId="{9C4F2062-FAE6-485F-9DBC-777FFB9D32B9}" srcOrd="0" destOrd="0" presId="urn:microsoft.com/office/officeart/2005/8/layout/hierarchy1"/>
    <dgm:cxn modelId="{BCF48914-C5A5-4EEA-95E6-40F681B1DF82}" type="presOf" srcId="{3B65A7FF-77E8-4CD5-9A54-B0B2EA34F94C}" destId="{8278D31A-7926-4515-8695-9418DE9BD441}" srcOrd="0" destOrd="0" presId="urn:microsoft.com/office/officeart/2005/8/layout/hierarchy1"/>
    <dgm:cxn modelId="{8AAFE0E2-E59B-4BF8-A309-CC9FFF890B35}" type="presOf" srcId="{B9F9BCED-A6F9-482C-8457-F665316FD1C5}" destId="{7CA8F575-B9B2-46AB-8AAD-A1C3ECEA341B}" srcOrd="0" destOrd="0" presId="urn:microsoft.com/office/officeart/2005/8/layout/hierarchy1"/>
    <dgm:cxn modelId="{EB8A2D04-5685-4DBC-A71F-679AA200CB4C}" type="presParOf" srcId="{0C38564A-0D9E-4573-AEF0-4C729845339E}" destId="{81957AFA-49C6-413A-9CFA-470FE2D506DB}" srcOrd="0" destOrd="0" presId="urn:microsoft.com/office/officeart/2005/8/layout/hierarchy1"/>
    <dgm:cxn modelId="{C6256E6A-1B7C-4B3A-827B-BB0306D58490}" type="presParOf" srcId="{81957AFA-49C6-413A-9CFA-470FE2D506DB}" destId="{825D18BC-3E30-4761-B62A-42EE64679677}" srcOrd="0" destOrd="0" presId="urn:microsoft.com/office/officeart/2005/8/layout/hierarchy1"/>
    <dgm:cxn modelId="{102C7315-11D9-47CD-9BE0-C1A7183E71B9}" type="presParOf" srcId="{825D18BC-3E30-4761-B62A-42EE64679677}" destId="{FBED7B1F-41B8-4C06-B2F0-5F76F8371F84}" srcOrd="0" destOrd="0" presId="urn:microsoft.com/office/officeart/2005/8/layout/hierarchy1"/>
    <dgm:cxn modelId="{30A6A31C-DEE1-406E-8BF9-ED5FD812C35D}" type="presParOf" srcId="{825D18BC-3E30-4761-B62A-42EE64679677}" destId="{5644822D-DF15-4067-BC0D-B2B4DE83C298}" srcOrd="1" destOrd="0" presId="urn:microsoft.com/office/officeart/2005/8/layout/hierarchy1"/>
    <dgm:cxn modelId="{F0611A63-2D55-4BA5-9809-FEE773F7EC24}" type="presParOf" srcId="{81957AFA-49C6-413A-9CFA-470FE2D506DB}" destId="{B1EA02FB-BD73-4504-9983-9D01BE374312}" srcOrd="1" destOrd="0" presId="urn:microsoft.com/office/officeart/2005/8/layout/hierarchy1"/>
    <dgm:cxn modelId="{4E1D24B0-A390-48B7-8C09-74658AA97F0C}" type="presParOf" srcId="{B1EA02FB-BD73-4504-9983-9D01BE374312}" destId="{8278D31A-7926-4515-8695-9418DE9BD441}" srcOrd="0" destOrd="0" presId="urn:microsoft.com/office/officeart/2005/8/layout/hierarchy1"/>
    <dgm:cxn modelId="{E99813C3-1388-46E3-BAEB-39D881F6A973}" type="presParOf" srcId="{B1EA02FB-BD73-4504-9983-9D01BE374312}" destId="{654F1356-45F9-4573-B8DC-521EF6495BD7}" srcOrd="1" destOrd="0" presId="urn:microsoft.com/office/officeart/2005/8/layout/hierarchy1"/>
    <dgm:cxn modelId="{BA92EAF1-CE7F-417E-B0E6-D915652D18F4}" type="presParOf" srcId="{654F1356-45F9-4573-B8DC-521EF6495BD7}" destId="{7FE1CB92-54BE-493C-8AFA-4B395AA112CD}" srcOrd="0" destOrd="0" presId="urn:microsoft.com/office/officeart/2005/8/layout/hierarchy1"/>
    <dgm:cxn modelId="{7097B48D-9B05-409B-A7D1-6B01F8853973}" type="presParOf" srcId="{7FE1CB92-54BE-493C-8AFA-4B395AA112CD}" destId="{CBA990ED-9BD9-4E1A-AA4F-609C024E8962}" srcOrd="0" destOrd="0" presId="urn:microsoft.com/office/officeart/2005/8/layout/hierarchy1"/>
    <dgm:cxn modelId="{D5BB6C33-B989-49E4-B8B1-7323871BF139}" type="presParOf" srcId="{7FE1CB92-54BE-493C-8AFA-4B395AA112CD}" destId="{3F171496-8F8B-48D5-BBAE-294243F7BA2C}" srcOrd="1" destOrd="0" presId="urn:microsoft.com/office/officeart/2005/8/layout/hierarchy1"/>
    <dgm:cxn modelId="{5674A1A8-BA69-4C18-B546-2B43201478BC}" type="presParOf" srcId="{654F1356-45F9-4573-B8DC-521EF6495BD7}" destId="{9799503C-12D4-4D58-9AC9-CB2D5EE0A21C}" srcOrd="1" destOrd="0" presId="urn:microsoft.com/office/officeart/2005/8/layout/hierarchy1"/>
    <dgm:cxn modelId="{4E3F8F79-01DC-4A6C-8F7B-43BBB832B6B8}" type="presParOf" srcId="{9799503C-12D4-4D58-9AC9-CB2D5EE0A21C}" destId="{DAFB9C44-4D92-40A8-9D52-919CCFCA2CF6}" srcOrd="0" destOrd="0" presId="urn:microsoft.com/office/officeart/2005/8/layout/hierarchy1"/>
    <dgm:cxn modelId="{C552B154-4BE8-4D7E-ADE4-8D09F4A7A221}" type="presParOf" srcId="{9799503C-12D4-4D58-9AC9-CB2D5EE0A21C}" destId="{E13AA34F-B7EC-4A2C-A150-A13EDA1E84D8}" srcOrd="1" destOrd="0" presId="urn:microsoft.com/office/officeart/2005/8/layout/hierarchy1"/>
    <dgm:cxn modelId="{75317B85-824A-40FE-9BA2-2EC3195A7ED5}" type="presParOf" srcId="{E13AA34F-B7EC-4A2C-A150-A13EDA1E84D8}" destId="{EE083D68-8FF6-4FC4-96B6-7477A4577E10}" srcOrd="0" destOrd="0" presId="urn:microsoft.com/office/officeart/2005/8/layout/hierarchy1"/>
    <dgm:cxn modelId="{3604ECCE-0F9D-4A06-9EBE-1A1DF90B3598}" type="presParOf" srcId="{EE083D68-8FF6-4FC4-96B6-7477A4577E10}" destId="{31FFDA54-ED19-4636-BB51-BE245E6C63FF}" srcOrd="0" destOrd="0" presId="urn:microsoft.com/office/officeart/2005/8/layout/hierarchy1"/>
    <dgm:cxn modelId="{20234007-29FD-49AC-A9C5-013391FD8BE1}" type="presParOf" srcId="{EE083D68-8FF6-4FC4-96B6-7477A4577E10}" destId="{1AD89031-50A0-40C2-A557-AE01C15336EB}" srcOrd="1" destOrd="0" presId="urn:microsoft.com/office/officeart/2005/8/layout/hierarchy1"/>
    <dgm:cxn modelId="{6C7F2D7E-A7B5-4371-BA48-21BA146B147E}" type="presParOf" srcId="{E13AA34F-B7EC-4A2C-A150-A13EDA1E84D8}" destId="{17881228-A8D7-4228-833B-D1EC757DA353}" srcOrd="1" destOrd="0" presId="urn:microsoft.com/office/officeart/2005/8/layout/hierarchy1"/>
    <dgm:cxn modelId="{294289AE-D1A6-433D-B00B-D48E555BDD91}" type="presParOf" srcId="{9799503C-12D4-4D58-9AC9-CB2D5EE0A21C}" destId="{7CA8F575-B9B2-46AB-8AAD-A1C3ECEA341B}" srcOrd="2" destOrd="0" presId="urn:microsoft.com/office/officeart/2005/8/layout/hierarchy1"/>
    <dgm:cxn modelId="{99AFDD55-8780-4FF7-95AA-6C23BD1C67A3}" type="presParOf" srcId="{9799503C-12D4-4D58-9AC9-CB2D5EE0A21C}" destId="{EDF8B024-F64D-4959-8402-958DFA373ADB}" srcOrd="3" destOrd="0" presId="urn:microsoft.com/office/officeart/2005/8/layout/hierarchy1"/>
    <dgm:cxn modelId="{E8287BE5-0D6A-40C4-88C9-627016B98E2F}" type="presParOf" srcId="{EDF8B024-F64D-4959-8402-958DFA373ADB}" destId="{F17968EC-EFA1-408E-B4A1-EAB7012A97FD}" srcOrd="0" destOrd="0" presId="urn:microsoft.com/office/officeart/2005/8/layout/hierarchy1"/>
    <dgm:cxn modelId="{DF0F4FB3-2A6B-42BB-846C-D613AB6232E9}" type="presParOf" srcId="{F17968EC-EFA1-408E-B4A1-EAB7012A97FD}" destId="{3CF47882-DA05-4DCA-9495-6CBBCA53C515}" srcOrd="0" destOrd="0" presId="urn:microsoft.com/office/officeart/2005/8/layout/hierarchy1"/>
    <dgm:cxn modelId="{C8BF0AB4-33FA-4109-B72B-08367A6BE6F0}" type="presParOf" srcId="{F17968EC-EFA1-408E-B4A1-EAB7012A97FD}" destId="{C774DDC7-C027-4C71-9770-6E8D59D6F173}" srcOrd="1" destOrd="0" presId="urn:microsoft.com/office/officeart/2005/8/layout/hierarchy1"/>
    <dgm:cxn modelId="{7B353D29-2CE6-4280-B0C8-32E345ABA139}" type="presParOf" srcId="{EDF8B024-F64D-4959-8402-958DFA373ADB}" destId="{A28212A4-BEA8-47FE-8B7C-4DF3DD1E1C9D}" srcOrd="1" destOrd="0" presId="urn:microsoft.com/office/officeart/2005/8/layout/hierarchy1"/>
    <dgm:cxn modelId="{4D0C9888-88F5-4E66-9577-CDF8FB873547}" type="presParOf" srcId="{B1EA02FB-BD73-4504-9983-9D01BE374312}" destId="{3A93B8CC-23A6-4B1B-B5D8-5B83611AD762}" srcOrd="2" destOrd="0" presId="urn:microsoft.com/office/officeart/2005/8/layout/hierarchy1"/>
    <dgm:cxn modelId="{B98E1436-9B2F-440E-8599-171EFD66B400}" type="presParOf" srcId="{B1EA02FB-BD73-4504-9983-9D01BE374312}" destId="{FA2FB539-75E8-4A4D-9BD6-EEE5E4ABBFC7}" srcOrd="3" destOrd="0" presId="urn:microsoft.com/office/officeart/2005/8/layout/hierarchy1"/>
    <dgm:cxn modelId="{AA7B6868-6025-4BD3-BE20-67B169E43A09}" type="presParOf" srcId="{FA2FB539-75E8-4A4D-9BD6-EEE5E4ABBFC7}" destId="{887BF592-5706-4FDB-BCBC-7721574A8F36}" srcOrd="0" destOrd="0" presId="urn:microsoft.com/office/officeart/2005/8/layout/hierarchy1"/>
    <dgm:cxn modelId="{2079D654-8555-4850-A55E-E7EC942957E4}" type="presParOf" srcId="{887BF592-5706-4FDB-BCBC-7721574A8F36}" destId="{78511D44-C246-4D48-8CF8-DE3CED29E09D}" srcOrd="0" destOrd="0" presId="urn:microsoft.com/office/officeart/2005/8/layout/hierarchy1"/>
    <dgm:cxn modelId="{5CF967F1-382D-46FD-9BBF-D1A3DDECD515}" type="presParOf" srcId="{887BF592-5706-4FDB-BCBC-7721574A8F36}" destId="{9C4F2062-FAE6-485F-9DBC-777FFB9D32B9}" srcOrd="1" destOrd="0" presId="urn:microsoft.com/office/officeart/2005/8/layout/hierarchy1"/>
    <dgm:cxn modelId="{38AE30DD-1062-426A-A1BB-EC778F52C56C}" type="presParOf" srcId="{FA2FB539-75E8-4A4D-9BD6-EEE5E4ABBFC7}" destId="{EA91593A-BE62-428D-99BB-3CFBACFEA4A5}" srcOrd="1" destOrd="0" presId="urn:microsoft.com/office/officeart/2005/8/layout/hierarchy1"/>
    <dgm:cxn modelId="{F42C72FA-5B9F-47B5-9AC5-61FDA7E3B7C3}" type="presParOf" srcId="{EA91593A-BE62-428D-99BB-3CFBACFEA4A5}" destId="{E4FA2A3C-B9D7-40A4-BCA2-E41F24FB0E47}" srcOrd="0" destOrd="0" presId="urn:microsoft.com/office/officeart/2005/8/layout/hierarchy1"/>
    <dgm:cxn modelId="{A9622773-D3C3-4ED0-B994-6D53E891E205}" type="presParOf" srcId="{EA91593A-BE62-428D-99BB-3CFBACFEA4A5}" destId="{5F4E1739-FD1D-4B0F-837C-127897926A16}" srcOrd="1" destOrd="0" presId="urn:microsoft.com/office/officeart/2005/8/layout/hierarchy1"/>
    <dgm:cxn modelId="{FC5D1A86-9FDC-41EB-B62F-2845E5732DEC}" type="presParOf" srcId="{5F4E1739-FD1D-4B0F-837C-127897926A16}" destId="{00A75201-C830-4D5F-B01A-4B7443762F7A}" srcOrd="0" destOrd="0" presId="urn:microsoft.com/office/officeart/2005/8/layout/hierarchy1"/>
    <dgm:cxn modelId="{B71146CC-AE6C-44FC-998A-3D4C1E548CB2}" type="presParOf" srcId="{00A75201-C830-4D5F-B01A-4B7443762F7A}" destId="{4A68EF6E-2F65-42C4-A7A5-40B180B8DA54}" srcOrd="0" destOrd="0" presId="urn:microsoft.com/office/officeart/2005/8/layout/hierarchy1"/>
    <dgm:cxn modelId="{151D351D-332F-4CB8-9315-309F5CA9462D}" type="presParOf" srcId="{00A75201-C830-4D5F-B01A-4B7443762F7A}" destId="{ABB0D393-022C-4679-B7B3-51228CE24F00}" srcOrd="1" destOrd="0" presId="urn:microsoft.com/office/officeart/2005/8/layout/hierarchy1"/>
    <dgm:cxn modelId="{39C48DF4-FC4A-4D47-A32F-1B275757923E}" type="presParOf" srcId="{5F4E1739-FD1D-4B0F-837C-127897926A16}" destId="{9CD7C293-9F7B-4EB9-9EE6-526BC167FFE5}" srcOrd="1" destOrd="0" presId="urn:microsoft.com/office/officeart/2005/8/layout/hierarchy1"/>
    <dgm:cxn modelId="{DEE6F9CA-0626-4BE5-B891-D4DA33E08E9A}" type="presParOf" srcId="{EA91593A-BE62-428D-99BB-3CFBACFEA4A5}" destId="{C579AE44-8BD5-4B6A-9856-9F7CA89EEBFE}" srcOrd="2" destOrd="0" presId="urn:microsoft.com/office/officeart/2005/8/layout/hierarchy1"/>
    <dgm:cxn modelId="{4FBF942B-6840-4E20-8720-6A7F64FE93B1}" type="presParOf" srcId="{EA91593A-BE62-428D-99BB-3CFBACFEA4A5}" destId="{505D9847-7F27-4096-81F5-82AD64F35B92}" srcOrd="3" destOrd="0" presId="urn:microsoft.com/office/officeart/2005/8/layout/hierarchy1"/>
    <dgm:cxn modelId="{57A2BB88-B1B1-40BF-B0CC-DB0AB855EC19}" type="presParOf" srcId="{505D9847-7F27-4096-81F5-82AD64F35B92}" destId="{EA903D04-AD5C-4E5B-98C1-FF044D402C35}" srcOrd="0" destOrd="0" presId="urn:microsoft.com/office/officeart/2005/8/layout/hierarchy1"/>
    <dgm:cxn modelId="{19F04A07-8F54-4B9D-A601-809B7B5A1987}" type="presParOf" srcId="{EA903D04-AD5C-4E5B-98C1-FF044D402C35}" destId="{5191E3FC-130A-408F-9B3B-610CCB6FBA2D}" srcOrd="0" destOrd="0" presId="urn:microsoft.com/office/officeart/2005/8/layout/hierarchy1"/>
    <dgm:cxn modelId="{DB3A5D72-F52C-4DD1-8D50-149750C3B4D5}" type="presParOf" srcId="{EA903D04-AD5C-4E5B-98C1-FF044D402C35}" destId="{0ADA12BF-DBD7-4D02-BFAE-709FBD4AA2E3}" srcOrd="1" destOrd="0" presId="urn:microsoft.com/office/officeart/2005/8/layout/hierarchy1"/>
    <dgm:cxn modelId="{6C821935-7343-4356-8B2C-2EDC5BFA58BB}" type="presParOf" srcId="{505D9847-7F27-4096-81F5-82AD64F35B92}" destId="{8EA39A92-0E4E-40F8-A773-69EE92CB7433}" srcOrd="1" destOrd="0" presId="urn:microsoft.com/office/officeart/2005/8/layout/hierarchy1"/>
    <dgm:cxn modelId="{B86C7742-C777-4128-B5D6-598E4B344263}" type="presParOf" srcId="{B1EA02FB-BD73-4504-9983-9D01BE374312}" destId="{46B01441-8286-4820-A1FF-D3EFB58BBA0F}" srcOrd="4" destOrd="0" presId="urn:microsoft.com/office/officeart/2005/8/layout/hierarchy1"/>
    <dgm:cxn modelId="{DFC751D6-7FD1-4E58-9B93-3FBD8DC9511D}" type="presParOf" srcId="{B1EA02FB-BD73-4504-9983-9D01BE374312}" destId="{B0717DCE-58BB-44ED-8933-EFA520AB8B9A}" srcOrd="5" destOrd="0" presId="urn:microsoft.com/office/officeart/2005/8/layout/hierarchy1"/>
    <dgm:cxn modelId="{E7394F3C-A99C-4A20-B49E-E83E4DF0F1A8}" type="presParOf" srcId="{B0717DCE-58BB-44ED-8933-EFA520AB8B9A}" destId="{C9A37418-B0DD-4FA6-A1BD-D298080D8782}" srcOrd="0" destOrd="0" presId="urn:microsoft.com/office/officeart/2005/8/layout/hierarchy1"/>
    <dgm:cxn modelId="{08B44A06-9EE0-4940-92A8-88E741A49D1C}" type="presParOf" srcId="{C9A37418-B0DD-4FA6-A1BD-D298080D8782}" destId="{A724DB26-E518-4B81-8D50-73F8B5E70A5D}" srcOrd="0" destOrd="0" presId="urn:microsoft.com/office/officeart/2005/8/layout/hierarchy1"/>
    <dgm:cxn modelId="{A432081F-59CD-4D81-97B5-BB971EF9489F}" type="presParOf" srcId="{C9A37418-B0DD-4FA6-A1BD-D298080D8782}" destId="{AC4DA06E-946B-4680-AFA4-E513FEE96C95}" srcOrd="1" destOrd="0" presId="urn:microsoft.com/office/officeart/2005/8/layout/hierarchy1"/>
    <dgm:cxn modelId="{CCB0E291-E5DC-42BF-A401-137723010BAD}" type="presParOf" srcId="{B0717DCE-58BB-44ED-8933-EFA520AB8B9A}" destId="{9CF805FE-D1BD-4D46-8861-4D3F1082B826}"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41C297-5F4F-4253-B7B9-419D13AEEEC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02F6C59-03E7-43CD-A19B-FFE1763C9548}">
      <dgm:prSet phldrT="[Text]"/>
      <dgm:spPr/>
      <dgm:t>
        <a:bodyPr/>
        <a:lstStyle/>
        <a:p>
          <a:r>
            <a:rPr lang="en-US" dirty="0" smtClean="0"/>
            <a:t>Non-Contact</a:t>
          </a:r>
          <a:endParaRPr lang="en-US" dirty="0"/>
        </a:p>
      </dgm:t>
    </dgm:pt>
    <dgm:pt modelId="{7E33FBC1-BB58-436F-9187-B825E734FB48}" type="parTrans" cxnId="{1743D542-133B-4042-BEC7-83B635B0F964}">
      <dgm:prSet/>
      <dgm:spPr/>
      <dgm:t>
        <a:bodyPr/>
        <a:lstStyle/>
        <a:p>
          <a:endParaRPr lang="en-US"/>
        </a:p>
      </dgm:t>
    </dgm:pt>
    <dgm:pt modelId="{5E02F380-EFD7-49C6-9265-185AFCAB73AE}" type="sibTrans" cxnId="{1743D542-133B-4042-BEC7-83B635B0F964}">
      <dgm:prSet/>
      <dgm:spPr/>
      <dgm:t>
        <a:bodyPr/>
        <a:lstStyle/>
        <a:p>
          <a:endParaRPr lang="en-US"/>
        </a:p>
      </dgm:t>
    </dgm:pt>
    <dgm:pt modelId="{09631F84-638F-4681-9BF6-4EBF8D17A62A}">
      <dgm:prSet phldrT="[Text]"/>
      <dgm:spPr/>
      <dgm:t>
        <a:bodyPr/>
        <a:lstStyle/>
        <a:p>
          <a:r>
            <a:rPr lang="en-US" dirty="0" smtClean="0"/>
            <a:t>Exposure</a:t>
          </a:r>
          <a:endParaRPr lang="en-US" dirty="0"/>
        </a:p>
      </dgm:t>
    </dgm:pt>
    <dgm:pt modelId="{3B65A7FF-77E8-4CD5-9A54-B0B2EA34F94C}" type="parTrans" cxnId="{1C99AA56-169E-4FE8-B087-95207809B2F3}">
      <dgm:prSet/>
      <dgm:spPr/>
      <dgm:t>
        <a:bodyPr/>
        <a:lstStyle/>
        <a:p>
          <a:endParaRPr lang="en-US"/>
        </a:p>
      </dgm:t>
    </dgm:pt>
    <dgm:pt modelId="{5299EA64-DDE5-4702-91F3-234AAD94FA1E}" type="sibTrans" cxnId="{1C99AA56-169E-4FE8-B087-95207809B2F3}">
      <dgm:prSet/>
      <dgm:spPr/>
      <dgm:t>
        <a:bodyPr/>
        <a:lstStyle/>
        <a:p>
          <a:endParaRPr lang="en-US"/>
        </a:p>
      </dgm:t>
    </dgm:pt>
    <dgm:pt modelId="{B1EE7142-B33C-4970-A9A9-1D5E6EEB8365}">
      <dgm:prSet phldrT="[Text]"/>
      <dgm:spPr/>
      <dgm:t>
        <a:bodyPr/>
        <a:lstStyle/>
        <a:p>
          <a:r>
            <a:rPr lang="en-US" dirty="0" smtClean="0"/>
            <a:t>Child Pornography</a:t>
          </a:r>
          <a:endParaRPr lang="en-US" dirty="0"/>
        </a:p>
      </dgm:t>
    </dgm:pt>
    <dgm:pt modelId="{89AF5FD0-D0A4-48BD-B937-9BB8D07578B8}" type="parTrans" cxnId="{CCD13D30-6F27-449C-B38C-9B002483AC50}">
      <dgm:prSet/>
      <dgm:spPr/>
      <dgm:t>
        <a:bodyPr/>
        <a:lstStyle/>
        <a:p>
          <a:endParaRPr lang="en-US"/>
        </a:p>
      </dgm:t>
    </dgm:pt>
    <dgm:pt modelId="{ACFFB0C2-E670-496A-B5BA-EF5A4417A801}" type="sibTrans" cxnId="{CCD13D30-6F27-449C-B38C-9B002483AC50}">
      <dgm:prSet/>
      <dgm:spPr/>
      <dgm:t>
        <a:bodyPr/>
        <a:lstStyle/>
        <a:p>
          <a:endParaRPr lang="en-US"/>
        </a:p>
      </dgm:t>
    </dgm:pt>
    <dgm:pt modelId="{0C38564A-0D9E-4573-AEF0-4C729845339E}" type="pres">
      <dgm:prSet presAssocID="{3841C297-5F4F-4253-B7B9-419D13AEEEC8}" presName="hierChild1" presStyleCnt="0">
        <dgm:presLayoutVars>
          <dgm:chPref val="1"/>
          <dgm:dir/>
          <dgm:animOne val="branch"/>
          <dgm:animLvl val="lvl"/>
          <dgm:resizeHandles/>
        </dgm:presLayoutVars>
      </dgm:prSet>
      <dgm:spPr/>
      <dgm:t>
        <a:bodyPr/>
        <a:lstStyle/>
        <a:p>
          <a:endParaRPr lang="en-US"/>
        </a:p>
      </dgm:t>
    </dgm:pt>
    <dgm:pt modelId="{81957AFA-49C6-413A-9CFA-470FE2D506DB}" type="pres">
      <dgm:prSet presAssocID="{202F6C59-03E7-43CD-A19B-FFE1763C9548}" presName="hierRoot1" presStyleCnt="0"/>
      <dgm:spPr/>
    </dgm:pt>
    <dgm:pt modelId="{825D18BC-3E30-4761-B62A-42EE64679677}" type="pres">
      <dgm:prSet presAssocID="{202F6C59-03E7-43CD-A19B-FFE1763C9548}" presName="composite" presStyleCnt="0"/>
      <dgm:spPr/>
    </dgm:pt>
    <dgm:pt modelId="{FBED7B1F-41B8-4C06-B2F0-5F76F8371F84}" type="pres">
      <dgm:prSet presAssocID="{202F6C59-03E7-43CD-A19B-FFE1763C9548}" presName="background" presStyleLbl="node0" presStyleIdx="0" presStyleCnt="1"/>
      <dgm:spPr/>
    </dgm:pt>
    <dgm:pt modelId="{5644822D-DF15-4067-BC0D-B2B4DE83C298}" type="pres">
      <dgm:prSet presAssocID="{202F6C59-03E7-43CD-A19B-FFE1763C9548}" presName="text" presStyleLbl="fgAcc0" presStyleIdx="0" presStyleCnt="1">
        <dgm:presLayoutVars>
          <dgm:chPref val="3"/>
        </dgm:presLayoutVars>
      </dgm:prSet>
      <dgm:spPr/>
      <dgm:t>
        <a:bodyPr/>
        <a:lstStyle/>
        <a:p>
          <a:endParaRPr lang="en-US"/>
        </a:p>
      </dgm:t>
    </dgm:pt>
    <dgm:pt modelId="{B1EA02FB-BD73-4504-9983-9D01BE374312}" type="pres">
      <dgm:prSet presAssocID="{202F6C59-03E7-43CD-A19B-FFE1763C9548}" presName="hierChild2" presStyleCnt="0"/>
      <dgm:spPr/>
    </dgm:pt>
    <dgm:pt modelId="{8278D31A-7926-4515-8695-9418DE9BD441}" type="pres">
      <dgm:prSet presAssocID="{3B65A7FF-77E8-4CD5-9A54-B0B2EA34F94C}" presName="Name10" presStyleLbl="parChTrans1D2" presStyleIdx="0" presStyleCnt="2"/>
      <dgm:spPr/>
      <dgm:t>
        <a:bodyPr/>
        <a:lstStyle/>
        <a:p>
          <a:endParaRPr lang="en-US"/>
        </a:p>
      </dgm:t>
    </dgm:pt>
    <dgm:pt modelId="{654F1356-45F9-4573-B8DC-521EF6495BD7}" type="pres">
      <dgm:prSet presAssocID="{09631F84-638F-4681-9BF6-4EBF8D17A62A}" presName="hierRoot2" presStyleCnt="0"/>
      <dgm:spPr/>
    </dgm:pt>
    <dgm:pt modelId="{7FE1CB92-54BE-493C-8AFA-4B395AA112CD}" type="pres">
      <dgm:prSet presAssocID="{09631F84-638F-4681-9BF6-4EBF8D17A62A}" presName="composite2" presStyleCnt="0"/>
      <dgm:spPr/>
    </dgm:pt>
    <dgm:pt modelId="{CBA990ED-9BD9-4E1A-AA4F-609C024E8962}" type="pres">
      <dgm:prSet presAssocID="{09631F84-638F-4681-9BF6-4EBF8D17A62A}" presName="background2" presStyleLbl="node2" presStyleIdx="0" presStyleCnt="2"/>
      <dgm:spPr/>
    </dgm:pt>
    <dgm:pt modelId="{3F171496-8F8B-48D5-BBAE-294243F7BA2C}" type="pres">
      <dgm:prSet presAssocID="{09631F84-638F-4681-9BF6-4EBF8D17A62A}" presName="text2" presStyleLbl="fgAcc2" presStyleIdx="0" presStyleCnt="2">
        <dgm:presLayoutVars>
          <dgm:chPref val="3"/>
        </dgm:presLayoutVars>
      </dgm:prSet>
      <dgm:spPr/>
      <dgm:t>
        <a:bodyPr/>
        <a:lstStyle/>
        <a:p>
          <a:endParaRPr lang="en-US"/>
        </a:p>
      </dgm:t>
    </dgm:pt>
    <dgm:pt modelId="{9799503C-12D4-4D58-9AC9-CB2D5EE0A21C}" type="pres">
      <dgm:prSet presAssocID="{09631F84-638F-4681-9BF6-4EBF8D17A62A}" presName="hierChild3" presStyleCnt="0"/>
      <dgm:spPr/>
    </dgm:pt>
    <dgm:pt modelId="{3A93B8CC-23A6-4B1B-B5D8-5B83611AD762}" type="pres">
      <dgm:prSet presAssocID="{89AF5FD0-D0A4-48BD-B937-9BB8D07578B8}" presName="Name10" presStyleLbl="parChTrans1D2" presStyleIdx="1" presStyleCnt="2"/>
      <dgm:spPr/>
      <dgm:t>
        <a:bodyPr/>
        <a:lstStyle/>
        <a:p>
          <a:endParaRPr lang="en-US"/>
        </a:p>
      </dgm:t>
    </dgm:pt>
    <dgm:pt modelId="{FA2FB539-75E8-4A4D-9BD6-EEE5E4ABBFC7}" type="pres">
      <dgm:prSet presAssocID="{B1EE7142-B33C-4970-A9A9-1D5E6EEB8365}" presName="hierRoot2" presStyleCnt="0"/>
      <dgm:spPr/>
    </dgm:pt>
    <dgm:pt modelId="{887BF592-5706-4FDB-BCBC-7721574A8F36}" type="pres">
      <dgm:prSet presAssocID="{B1EE7142-B33C-4970-A9A9-1D5E6EEB8365}" presName="composite2" presStyleCnt="0"/>
      <dgm:spPr/>
    </dgm:pt>
    <dgm:pt modelId="{78511D44-C246-4D48-8CF8-DE3CED29E09D}" type="pres">
      <dgm:prSet presAssocID="{B1EE7142-B33C-4970-A9A9-1D5E6EEB8365}" presName="background2" presStyleLbl="node2" presStyleIdx="1" presStyleCnt="2"/>
      <dgm:spPr/>
    </dgm:pt>
    <dgm:pt modelId="{9C4F2062-FAE6-485F-9DBC-777FFB9D32B9}" type="pres">
      <dgm:prSet presAssocID="{B1EE7142-B33C-4970-A9A9-1D5E6EEB8365}" presName="text2" presStyleLbl="fgAcc2" presStyleIdx="1" presStyleCnt="2">
        <dgm:presLayoutVars>
          <dgm:chPref val="3"/>
        </dgm:presLayoutVars>
      </dgm:prSet>
      <dgm:spPr/>
      <dgm:t>
        <a:bodyPr/>
        <a:lstStyle/>
        <a:p>
          <a:endParaRPr lang="en-US"/>
        </a:p>
      </dgm:t>
    </dgm:pt>
    <dgm:pt modelId="{EA91593A-BE62-428D-99BB-3CFBACFEA4A5}" type="pres">
      <dgm:prSet presAssocID="{B1EE7142-B33C-4970-A9A9-1D5E6EEB8365}" presName="hierChild3" presStyleCnt="0"/>
      <dgm:spPr/>
    </dgm:pt>
  </dgm:ptLst>
  <dgm:cxnLst>
    <dgm:cxn modelId="{0249BF79-0C00-43DC-A842-7101A103458D}" type="presOf" srcId="{202F6C59-03E7-43CD-A19B-FFE1763C9548}" destId="{5644822D-DF15-4067-BC0D-B2B4DE83C298}" srcOrd="0" destOrd="0" presId="urn:microsoft.com/office/officeart/2005/8/layout/hierarchy1"/>
    <dgm:cxn modelId="{C1190339-2458-49FF-ADF4-932F85F02319}" type="presOf" srcId="{B1EE7142-B33C-4970-A9A9-1D5E6EEB8365}" destId="{9C4F2062-FAE6-485F-9DBC-777FFB9D32B9}" srcOrd="0" destOrd="0" presId="urn:microsoft.com/office/officeart/2005/8/layout/hierarchy1"/>
    <dgm:cxn modelId="{CCD13D30-6F27-449C-B38C-9B002483AC50}" srcId="{202F6C59-03E7-43CD-A19B-FFE1763C9548}" destId="{B1EE7142-B33C-4970-A9A9-1D5E6EEB8365}" srcOrd="1" destOrd="0" parTransId="{89AF5FD0-D0A4-48BD-B937-9BB8D07578B8}" sibTransId="{ACFFB0C2-E670-496A-B5BA-EF5A4417A801}"/>
    <dgm:cxn modelId="{1C99AA56-169E-4FE8-B087-95207809B2F3}" srcId="{202F6C59-03E7-43CD-A19B-FFE1763C9548}" destId="{09631F84-638F-4681-9BF6-4EBF8D17A62A}" srcOrd="0" destOrd="0" parTransId="{3B65A7FF-77E8-4CD5-9A54-B0B2EA34F94C}" sibTransId="{5299EA64-DDE5-4702-91F3-234AAD94FA1E}"/>
    <dgm:cxn modelId="{40D42BAB-3D05-4696-A898-3F43FB1EA48F}" type="presOf" srcId="{3B65A7FF-77E8-4CD5-9A54-B0B2EA34F94C}" destId="{8278D31A-7926-4515-8695-9418DE9BD441}" srcOrd="0" destOrd="0" presId="urn:microsoft.com/office/officeart/2005/8/layout/hierarchy1"/>
    <dgm:cxn modelId="{2868C58B-458C-4337-B1DF-D4FF2A94F967}" type="presOf" srcId="{89AF5FD0-D0A4-48BD-B937-9BB8D07578B8}" destId="{3A93B8CC-23A6-4B1B-B5D8-5B83611AD762}" srcOrd="0" destOrd="0" presId="urn:microsoft.com/office/officeart/2005/8/layout/hierarchy1"/>
    <dgm:cxn modelId="{A1D36C7D-779B-4C21-9E93-8BB5B5167610}" type="presOf" srcId="{3841C297-5F4F-4253-B7B9-419D13AEEEC8}" destId="{0C38564A-0D9E-4573-AEF0-4C729845339E}" srcOrd="0" destOrd="0" presId="urn:microsoft.com/office/officeart/2005/8/layout/hierarchy1"/>
    <dgm:cxn modelId="{1743D542-133B-4042-BEC7-83B635B0F964}" srcId="{3841C297-5F4F-4253-B7B9-419D13AEEEC8}" destId="{202F6C59-03E7-43CD-A19B-FFE1763C9548}" srcOrd="0" destOrd="0" parTransId="{7E33FBC1-BB58-436F-9187-B825E734FB48}" sibTransId="{5E02F380-EFD7-49C6-9265-185AFCAB73AE}"/>
    <dgm:cxn modelId="{525CE1EA-2F88-44CB-AB34-25EFCE29063F}" type="presOf" srcId="{09631F84-638F-4681-9BF6-4EBF8D17A62A}" destId="{3F171496-8F8B-48D5-BBAE-294243F7BA2C}" srcOrd="0" destOrd="0" presId="urn:microsoft.com/office/officeart/2005/8/layout/hierarchy1"/>
    <dgm:cxn modelId="{6851BEAA-8FDB-4358-ACAB-95C4DF1A7A6B}" type="presParOf" srcId="{0C38564A-0D9E-4573-AEF0-4C729845339E}" destId="{81957AFA-49C6-413A-9CFA-470FE2D506DB}" srcOrd="0" destOrd="0" presId="urn:microsoft.com/office/officeart/2005/8/layout/hierarchy1"/>
    <dgm:cxn modelId="{34AF5E33-1D2B-46F9-9A9A-46E210F64DD7}" type="presParOf" srcId="{81957AFA-49C6-413A-9CFA-470FE2D506DB}" destId="{825D18BC-3E30-4761-B62A-42EE64679677}" srcOrd="0" destOrd="0" presId="urn:microsoft.com/office/officeart/2005/8/layout/hierarchy1"/>
    <dgm:cxn modelId="{62BBD4FE-D881-4125-826F-BEA7A686D544}" type="presParOf" srcId="{825D18BC-3E30-4761-B62A-42EE64679677}" destId="{FBED7B1F-41B8-4C06-B2F0-5F76F8371F84}" srcOrd="0" destOrd="0" presId="urn:microsoft.com/office/officeart/2005/8/layout/hierarchy1"/>
    <dgm:cxn modelId="{F9356B99-8DE0-4E74-833D-A1D50409A857}" type="presParOf" srcId="{825D18BC-3E30-4761-B62A-42EE64679677}" destId="{5644822D-DF15-4067-BC0D-B2B4DE83C298}" srcOrd="1" destOrd="0" presId="urn:microsoft.com/office/officeart/2005/8/layout/hierarchy1"/>
    <dgm:cxn modelId="{4AABB0CF-25D8-44F9-9A5E-98511774911B}" type="presParOf" srcId="{81957AFA-49C6-413A-9CFA-470FE2D506DB}" destId="{B1EA02FB-BD73-4504-9983-9D01BE374312}" srcOrd="1" destOrd="0" presId="urn:microsoft.com/office/officeart/2005/8/layout/hierarchy1"/>
    <dgm:cxn modelId="{860F7A2B-E8E1-413D-8463-601FF9BE5996}" type="presParOf" srcId="{B1EA02FB-BD73-4504-9983-9D01BE374312}" destId="{8278D31A-7926-4515-8695-9418DE9BD441}" srcOrd="0" destOrd="0" presId="urn:microsoft.com/office/officeart/2005/8/layout/hierarchy1"/>
    <dgm:cxn modelId="{B232300A-15B7-4B1C-B288-03236D652871}" type="presParOf" srcId="{B1EA02FB-BD73-4504-9983-9D01BE374312}" destId="{654F1356-45F9-4573-B8DC-521EF6495BD7}" srcOrd="1" destOrd="0" presId="urn:microsoft.com/office/officeart/2005/8/layout/hierarchy1"/>
    <dgm:cxn modelId="{07252B5C-1BB0-4D9F-B602-5AB9B8BA9046}" type="presParOf" srcId="{654F1356-45F9-4573-B8DC-521EF6495BD7}" destId="{7FE1CB92-54BE-493C-8AFA-4B395AA112CD}" srcOrd="0" destOrd="0" presId="urn:microsoft.com/office/officeart/2005/8/layout/hierarchy1"/>
    <dgm:cxn modelId="{16C8CD3B-110F-478D-A8CC-51E4397C3677}" type="presParOf" srcId="{7FE1CB92-54BE-493C-8AFA-4B395AA112CD}" destId="{CBA990ED-9BD9-4E1A-AA4F-609C024E8962}" srcOrd="0" destOrd="0" presId="urn:microsoft.com/office/officeart/2005/8/layout/hierarchy1"/>
    <dgm:cxn modelId="{011E893D-6681-460F-8973-8941AC2D6185}" type="presParOf" srcId="{7FE1CB92-54BE-493C-8AFA-4B395AA112CD}" destId="{3F171496-8F8B-48D5-BBAE-294243F7BA2C}" srcOrd="1" destOrd="0" presId="urn:microsoft.com/office/officeart/2005/8/layout/hierarchy1"/>
    <dgm:cxn modelId="{7095203A-D437-4FBE-9BDC-7171FBCE9A0E}" type="presParOf" srcId="{654F1356-45F9-4573-B8DC-521EF6495BD7}" destId="{9799503C-12D4-4D58-9AC9-CB2D5EE0A21C}" srcOrd="1" destOrd="0" presId="urn:microsoft.com/office/officeart/2005/8/layout/hierarchy1"/>
    <dgm:cxn modelId="{0431F206-C9CC-4314-B052-07CACB0CF6A3}" type="presParOf" srcId="{B1EA02FB-BD73-4504-9983-9D01BE374312}" destId="{3A93B8CC-23A6-4B1B-B5D8-5B83611AD762}" srcOrd="2" destOrd="0" presId="urn:microsoft.com/office/officeart/2005/8/layout/hierarchy1"/>
    <dgm:cxn modelId="{0D63DF71-5D2F-4917-B25A-0A994E86C97E}" type="presParOf" srcId="{B1EA02FB-BD73-4504-9983-9D01BE374312}" destId="{FA2FB539-75E8-4A4D-9BD6-EEE5E4ABBFC7}" srcOrd="3" destOrd="0" presId="urn:microsoft.com/office/officeart/2005/8/layout/hierarchy1"/>
    <dgm:cxn modelId="{A72A7579-0CBF-4CC9-B724-92C9AAAB9395}" type="presParOf" srcId="{FA2FB539-75E8-4A4D-9BD6-EEE5E4ABBFC7}" destId="{887BF592-5706-4FDB-BCBC-7721574A8F36}" srcOrd="0" destOrd="0" presId="urn:microsoft.com/office/officeart/2005/8/layout/hierarchy1"/>
    <dgm:cxn modelId="{94FC2005-EB1A-465C-BAB0-8BEDA1ADF64C}" type="presParOf" srcId="{887BF592-5706-4FDB-BCBC-7721574A8F36}" destId="{78511D44-C246-4D48-8CF8-DE3CED29E09D}" srcOrd="0" destOrd="0" presId="urn:microsoft.com/office/officeart/2005/8/layout/hierarchy1"/>
    <dgm:cxn modelId="{DCC8AD0D-ACC5-49F9-B91A-D3B24C134965}" type="presParOf" srcId="{887BF592-5706-4FDB-BCBC-7721574A8F36}" destId="{9C4F2062-FAE6-485F-9DBC-777FFB9D32B9}" srcOrd="1" destOrd="0" presId="urn:microsoft.com/office/officeart/2005/8/layout/hierarchy1"/>
    <dgm:cxn modelId="{6B7175A4-D8B5-44C5-940C-7724DE9D9A64}" type="presParOf" srcId="{FA2FB539-75E8-4A4D-9BD6-EEE5E4ABBFC7}" destId="{EA91593A-BE62-428D-99BB-3CFBACFEA4A5}"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B01441-8286-4820-A1FF-D3EFB58BBA0F}">
      <dsp:nvSpPr>
        <dsp:cNvPr id="0" name=""/>
        <dsp:cNvSpPr/>
      </dsp:nvSpPr>
      <dsp:spPr>
        <a:xfrm>
          <a:off x="4496343" y="1254011"/>
          <a:ext cx="2797983" cy="443861"/>
        </a:xfrm>
        <a:custGeom>
          <a:avLst/>
          <a:gdLst/>
          <a:ahLst/>
          <a:cxnLst/>
          <a:rect l="0" t="0" r="0" b="0"/>
          <a:pathLst>
            <a:path>
              <a:moveTo>
                <a:pt x="0" y="0"/>
              </a:moveTo>
              <a:lnTo>
                <a:pt x="0" y="302478"/>
              </a:lnTo>
              <a:lnTo>
                <a:pt x="2797983" y="302478"/>
              </a:lnTo>
              <a:lnTo>
                <a:pt x="2797983"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79AE44-8BD5-4B6A-9856-9F7CA89EEBFE}">
      <dsp:nvSpPr>
        <dsp:cNvPr id="0" name=""/>
        <dsp:cNvSpPr/>
      </dsp:nvSpPr>
      <dsp:spPr>
        <a:xfrm>
          <a:off x="5429004" y="2666993"/>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FA2A3C-B9D7-40A4-BCA2-E41F24FB0E47}">
      <dsp:nvSpPr>
        <dsp:cNvPr id="0" name=""/>
        <dsp:cNvSpPr/>
      </dsp:nvSpPr>
      <dsp:spPr>
        <a:xfrm>
          <a:off x="4496343" y="2666993"/>
          <a:ext cx="932661" cy="443861"/>
        </a:xfrm>
        <a:custGeom>
          <a:avLst/>
          <a:gdLst/>
          <a:ahLst/>
          <a:cxnLst/>
          <a:rect l="0" t="0" r="0" b="0"/>
          <a:pathLst>
            <a:path>
              <a:moveTo>
                <a:pt x="932661" y="0"/>
              </a:moveTo>
              <a:lnTo>
                <a:pt x="932661"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93B8CC-23A6-4B1B-B5D8-5B83611AD762}">
      <dsp:nvSpPr>
        <dsp:cNvPr id="0" name=""/>
        <dsp:cNvSpPr/>
      </dsp:nvSpPr>
      <dsp:spPr>
        <a:xfrm>
          <a:off x="4496343" y="1254011"/>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A8F575-B9B2-46AB-8AAD-A1C3ECEA341B}">
      <dsp:nvSpPr>
        <dsp:cNvPr id="0" name=""/>
        <dsp:cNvSpPr/>
      </dsp:nvSpPr>
      <dsp:spPr>
        <a:xfrm>
          <a:off x="1698359" y="2666993"/>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FB9C44-4D92-40A8-9D52-919CCFCA2CF6}">
      <dsp:nvSpPr>
        <dsp:cNvPr id="0" name=""/>
        <dsp:cNvSpPr/>
      </dsp:nvSpPr>
      <dsp:spPr>
        <a:xfrm>
          <a:off x="765698" y="2666993"/>
          <a:ext cx="932661" cy="443861"/>
        </a:xfrm>
        <a:custGeom>
          <a:avLst/>
          <a:gdLst/>
          <a:ahLst/>
          <a:cxnLst/>
          <a:rect l="0" t="0" r="0" b="0"/>
          <a:pathLst>
            <a:path>
              <a:moveTo>
                <a:pt x="932661" y="0"/>
              </a:moveTo>
              <a:lnTo>
                <a:pt x="932661"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8D31A-7926-4515-8695-9418DE9BD441}">
      <dsp:nvSpPr>
        <dsp:cNvPr id="0" name=""/>
        <dsp:cNvSpPr/>
      </dsp:nvSpPr>
      <dsp:spPr>
        <a:xfrm>
          <a:off x="1698359" y="1254011"/>
          <a:ext cx="2797983" cy="443861"/>
        </a:xfrm>
        <a:custGeom>
          <a:avLst/>
          <a:gdLst/>
          <a:ahLst/>
          <a:cxnLst/>
          <a:rect l="0" t="0" r="0" b="0"/>
          <a:pathLst>
            <a:path>
              <a:moveTo>
                <a:pt x="2797983" y="0"/>
              </a:moveTo>
              <a:lnTo>
                <a:pt x="2797983" y="302478"/>
              </a:lnTo>
              <a:lnTo>
                <a:pt x="0" y="302478"/>
              </a:lnTo>
              <a:lnTo>
                <a:pt x="0"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D7B1F-41B8-4C06-B2F0-5F76F8371F84}">
      <dsp:nvSpPr>
        <dsp:cNvPr id="0" name=""/>
        <dsp:cNvSpPr/>
      </dsp:nvSpPr>
      <dsp:spPr>
        <a:xfrm>
          <a:off x="3733256" y="284891"/>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822D-DF15-4067-BC0D-B2B4DE83C298}">
      <dsp:nvSpPr>
        <dsp:cNvPr id="0" name=""/>
        <dsp:cNvSpPr/>
      </dsp:nvSpPr>
      <dsp:spPr>
        <a:xfrm>
          <a:off x="3902831" y="445987"/>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Contact</a:t>
          </a:r>
          <a:endParaRPr lang="en-US" sz="2000" kern="1200" dirty="0"/>
        </a:p>
      </dsp:txBody>
      <dsp:txXfrm>
        <a:off x="3902831" y="445987"/>
        <a:ext cx="1526172" cy="969119"/>
      </dsp:txXfrm>
    </dsp:sp>
    <dsp:sp modelId="{CBA990ED-9BD9-4E1A-AA4F-609C024E8962}">
      <dsp:nvSpPr>
        <dsp:cNvPr id="0" name=""/>
        <dsp:cNvSpPr/>
      </dsp:nvSpPr>
      <dsp:spPr>
        <a:xfrm>
          <a:off x="935273"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171496-8F8B-48D5-BBAE-294243F7BA2C}">
      <dsp:nvSpPr>
        <dsp:cNvPr id="0" name=""/>
        <dsp:cNvSpPr/>
      </dsp:nvSpPr>
      <dsp:spPr>
        <a:xfrm>
          <a:off x="1104847"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Rape</a:t>
          </a:r>
          <a:endParaRPr lang="en-US" sz="2000" kern="1200" dirty="0"/>
        </a:p>
      </dsp:txBody>
      <dsp:txXfrm>
        <a:off x="1104847" y="1858969"/>
        <a:ext cx="1526172" cy="969119"/>
      </dsp:txXfrm>
    </dsp:sp>
    <dsp:sp modelId="{31FFDA54-ED19-4636-BB51-BE245E6C63FF}">
      <dsp:nvSpPr>
        <dsp:cNvPr id="0" name=""/>
        <dsp:cNvSpPr/>
      </dsp:nvSpPr>
      <dsp:spPr>
        <a:xfrm>
          <a:off x="2611"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D89031-50A0-40C2-A557-AE01C15336EB}">
      <dsp:nvSpPr>
        <dsp:cNvPr id="0" name=""/>
        <dsp:cNvSpPr/>
      </dsp:nvSpPr>
      <dsp:spPr>
        <a:xfrm>
          <a:off x="172186"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Known Victim</a:t>
          </a:r>
          <a:endParaRPr lang="en-US" sz="2000" kern="1200" dirty="0"/>
        </a:p>
      </dsp:txBody>
      <dsp:txXfrm>
        <a:off x="172186" y="3271951"/>
        <a:ext cx="1526172" cy="969119"/>
      </dsp:txXfrm>
    </dsp:sp>
    <dsp:sp modelId="{3CF47882-DA05-4DCA-9495-6CBBCA53C515}">
      <dsp:nvSpPr>
        <dsp:cNvPr id="0" name=""/>
        <dsp:cNvSpPr/>
      </dsp:nvSpPr>
      <dsp:spPr>
        <a:xfrm>
          <a:off x="1867934"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74DDC7-C027-4C71-9770-6E8D59D6F173}">
      <dsp:nvSpPr>
        <dsp:cNvPr id="0" name=""/>
        <dsp:cNvSpPr/>
      </dsp:nvSpPr>
      <dsp:spPr>
        <a:xfrm>
          <a:off x="2037509"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Stranger Victim</a:t>
          </a:r>
          <a:endParaRPr lang="en-US" sz="2000" kern="1200" dirty="0"/>
        </a:p>
      </dsp:txBody>
      <dsp:txXfrm>
        <a:off x="2037509" y="3271951"/>
        <a:ext cx="1526172" cy="969119"/>
      </dsp:txXfrm>
    </dsp:sp>
    <dsp:sp modelId="{78511D44-C246-4D48-8CF8-DE3CED29E09D}">
      <dsp:nvSpPr>
        <dsp:cNvPr id="0" name=""/>
        <dsp:cNvSpPr/>
      </dsp:nvSpPr>
      <dsp:spPr>
        <a:xfrm>
          <a:off x="4665917"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4F2062-FAE6-485F-9DBC-777FFB9D32B9}">
      <dsp:nvSpPr>
        <dsp:cNvPr id="0" name=""/>
        <dsp:cNvSpPr/>
      </dsp:nvSpPr>
      <dsp:spPr>
        <a:xfrm>
          <a:off x="4835492"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Child Molestation</a:t>
          </a:r>
          <a:endParaRPr lang="en-US" sz="2000" kern="1200" dirty="0"/>
        </a:p>
      </dsp:txBody>
      <dsp:txXfrm>
        <a:off x="4835492" y="1858969"/>
        <a:ext cx="1526172" cy="969119"/>
      </dsp:txXfrm>
    </dsp:sp>
    <dsp:sp modelId="{4A68EF6E-2F65-42C4-A7A5-40B180B8DA54}">
      <dsp:nvSpPr>
        <dsp:cNvPr id="0" name=""/>
        <dsp:cNvSpPr/>
      </dsp:nvSpPr>
      <dsp:spPr>
        <a:xfrm>
          <a:off x="3733256"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B0D393-022C-4679-B7B3-51228CE24F00}">
      <dsp:nvSpPr>
        <dsp:cNvPr id="0" name=""/>
        <dsp:cNvSpPr/>
      </dsp:nvSpPr>
      <dsp:spPr>
        <a:xfrm>
          <a:off x="3902831"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Known Victim</a:t>
          </a:r>
          <a:endParaRPr lang="en-US" sz="2000" kern="1200" dirty="0"/>
        </a:p>
      </dsp:txBody>
      <dsp:txXfrm>
        <a:off x="3902831" y="3271951"/>
        <a:ext cx="1526172" cy="969119"/>
      </dsp:txXfrm>
    </dsp:sp>
    <dsp:sp modelId="{5191E3FC-130A-408F-9B3B-610CCB6FBA2D}">
      <dsp:nvSpPr>
        <dsp:cNvPr id="0" name=""/>
        <dsp:cNvSpPr/>
      </dsp:nvSpPr>
      <dsp:spPr>
        <a:xfrm>
          <a:off x="5598579"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DA12BF-DBD7-4D02-BFAE-709FBD4AA2E3}">
      <dsp:nvSpPr>
        <dsp:cNvPr id="0" name=""/>
        <dsp:cNvSpPr/>
      </dsp:nvSpPr>
      <dsp:spPr>
        <a:xfrm>
          <a:off x="5768153"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Stranger Victim</a:t>
          </a:r>
          <a:endParaRPr lang="en-US" sz="2000" kern="1200" dirty="0"/>
        </a:p>
      </dsp:txBody>
      <dsp:txXfrm>
        <a:off x="5768153" y="3271951"/>
        <a:ext cx="1526172" cy="969119"/>
      </dsp:txXfrm>
    </dsp:sp>
    <dsp:sp modelId="{A724DB26-E518-4B81-8D50-73F8B5E70A5D}">
      <dsp:nvSpPr>
        <dsp:cNvPr id="0" name=""/>
        <dsp:cNvSpPr/>
      </dsp:nvSpPr>
      <dsp:spPr>
        <a:xfrm>
          <a:off x="6531240"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DA06E-946B-4680-AFA4-E513FEE96C95}">
      <dsp:nvSpPr>
        <dsp:cNvPr id="0" name=""/>
        <dsp:cNvSpPr/>
      </dsp:nvSpPr>
      <dsp:spPr>
        <a:xfrm>
          <a:off x="6700815"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Compliant Victim</a:t>
          </a:r>
          <a:endParaRPr lang="en-US" sz="2000" kern="1200" dirty="0"/>
        </a:p>
      </dsp:txBody>
      <dsp:txXfrm>
        <a:off x="6700815" y="1858969"/>
        <a:ext cx="1526172" cy="9691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93B8CC-23A6-4B1B-B5D8-5B83611AD762}">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8D31A-7926-4515-8695-9418DE9BD441}">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D7B1F-41B8-4C06-B2F0-5F76F8371F84}">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822D-DF15-4067-BC0D-B2B4DE83C29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Non-Contact</a:t>
          </a:r>
          <a:endParaRPr lang="en-US" sz="3200" kern="1200" dirty="0"/>
        </a:p>
      </dsp:txBody>
      <dsp:txXfrm>
        <a:off x="2907684" y="286707"/>
        <a:ext cx="2716009" cy="1724665"/>
      </dsp:txXfrm>
    </dsp:sp>
    <dsp:sp modelId="{CBA990ED-9BD9-4E1A-AA4F-609C024E8962}">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171496-8F8B-48D5-BBAE-294243F7BA2C}">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Exposure</a:t>
          </a:r>
          <a:endParaRPr lang="en-US" sz="3200" kern="1200" dirty="0"/>
        </a:p>
      </dsp:txBody>
      <dsp:txXfrm>
        <a:off x="1247901" y="2801279"/>
        <a:ext cx="2716009" cy="1724665"/>
      </dsp:txXfrm>
    </dsp:sp>
    <dsp:sp modelId="{78511D44-C246-4D48-8CF8-DE3CED29E09D}">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4F2062-FAE6-485F-9DBC-777FFB9D32B9}">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Child Pornography</a:t>
          </a:r>
          <a:endParaRPr lang="en-US" sz="3200" kern="1200" dirty="0"/>
        </a:p>
      </dsp:txBody>
      <dsp:txXfrm>
        <a:off x="4567468" y="2801279"/>
        <a:ext cx="2716009" cy="17246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defTabSz="906463">
              <a:spcBef>
                <a:spcPct val="0"/>
              </a:spcBef>
              <a:buFontTx/>
              <a:buNone/>
              <a:defRPr sz="1300" b="0"/>
            </a:lvl1pPr>
          </a:lstStyle>
          <a:p>
            <a:pPr>
              <a:defRPr/>
            </a:pPr>
            <a:endParaRPr lang="en-US"/>
          </a:p>
        </p:txBody>
      </p:sp>
      <p:sp>
        <p:nvSpPr>
          <p:cNvPr id="8195" name="Rectangle 3"/>
          <p:cNvSpPr>
            <a:spLocks noGrp="1" noChangeArrowheads="1"/>
          </p:cNvSpPr>
          <p:nvPr>
            <p:ph type="dt" sz="quarter" idx="1"/>
          </p:nvPr>
        </p:nvSpPr>
        <p:spPr bwMode="auto">
          <a:xfrm>
            <a:off x="3884613"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algn="r" defTabSz="906463">
              <a:spcBef>
                <a:spcPct val="0"/>
              </a:spcBef>
              <a:buFontTx/>
              <a:buNone/>
              <a:defRPr sz="1300" b="0"/>
            </a:lvl1pPr>
          </a:lstStyle>
          <a:p>
            <a:pPr>
              <a:defRPr/>
            </a:pPr>
            <a:endParaRPr lang="en-US"/>
          </a:p>
        </p:txBody>
      </p:sp>
      <p:sp>
        <p:nvSpPr>
          <p:cNvPr id="8196" name="Rectangle 4"/>
          <p:cNvSpPr>
            <a:spLocks noGrp="1" noChangeArrowheads="1"/>
          </p:cNvSpPr>
          <p:nvPr>
            <p:ph type="ftr" sz="quarter" idx="2"/>
          </p:nvPr>
        </p:nvSpPr>
        <p:spPr bwMode="auto">
          <a:xfrm>
            <a:off x="0"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defTabSz="906463">
              <a:spcBef>
                <a:spcPct val="0"/>
              </a:spcBef>
              <a:buFontTx/>
              <a:buNone/>
              <a:defRPr sz="1300" b="0"/>
            </a:lvl1pPr>
          </a:lstStyle>
          <a:p>
            <a:pPr>
              <a:defRPr/>
            </a:pPr>
            <a:endParaRPr lang="en-US"/>
          </a:p>
        </p:txBody>
      </p:sp>
      <p:sp>
        <p:nvSpPr>
          <p:cNvPr id="8197" name="Rectangle 5"/>
          <p:cNvSpPr>
            <a:spLocks noGrp="1" noChangeArrowheads="1"/>
          </p:cNvSpPr>
          <p:nvPr>
            <p:ph type="sldNum" sz="quarter" idx="3"/>
          </p:nvPr>
        </p:nvSpPr>
        <p:spPr bwMode="auto">
          <a:xfrm>
            <a:off x="3884613"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algn="r" defTabSz="906463">
              <a:spcBef>
                <a:spcPct val="0"/>
              </a:spcBef>
              <a:buFontTx/>
              <a:buNone/>
              <a:defRPr sz="1300" b="0"/>
            </a:lvl1pPr>
          </a:lstStyle>
          <a:p>
            <a:pPr>
              <a:defRPr/>
            </a:pPr>
            <a:fld id="{DA9E497A-C22D-4CCD-A0C8-6AD373DAE96F}" type="slidenum">
              <a:rPr lang="en-US"/>
              <a:pPr>
                <a:defRPr/>
              </a:pPr>
              <a:t>‹#›</a:t>
            </a:fld>
            <a:endParaRPr lang="en-US"/>
          </a:p>
        </p:txBody>
      </p:sp>
    </p:spTree>
    <p:extLst>
      <p:ext uri="{BB962C8B-B14F-4D97-AF65-F5344CB8AC3E}">
        <p14:creationId xmlns="" xmlns:p14="http://schemas.microsoft.com/office/powerpoint/2010/main" val="3879416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defTabSz="906463">
              <a:spcBef>
                <a:spcPct val="0"/>
              </a:spcBef>
              <a:buFontTx/>
              <a:buNone/>
              <a:defRPr sz="1300" b="0"/>
            </a:lvl1pPr>
          </a:lstStyle>
          <a:p>
            <a:pPr>
              <a:defRPr/>
            </a:pPr>
            <a:endParaRPr lang="en-US"/>
          </a:p>
        </p:txBody>
      </p:sp>
      <p:sp>
        <p:nvSpPr>
          <p:cNvPr id="7171" name="Rectangle 3"/>
          <p:cNvSpPr>
            <a:spLocks noGrp="1" noChangeArrowheads="1"/>
          </p:cNvSpPr>
          <p:nvPr>
            <p:ph type="dt" idx="1"/>
          </p:nvPr>
        </p:nvSpPr>
        <p:spPr bwMode="auto">
          <a:xfrm>
            <a:off x="3884613"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algn="r" defTabSz="906463">
              <a:spcBef>
                <a:spcPct val="0"/>
              </a:spcBef>
              <a:buFontTx/>
              <a:buNone/>
              <a:defRPr sz="1300" b="0"/>
            </a:lvl1pPr>
          </a:lstStyle>
          <a:p>
            <a:pPr>
              <a:defRPr/>
            </a:pPr>
            <a:endParaRPr lang="en-US"/>
          </a:p>
        </p:txBody>
      </p:sp>
      <p:sp>
        <p:nvSpPr>
          <p:cNvPr id="575492" name="Rectangle 4"/>
          <p:cNvSpPr>
            <a:spLocks noGrp="1" noRot="1" noChangeAspect="1" noChangeArrowheads="1" noTextEdit="1"/>
          </p:cNvSpPr>
          <p:nvPr>
            <p:ph type="sldImg" idx="2"/>
          </p:nvPr>
        </p:nvSpPr>
        <p:spPr bwMode="auto">
          <a:xfrm>
            <a:off x="1135063" y="690563"/>
            <a:ext cx="4587875" cy="3440112"/>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61371"/>
            <a:ext cx="5486400" cy="412935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defTabSz="906463">
              <a:spcBef>
                <a:spcPct val="0"/>
              </a:spcBef>
              <a:buFontTx/>
              <a:buNone/>
              <a:defRPr sz="1300" b="0"/>
            </a:lvl1pPr>
          </a:lstStyle>
          <a:p>
            <a:pPr>
              <a:defRPr/>
            </a:pPr>
            <a:endParaRPr lang="en-US"/>
          </a:p>
        </p:txBody>
      </p:sp>
      <p:sp>
        <p:nvSpPr>
          <p:cNvPr id="7175" name="Rectangle 7"/>
          <p:cNvSpPr>
            <a:spLocks noGrp="1" noChangeArrowheads="1"/>
          </p:cNvSpPr>
          <p:nvPr>
            <p:ph type="sldNum" sz="quarter" idx="5"/>
          </p:nvPr>
        </p:nvSpPr>
        <p:spPr bwMode="auto">
          <a:xfrm>
            <a:off x="3884613"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algn="r" defTabSz="906463">
              <a:spcBef>
                <a:spcPct val="0"/>
              </a:spcBef>
              <a:buFontTx/>
              <a:buNone/>
              <a:defRPr sz="1300" b="0"/>
            </a:lvl1pPr>
          </a:lstStyle>
          <a:p>
            <a:pPr>
              <a:defRPr/>
            </a:pPr>
            <a:fld id="{786843F6-998A-4CFF-B3B5-8EEC63D71F8D}" type="slidenum">
              <a:rPr lang="en-US"/>
              <a:pPr>
                <a:defRPr/>
              </a:pPr>
              <a:t>‹#›</a:t>
            </a:fld>
            <a:endParaRPr lang="en-US"/>
          </a:p>
        </p:txBody>
      </p:sp>
    </p:spTree>
    <p:extLst>
      <p:ext uri="{BB962C8B-B14F-4D97-AF65-F5344CB8AC3E}">
        <p14:creationId xmlns="" xmlns:p14="http://schemas.microsoft.com/office/powerpoint/2010/main" val="526306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1" name="Rectangle 7"/>
          <p:cNvSpPr>
            <a:spLocks noGrp="1" noChangeArrowheads="1"/>
          </p:cNvSpPr>
          <p:nvPr>
            <p:ph type="sldNum" sz="quarter" idx="5"/>
          </p:nvPr>
        </p:nvSpPr>
        <p:spPr>
          <a:noFill/>
        </p:spPr>
        <p:txBody>
          <a:bodyPr/>
          <a:lstStyle/>
          <a:p>
            <a:fld id="{E932F036-5DA4-4634-9714-54FB95B987EA}" type="slidenum">
              <a:rPr lang="en-US" smtClean="0">
                <a:solidFill>
                  <a:srgbClr val="000000"/>
                </a:solidFill>
              </a:rPr>
              <a:pPr/>
              <a:t>1</a:t>
            </a:fld>
            <a:endParaRPr lang="en-US" smtClean="0">
              <a:solidFill>
                <a:srgbClr val="000000"/>
              </a:solidFill>
            </a:endParaRPr>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a:t>
            </a:r>
            <a:r>
              <a:rPr lang="en-US" baseline="0" dirty="0" smtClean="0"/>
              <a:t> was reviewed between November 2012 and March 2013.</a:t>
            </a:r>
          </a:p>
          <a:p>
            <a:r>
              <a:rPr lang="en-US" baseline="0" dirty="0" smtClean="0"/>
              <a:t>10+ years 	n=170</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5-10 years	n=251</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3-5 years 	n=134</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0-3 years 	n=155</a:t>
            </a:r>
          </a:p>
          <a:p>
            <a:endParaRPr lang="en-US" baseline="0" dirty="0" smtClean="0"/>
          </a:p>
          <a:p>
            <a:r>
              <a:rPr lang="en-US" baseline="0" dirty="0" smtClean="0"/>
              <a:t>Total sample= 710</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all offenses,</a:t>
            </a:r>
            <a:r>
              <a:rPr lang="en-US" baseline="0" dirty="0" smtClean="0"/>
              <a:t> convicted and charged.</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convictions, Felony and Misdemeanor</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Felony level</a:t>
            </a:r>
            <a:r>
              <a:rPr lang="en-US" baseline="0" dirty="0" smtClean="0"/>
              <a:t> convictions only (F SO CN and F SM CN).</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all offenses,</a:t>
            </a:r>
            <a:r>
              <a:rPr lang="en-US" baseline="0" dirty="0" smtClean="0"/>
              <a:t> convicted and charged.</a:t>
            </a:r>
          </a:p>
          <a:p>
            <a:r>
              <a:rPr lang="en-US" baseline="0" dirty="0" smtClean="0"/>
              <a:t>Rates for convictions (Felony and Misdemeanor)</a:t>
            </a:r>
          </a:p>
          <a:p>
            <a:r>
              <a:rPr lang="en-US" baseline="0" dirty="0" smtClean="0"/>
              <a:t>Rates for Felony Convictions (F SO CN and F SM CN)</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the purpose of this study, child victims were defined as those under age 14.</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Three </a:t>
            </a:r>
            <a:r>
              <a:rPr lang="en-US" dirty="0" err="1" smtClean="0"/>
              <a:t>reoffenses</a:t>
            </a:r>
            <a:r>
              <a:rPr lang="en-US" dirty="0" smtClean="0"/>
              <a:t> with compliant</a:t>
            </a:r>
            <a:r>
              <a:rPr lang="en-US" baseline="0" dirty="0" smtClean="0"/>
              <a:t> teenage victims were not included in this section.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contact</a:t>
            </a:r>
            <a:r>
              <a:rPr lang="en-US" baseline="0" dirty="0" smtClean="0"/>
              <a:t> offenses with child victims are PENDING, 4 contact offenses are NP, Acquitted, or No Info Filed</a:t>
            </a:r>
          </a:p>
          <a:p>
            <a:r>
              <a:rPr lang="en-US" baseline="0" dirty="0" smtClean="0"/>
              <a:t>1 non-contact offense with a child victim is PENDING, 1 non-contact offense is NP</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Penetration included digital/vaginal or anal, penile/vaginal</a:t>
            </a:r>
            <a:r>
              <a:rPr lang="en-US" baseline="0" dirty="0" smtClean="0"/>
              <a:t> or anal, or oral sex (on V or on perpetrator)</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1" name="Rectangle 7"/>
          <p:cNvSpPr>
            <a:spLocks noGrp="1" noChangeArrowheads="1"/>
          </p:cNvSpPr>
          <p:nvPr>
            <p:ph type="sldNum" sz="quarter" idx="5"/>
          </p:nvPr>
        </p:nvSpPr>
        <p:spPr>
          <a:noFill/>
        </p:spPr>
        <p:txBody>
          <a:bodyPr/>
          <a:lstStyle/>
          <a:p>
            <a:fld id="{E932F036-5DA4-4634-9714-54FB95B987EA}" type="slidenum">
              <a:rPr lang="en-US" smtClean="0"/>
              <a:pPr/>
              <a:t>2</a:t>
            </a:fld>
            <a:endParaRPr lang="en-US" smtClean="0"/>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the purpose of this study, adult victims were defined as those over age 14.</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Three </a:t>
            </a:r>
            <a:r>
              <a:rPr lang="en-US" dirty="0" err="1" smtClean="0"/>
              <a:t>reoffenses</a:t>
            </a:r>
            <a:r>
              <a:rPr lang="en-US" dirty="0" smtClean="0"/>
              <a:t> with compliant</a:t>
            </a:r>
            <a:r>
              <a:rPr lang="en-US" baseline="0" dirty="0" smtClean="0"/>
              <a:t> teenage victims were not included in this section.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contact</a:t>
            </a:r>
            <a:r>
              <a:rPr lang="en-US" baseline="0" dirty="0" smtClean="0"/>
              <a:t> offenses with adult victims are PENDING, 6 contact offenses are NP, Dropped, Dismissed, or No Info Filed</a:t>
            </a:r>
          </a:p>
          <a:p>
            <a:r>
              <a:rPr lang="en-US" baseline="0" dirty="0" smtClean="0"/>
              <a:t>1 non-contact offense with an adult victim was No Filed, 2 non-contact offenses are NP, 2 non-contact offenses were Acquitted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158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03997"/>
            <a:fld id="{3C78A503-AA6D-4C4F-B5C4-0C017700AE38}" type="slidenum">
              <a:rPr lang="en-US" smtClean="0"/>
              <a:pPr defTabSz="903997"/>
              <a:t>4</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b="0" dirty="0" smtClean="0">
                <a:latin typeface="Arial" pitchFamily="34" charset="0"/>
                <a:cs typeface="Arial" pitchFamily="34" charset="0"/>
              </a:rPr>
              <a:t>Office of Program Policy Analysis and Government Accountability (OPPAGA) </a:t>
            </a:r>
          </a:p>
          <a:p>
            <a:endParaRPr lang="en-US" sz="1400" b="0" dirty="0" smtClean="0">
              <a:latin typeface="Arial" pitchFamily="34" charset="0"/>
              <a:cs typeface="Arial" pitchFamily="34" charset="0"/>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800" dirty="0" smtClean="0">
                <a:solidFill>
                  <a:schemeClr val="tx1"/>
                </a:solidFill>
                <a:latin typeface="Arial" pitchFamily="34" charset="0"/>
                <a:cs typeface="Arial" pitchFamily="34" charset="0"/>
              </a:rPr>
              <a:t>Of the </a:t>
            </a:r>
            <a:r>
              <a:rPr lang="en-US" sz="1800" b="1" dirty="0" smtClean="0">
                <a:solidFill>
                  <a:schemeClr val="tx1"/>
                </a:solidFill>
                <a:latin typeface="Arial" pitchFamily="34" charset="0"/>
                <a:cs typeface="Arial" pitchFamily="34" charset="0"/>
              </a:rPr>
              <a:t>140</a:t>
            </a:r>
            <a:r>
              <a:rPr lang="en-US" sz="1800" dirty="0" smtClean="0">
                <a:solidFill>
                  <a:schemeClr val="tx1"/>
                </a:solidFill>
                <a:latin typeface="Arial" pitchFamily="34" charset="0"/>
                <a:cs typeface="Arial" pitchFamily="34" charset="0"/>
              </a:rPr>
              <a:t>, a total of 31 individuals were eventually convicted of a criminal offense of some kind (22.1%). </a:t>
            </a:r>
            <a:r>
              <a:rPr lang="en-US" sz="1800" b="1" u="sng" dirty="0" smtClean="0">
                <a:solidFill>
                  <a:schemeClr val="tx1"/>
                </a:solidFill>
                <a:latin typeface="Arial" pitchFamily="34" charset="0"/>
                <a:cs typeface="Arial" pitchFamily="34" charset="0"/>
              </a:rPr>
              <a:t>Five (5) persons were convicted of a new felony sex offense (3.6%). </a:t>
            </a:r>
            <a:r>
              <a:rPr lang="en-US" sz="1800" dirty="0" smtClean="0">
                <a:solidFill>
                  <a:schemeClr val="tx1"/>
                </a:solidFill>
                <a:latin typeface="Arial" pitchFamily="34" charset="0"/>
                <a:cs typeface="Arial" pitchFamily="34" charset="0"/>
              </a:rPr>
              <a:t> </a:t>
            </a:r>
            <a:r>
              <a:rPr lang="en-US" sz="1800" dirty="0" smtClean="0">
                <a:solidFill>
                  <a:srgbClr val="FF0000"/>
                </a:solidFill>
                <a:latin typeface="Arial" pitchFamily="34" charset="0"/>
                <a:cs typeface="Arial" pitchFamily="34" charset="0"/>
              </a:rPr>
              <a:t>Three others were convicted of a non-sexual violent felony (2.1%)</a:t>
            </a:r>
            <a:r>
              <a:rPr lang="en-US" sz="1800" dirty="0" smtClean="0">
                <a:solidFill>
                  <a:schemeClr val="tx1"/>
                </a:solidFill>
                <a:latin typeface="Arial" pitchFamily="34" charset="0"/>
                <a:cs typeface="Arial" pitchFamily="34" charset="0"/>
              </a:rPr>
              <a:t>  Twenty-three others were convicted of misdemeanors and non-violent felonies (16.4%).  </a:t>
            </a:r>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62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As will be discussed later, an additional</a:t>
            </a:r>
            <a:r>
              <a:rPr lang="en-US" baseline="0" dirty="0" smtClean="0"/>
              <a:t> XXX individuals were recently identified for inclusion in the sample.</a:t>
            </a:r>
          </a:p>
          <a:p>
            <a:r>
              <a:rPr lang="en-US" baseline="0" dirty="0" smtClean="0"/>
              <a:t> 	-We are currently in the process of searching for any </a:t>
            </a:r>
            <a:r>
              <a:rPr lang="en-US" baseline="0" dirty="0" err="1" smtClean="0"/>
              <a:t>reoffense</a:t>
            </a:r>
            <a:r>
              <a:rPr lang="en-US" baseline="0" dirty="0" smtClean="0"/>
              <a:t> information on these additional XXX.</a:t>
            </a:r>
          </a:p>
          <a:p>
            <a:r>
              <a:rPr lang="en-US" baseline="0" dirty="0" smtClean="0"/>
              <a:t>	-As of this date, XX individuals in this additional group have identified sex offenses or sexually motivated offenses. </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125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the initial phase of a recidivism study of the Sexually Violent Predator Program. </a:t>
            </a:r>
          </a:p>
          <a:p>
            <a:endParaRPr lang="en-US" baseline="0" dirty="0" smtClean="0"/>
          </a:p>
          <a:p>
            <a:r>
              <a:rPr lang="en-US" dirty="0" smtClean="0"/>
              <a:t>When an</a:t>
            </a:r>
            <a:r>
              <a:rPr lang="en-US" baseline="0" dirty="0" smtClean="0"/>
              <a:t> individual is referred to SVPP, a determination is made as to whether or not the individual requires further evaluation. This part of the study involves only those individuals who were evaluated by the multidisciplinary team and the final determination was that the individual met criteria as a sexually violent predator. </a:t>
            </a:r>
          </a:p>
          <a:p>
            <a:endParaRPr lang="en-US" baseline="0" dirty="0" smtClean="0"/>
          </a:p>
          <a:p>
            <a:r>
              <a:rPr lang="en-US" baseline="0" dirty="0" smtClean="0"/>
              <a:t>A recommendation to file a petition was sent to the ASA. The individual was subsequently released from the referring agency or FCCC. </a:t>
            </a:r>
          </a:p>
          <a:p>
            <a:endParaRPr lang="en-US" baseline="0" dirty="0" smtClean="0"/>
          </a:p>
          <a:p>
            <a:r>
              <a:rPr lang="en-US" baseline="0" dirty="0" smtClean="0"/>
              <a:t>In the future, individuals who were evaluated but not recommended as SVP will be examined, along with a sample of those individuals not recommended for evaluation.</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FCIC and NCIC reports were not available; however, SVPP recently submitted a research</a:t>
            </a:r>
            <a:r>
              <a:rPr lang="en-US" baseline="0" dirty="0" smtClean="0"/>
              <a:t> proposal to FDLE requesting FCIC reports for the purpose of a recidivism study.</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a:t>
            </a:r>
            <a:r>
              <a:rPr lang="en-US" baseline="0" dirty="0" smtClean="0"/>
              <a:t> were to use a strict definition of “</a:t>
            </a:r>
            <a:r>
              <a:rPr lang="en-US" baseline="0" dirty="0" err="1" smtClean="0"/>
              <a:t>reoffense</a:t>
            </a:r>
            <a:r>
              <a:rPr lang="en-US" baseline="0" dirty="0" smtClean="0"/>
              <a:t>” by including only Felony Sex Offense convictions, the number of </a:t>
            </a:r>
            <a:r>
              <a:rPr lang="en-US" baseline="0" dirty="0" err="1" smtClean="0"/>
              <a:t>reoffenders</a:t>
            </a:r>
            <a:r>
              <a:rPr lang="en-US" baseline="0" dirty="0" smtClean="0"/>
              <a:t> drops to 32 and a 5% recidivism rate.</a:t>
            </a:r>
          </a:p>
          <a:p>
            <a:endParaRPr lang="en-US" baseline="0" dirty="0" smtClean="0"/>
          </a:p>
          <a:p>
            <a:r>
              <a:rPr lang="en-US" baseline="0" dirty="0" smtClean="0"/>
              <a:t>We chose to be as inclusive as possible for this study, which still resulted in the low rate of 10%. </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the 25 non-convicted</a:t>
            </a:r>
            <a:r>
              <a:rPr lang="en-US" baseline="0" dirty="0" smtClean="0"/>
              <a:t> charges:</a:t>
            </a:r>
            <a:endParaRPr lang="en-US" dirty="0" smtClean="0"/>
          </a:p>
          <a:p>
            <a:endParaRPr lang="en-US" dirty="0" smtClean="0"/>
          </a:p>
          <a:p>
            <a:r>
              <a:rPr lang="en-US" dirty="0" smtClean="0"/>
              <a:t>-8 charges are Pending</a:t>
            </a:r>
          </a:p>
          <a:p>
            <a:r>
              <a:rPr lang="en-US" dirty="0" smtClean="0"/>
              <a:t>-5 charges</a:t>
            </a:r>
            <a:r>
              <a:rPr lang="en-US" baseline="0" dirty="0" smtClean="0"/>
              <a:t> were Dropped</a:t>
            </a:r>
          </a:p>
          <a:p>
            <a:r>
              <a:rPr lang="en-US" baseline="0" dirty="0" smtClean="0"/>
              <a:t>-3 charges were Acquitted</a:t>
            </a:r>
          </a:p>
          <a:p>
            <a:r>
              <a:rPr lang="en-US" baseline="0" dirty="0" smtClean="0"/>
              <a:t>-7 charges were </a:t>
            </a:r>
            <a:r>
              <a:rPr lang="en-US" baseline="0" dirty="0" err="1" smtClean="0"/>
              <a:t>Nolle</a:t>
            </a:r>
            <a:r>
              <a:rPr lang="en-US" baseline="0" dirty="0" smtClean="0"/>
              <a:t> </a:t>
            </a:r>
            <a:r>
              <a:rPr lang="en-US" baseline="0" dirty="0" err="1" smtClean="0"/>
              <a:t>Prossed</a:t>
            </a:r>
            <a:endParaRPr lang="en-US" baseline="0" dirty="0" smtClean="0"/>
          </a:p>
          <a:p>
            <a:r>
              <a:rPr lang="en-US" baseline="0" dirty="0" smtClean="0"/>
              <a:t>-2 charges were No Filed</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1295400" y="6356350"/>
            <a:ext cx="6505575" cy="365125"/>
          </a:xfrm>
          <a:prstGeom prst="rect">
            <a:avLst/>
          </a:prstGeom>
          <a:noFill/>
          <a:ln w="9525">
            <a:noFill/>
            <a:miter lim="800000"/>
            <a:headEnd/>
            <a:tailEnd/>
          </a:ln>
          <a:effectLst/>
        </p:spPr>
        <p:txBody>
          <a:bodyPr>
            <a:spAutoFit/>
          </a:bodyPr>
          <a:lstStyle/>
          <a:p>
            <a:pPr algn="ctr">
              <a:defRPr/>
            </a:pPr>
            <a:r>
              <a:rPr lang="en-US" sz="900" dirty="0">
                <a:solidFill>
                  <a:srgbClr val="00547E"/>
                </a:solidFill>
              </a:rPr>
              <a:t>Mission:  Protect the Vulnerable, Promote Strong and Economically Self- Sufficient Families,</a:t>
            </a:r>
            <a:br>
              <a:rPr lang="en-US" sz="900" dirty="0">
                <a:solidFill>
                  <a:srgbClr val="00547E"/>
                </a:solidFill>
              </a:rPr>
            </a:br>
            <a:r>
              <a:rPr lang="en-US" sz="900" dirty="0">
                <a:solidFill>
                  <a:srgbClr val="00547E"/>
                </a:solidFill>
              </a:rPr>
              <a:t> and Advance Personal and Family Recovery and Resiliency. </a:t>
            </a:r>
          </a:p>
        </p:txBody>
      </p:sp>
      <p:sp>
        <p:nvSpPr>
          <p:cNvPr id="6" name="Text Box 7"/>
          <p:cNvSpPr txBox="1">
            <a:spLocks noChangeArrowheads="1"/>
          </p:cNvSpPr>
          <p:nvPr userDrawn="1"/>
        </p:nvSpPr>
        <p:spPr bwMode="auto">
          <a:xfrm>
            <a:off x="200526" y="1576137"/>
            <a:ext cx="4724400" cy="701675"/>
          </a:xfrm>
          <a:prstGeom prst="rect">
            <a:avLst/>
          </a:prstGeom>
          <a:noFill/>
          <a:ln w="9525" algn="ctr">
            <a:noFill/>
            <a:miter lim="800000"/>
            <a:headEnd/>
            <a:tailEnd/>
          </a:ln>
          <a:effectLst/>
        </p:spPr>
        <p:txBody>
          <a:bodyPr>
            <a:spAutoFit/>
          </a:bodyPr>
          <a:lstStyle/>
          <a:p>
            <a:pPr>
              <a:defRPr/>
            </a:pPr>
            <a:r>
              <a:rPr lang="en-US" dirty="0">
                <a:solidFill>
                  <a:srgbClr val="115BA4"/>
                </a:solidFill>
                <a:effectLst>
                  <a:outerShdw blurRad="38100" dist="38100" dir="2700000" algn="tl">
                    <a:srgbClr val="000000"/>
                  </a:outerShdw>
                </a:effectLst>
              </a:rPr>
              <a:t>Rick Scott, Governor</a:t>
            </a:r>
          </a:p>
          <a:p>
            <a:pPr>
              <a:defRPr/>
            </a:pPr>
            <a:r>
              <a:rPr lang="en-US" dirty="0">
                <a:solidFill>
                  <a:srgbClr val="115BA4"/>
                </a:solidFill>
                <a:effectLst>
                  <a:outerShdw blurRad="38100" dist="38100" dir="2700000" algn="tl">
                    <a:srgbClr val="000000"/>
                  </a:outerShdw>
                </a:effectLst>
              </a:rPr>
              <a:t>David Wilkins, Secretary</a:t>
            </a:r>
          </a:p>
        </p:txBody>
      </p:sp>
      <p:pic>
        <p:nvPicPr>
          <p:cNvPr id="7" name="Picture 11" descr="Great Seal Transparent"/>
          <p:cNvPicPr>
            <a:picLocks noChangeAspect="1" noChangeArrowheads="1"/>
          </p:cNvPicPr>
          <p:nvPr userDrawn="1"/>
        </p:nvPicPr>
        <p:blipFill>
          <a:blip r:embed="rId2" cstate="print"/>
          <a:srcRect/>
          <a:stretch>
            <a:fillRect/>
          </a:stretch>
        </p:blipFill>
        <p:spPr bwMode="auto">
          <a:xfrm>
            <a:off x="304800" y="0"/>
            <a:ext cx="1524000" cy="1524000"/>
          </a:xfrm>
          <a:prstGeom prst="rect">
            <a:avLst/>
          </a:prstGeom>
          <a:noFill/>
          <a:ln w="9525">
            <a:noFill/>
            <a:miter lim="800000"/>
            <a:headEnd/>
            <a:tailEnd/>
          </a:ln>
        </p:spPr>
      </p:pic>
      <p:sp>
        <p:nvSpPr>
          <p:cNvPr id="32777" name="Rectangle 9"/>
          <p:cNvSpPr>
            <a:spLocks noGrp="1" noChangeArrowheads="1"/>
          </p:cNvSpPr>
          <p:nvPr>
            <p:ph type="subTitle" sz="quarter" idx="1"/>
          </p:nvPr>
        </p:nvSpPr>
        <p:spPr>
          <a:xfrm>
            <a:off x="1371600" y="2743200"/>
            <a:ext cx="6400800" cy="2895600"/>
          </a:xfrm>
        </p:spPr>
        <p:txBody>
          <a:bodyPr/>
          <a:lstStyle>
            <a:lvl1pPr marL="0" indent="0" algn="ctr">
              <a:buFontTx/>
              <a:buNone/>
              <a:defRPr/>
            </a:lvl1pPr>
          </a:lstStyle>
          <a:p>
            <a:r>
              <a:rPr lang="en-US"/>
              <a:t>Location</a:t>
            </a:r>
          </a:p>
          <a:p>
            <a:r>
              <a:rPr lang="en-US"/>
              <a:t>Date</a:t>
            </a:r>
          </a:p>
        </p:txBody>
      </p:sp>
      <p:pic>
        <p:nvPicPr>
          <p:cNvPr id="594949" name="Picture 5"/>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162800" y="159391"/>
            <a:ext cx="1576387" cy="17515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Rectangle 1"/>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26E3E-967F-464C-8D55-9725F903976A}" type="datetime1">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A4DCE521-2BA4-40A3-8885-349B4AB6AF0A}" type="slidenum">
              <a:rPr lang="en-US" smtClean="0"/>
              <a:pPr>
                <a:defRPr/>
              </a:pPr>
              <a:t>‹#›</a:t>
            </a:fld>
            <a:endParaRPr lang="en-US"/>
          </a:p>
        </p:txBody>
      </p:sp>
    </p:spTree>
    <p:extLst>
      <p:ext uri="{BB962C8B-B14F-4D97-AF65-F5344CB8AC3E}">
        <p14:creationId xmlns="" xmlns:p14="http://schemas.microsoft.com/office/powerpoint/2010/main" val="663674855"/>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047CD-905D-414D-B3BF-920C4166DF24}" type="datetime1">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3BBCA3E-4BBF-44C9-BA8F-FCD6847713C9}" type="slidenum">
              <a:rPr lang="en-US" smtClean="0"/>
              <a:pPr>
                <a:defRPr/>
              </a:pPr>
              <a:t>‹#›</a:t>
            </a:fld>
            <a:endParaRPr lang="en-US"/>
          </a:p>
        </p:txBody>
      </p:sp>
    </p:spTree>
    <p:extLst>
      <p:ext uri="{BB962C8B-B14F-4D97-AF65-F5344CB8AC3E}">
        <p14:creationId xmlns="" xmlns:p14="http://schemas.microsoft.com/office/powerpoint/2010/main" val="724369281"/>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A2C69-2D35-49CA-B9AC-A4C056C982B2}" type="datetime1">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79ADECE-8741-4C68-BF48-22809F667D62}" type="slidenum">
              <a:rPr lang="en-US" smtClean="0"/>
              <a:pPr>
                <a:defRPr/>
              </a:pPr>
              <a:t>‹#›</a:t>
            </a:fld>
            <a:endParaRPr lang="en-US"/>
          </a:p>
        </p:txBody>
      </p:sp>
    </p:spTree>
    <p:extLst>
      <p:ext uri="{BB962C8B-B14F-4D97-AF65-F5344CB8AC3E}">
        <p14:creationId xmlns="" xmlns:p14="http://schemas.microsoft.com/office/powerpoint/2010/main" val="1499788934"/>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1295400" y="6356350"/>
            <a:ext cx="6505575" cy="365125"/>
          </a:xfrm>
          <a:prstGeom prst="rect">
            <a:avLst/>
          </a:prstGeom>
          <a:noFill/>
          <a:ln w="9525">
            <a:noFill/>
            <a:miter lim="800000"/>
            <a:headEnd/>
            <a:tailEnd/>
          </a:ln>
          <a:effectLst/>
        </p:spPr>
        <p:txBody>
          <a:bodyPr>
            <a:spAutoFit/>
          </a:bodyPr>
          <a:lstStyle/>
          <a:p>
            <a:pPr algn="ctr">
              <a:defRPr/>
            </a:pPr>
            <a:r>
              <a:rPr lang="en-US" sz="900" dirty="0">
                <a:solidFill>
                  <a:srgbClr val="00547E"/>
                </a:solidFill>
              </a:rPr>
              <a:t>Mission:  Protect the Vulnerable, Promote Strong and Economically Self- Sufficient Families,</a:t>
            </a:r>
            <a:br>
              <a:rPr lang="en-US" sz="900" dirty="0">
                <a:solidFill>
                  <a:srgbClr val="00547E"/>
                </a:solidFill>
              </a:rPr>
            </a:br>
            <a:r>
              <a:rPr lang="en-US" sz="900" dirty="0">
                <a:solidFill>
                  <a:srgbClr val="00547E"/>
                </a:solidFill>
              </a:rPr>
              <a:t> and Advance Personal and Family Recovery and Resiliency. </a:t>
            </a:r>
          </a:p>
        </p:txBody>
      </p:sp>
      <p:sp>
        <p:nvSpPr>
          <p:cNvPr id="6" name="Text Box 7"/>
          <p:cNvSpPr txBox="1">
            <a:spLocks noChangeArrowheads="1"/>
          </p:cNvSpPr>
          <p:nvPr userDrawn="1"/>
        </p:nvSpPr>
        <p:spPr bwMode="auto">
          <a:xfrm>
            <a:off x="200526" y="1576137"/>
            <a:ext cx="4724400" cy="701675"/>
          </a:xfrm>
          <a:prstGeom prst="rect">
            <a:avLst/>
          </a:prstGeom>
          <a:noFill/>
          <a:ln w="9525" algn="ctr">
            <a:noFill/>
            <a:miter lim="800000"/>
            <a:headEnd/>
            <a:tailEnd/>
          </a:ln>
          <a:effectLst/>
        </p:spPr>
        <p:txBody>
          <a:bodyPr>
            <a:spAutoFit/>
          </a:bodyPr>
          <a:lstStyle/>
          <a:p>
            <a:pPr>
              <a:defRPr/>
            </a:pPr>
            <a:r>
              <a:rPr lang="en-US" dirty="0">
                <a:solidFill>
                  <a:srgbClr val="115BA4"/>
                </a:solidFill>
                <a:effectLst>
                  <a:outerShdw blurRad="38100" dist="38100" dir="2700000" algn="tl">
                    <a:srgbClr val="000000"/>
                  </a:outerShdw>
                </a:effectLst>
              </a:rPr>
              <a:t>Rick Scott, Governor</a:t>
            </a:r>
          </a:p>
          <a:p>
            <a:pPr>
              <a:defRPr/>
            </a:pPr>
            <a:r>
              <a:rPr lang="en-US" dirty="0" smtClean="0">
                <a:solidFill>
                  <a:srgbClr val="115BA4"/>
                </a:solidFill>
                <a:effectLst>
                  <a:outerShdw blurRad="38100" dist="38100" dir="2700000" algn="tl">
                    <a:srgbClr val="000000"/>
                  </a:outerShdw>
                </a:effectLst>
              </a:rPr>
              <a:t>Esther </a:t>
            </a:r>
            <a:r>
              <a:rPr lang="en-US" dirty="0" err="1" smtClean="0">
                <a:solidFill>
                  <a:srgbClr val="115BA4"/>
                </a:solidFill>
                <a:effectLst>
                  <a:outerShdw blurRad="38100" dist="38100" dir="2700000" algn="tl">
                    <a:srgbClr val="000000"/>
                  </a:outerShdw>
                </a:effectLst>
              </a:rPr>
              <a:t>Jacobo</a:t>
            </a:r>
            <a:r>
              <a:rPr lang="en-US" dirty="0" smtClean="0">
                <a:solidFill>
                  <a:srgbClr val="115BA4"/>
                </a:solidFill>
                <a:effectLst>
                  <a:outerShdw blurRad="38100" dist="38100" dir="2700000" algn="tl">
                    <a:srgbClr val="000000"/>
                  </a:outerShdw>
                </a:effectLst>
              </a:rPr>
              <a:t>, Interim Secretary</a:t>
            </a:r>
            <a:endParaRPr lang="en-US" dirty="0">
              <a:solidFill>
                <a:srgbClr val="115BA4"/>
              </a:solidFill>
              <a:effectLst>
                <a:outerShdw blurRad="38100" dist="38100" dir="2700000" algn="tl">
                  <a:srgbClr val="000000"/>
                </a:outerShdw>
              </a:effectLst>
            </a:endParaRPr>
          </a:p>
        </p:txBody>
      </p:sp>
      <p:pic>
        <p:nvPicPr>
          <p:cNvPr id="7" name="Picture 11" descr="Great Seal Transparent"/>
          <p:cNvPicPr>
            <a:picLocks noChangeAspect="1" noChangeArrowheads="1"/>
          </p:cNvPicPr>
          <p:nvPr userDrawn="1"/>
        </p:nvPicPr>
        <p:blipFill>
          <a:blip r:embed="rId2" cstate="print"/>
          <a:srcRect/>
          <a:stretch>
            <a:fillRect/>
          </a:stretch>
        </p:blipFill>
        <p:spPr bwMode="auto">
          <a:xfrm>
            <a:off x="304800" y="0"/>
            <a:ext cx="1524000" cy="1524000"/>
          </a:xfrm>
          <a:prstGeom prst="rect">
            <a:avLst/>
          </a:prstGeom>
          <a:noFill/>
          <a:ln w="9525">
            <a:noFill/>
            <a:miter lim="800000"/>
            <a:headEnd/>
            <a:tailEnd/>
          </a:ln>
        </p:spPr>
      </p:pic>
      <p:sp>
        <p:nvSpPr>
          <p:cNvPr id="32777" name="Rectangle 9"/>
          <p:cNvSpPr>
            <a:spLocks noGrp="1" noChangeArrowheads="1"/>
          </p:cNvSpPr>
          <p:nvPr>
            <p:ph type="subTitle" sz="quarter" idx="1"/>
          </p:nvPr>
        </p:nvSpPr>
        <p:spPr>
          <a:xfrm>
            <a:off x="1371600" y="2743200"/>
            <a:ext cx="6400800" cy="2895600"/>
          </a:xfrm>
        </p:spPr>
        <p:txBody>
          <a:bodyPr/>
          <a:lstStyle>
            <a:lvl1pPr marL="0" indent="0" algn="ctr">
              <a:buFontTx/>
              <a:buNone/>
              <a:defRPr/>
            </a:lvl1pPr>
          </a:lstStyle>
          <a:p>
            <a:r>
              <a:rPr lang="en-US"/>
              <a:t>Location</a:t>
            </a:r>
          </a:p>
          <a:p>
            <a:r>
              <a:rPr lang="en-US" dirty="0"/>
              <a:t>Date</a:t>
            </a:r>
          </a:p>
        </p:txBody>
      </p:sp>
      <p:pic>
        <p:nvPicPr>
          <p:cNvPr id="594949" name="Picture 5"/>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162800" y="159391"/>
            <a:ext cx="1576387" cy="17515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Rectangle 1"/>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7FFC01-7CDB-4633-B2A2-A9BDBB4B2FEB}" type="datetime1">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F46E9A3-D661-4DBE-BFF7-5D9A730C36C3}" type="slidenum">
              <a:rPr lang="en-US" smtClean="0"/>
              <a:pPr>
                <a:defRPr/>
              </a:pPr>
              <a:t>‹#›</a:t>
            </a:fld>
            <a:endParaRPr lang="en-US"/>
          </a:p>
        </p:txBody>
      </p:sp>
    </p:spTree>
    <p:extLst>
      <p:ext uri="{BB962C8B-B14F-4D97-AF65-F5344CB8AC3E}">
        <p14:creationId xmlns="" xmlns:p14="http://schemas.microsoft.com/office/powerpoint/2010/main" val="36917674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E8A5C-15E9-4306-9E85-8374692BE2B7}" type="datetime1">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9BB5956-455E-4C20-B542-51FD100F20AA}" type="slidenum">
              <a:rPr lang="en-US" smtClean="0"/>
              <a:pPr>
                <a:defRPr/>
              </a:pPr>
              <a:t>‹#›</a:t>
            </a:fld>
            <a:endParaRPr lang="en-US"/>
          </a:p>
        </p:txBody>
      </p:sp>
    </p:spTree>
    <p:extLst>
      <p:ext uri="{BB962C8B-B14F-4D97-AF65-F5344CB8AC3E}">
        <p14:creationId xmlns="" xmlns:p14="http://schemas.microsoft.com/office/powerpoint/2010/main" val="2084938936"/>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0FC7B-0531-4F93-B491-C0E2F748A666}" type="datetime1">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30DE27BB-1B88-4505-A479-D5A1E269563D}" type="slidenum">
              <a:rPr lang="en-US" smtClean="0"/>
              <a:pPr>
                <a:defRPr/>
              </a:pPr>
              <a:t>‹#›</a:t>
            </a:fld>
            <a:endParaRPr lang="en-US"/>
          </a:p>
        </p:txBody>
      </p:sp>
    </p:spTree>
    <p:extLst>
      <p:ext uri="{BB962C8B-B14F-4D97-AF65-F5344CB8AC3E}">
        <p14:creationId xmlns="" xmlns:p14="http://schemas.microsoft.com/office/powerpoint/2010/main" val="4048547485"/>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CE3F40-15C7-44BC-A63C-6129479975C5}" type="datetime1">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D77B2185-9E01-404B-BB0C-489EE27625D2}" type="slidenum">
              <a:rPr lang="en-US" smtClean="0"/>
              <a:pPr>
                <a:defRPr/>
              </a:pPr>
              <a:t>‹#›</a:t>
            </a:fld>
            <a:endParaRPr lang="en-US"/>
          </a:p>
        </p:txBody>
      </p:sp>
    </p:spTree>
    <p:extLst>
      <p:ext uri="{BB962C8B-B14F-4D97-AF65-F5344CB8AC3E}">
        <p14:creationId xmlns="" xmlns:p14="http://schemas.microsoft.com/office/powerpoint/2010/main" val="16291053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A020A6-A3AD-4F59-8201-814F587F3980}" type="datetime1">
              <a:rPr lang="en-US" smtClean="0"/>
              <a:pPr/>
              <a:t>10/3/2013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B7A765B1-663B-462D-8C2E-778399FF7D7C}" type="slidenum">
              <a:rPr lang="en-US" smtClean="0"/>
              <a:pPr>
                <a:defRPr/>
              </a:pPr>
              <a:t>‹#›</a:t>
            </a:fld>
            <a:endParaRPr lang="en-US"/>
          </a:p>
        </p:txBody>
      </p:sp>
    </p:spTree>
    <p:extLst>
      <p:ext uri="{BB962C8B-B14F-4D97-AF65-F5344CB8AC3E}">
        <p14:creationId xmlns="" xmlns:p14="http://schemas.microsoft.com/office/powerpoint/2010/main" val="125957084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091795-2FFD-4029-8803-CEA5CCAD990A}" type="datetime1">
              <a:rPr lang="en-US" smtClean="0"/>
              <a:pPr/>
              <a:t>10/3/2013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58EA83E8-6035-4FDA-B539-651C0FCE2229}" type="slidenum">
              <a:rPr lang="en-US" smtClean="0"/>
              <a:pPr>
                <a:defRPr/>
              </a:pPr>
              <a:t>‹#›</a:t>
            </a:fld>
            <a:endParaRPr lang="en-US"/>
          </a:p>
        </p:txBody>
      </p:sp>
    </p:spTree>
    <p:extLst>
      <p:ext uri="{BB962C8B-B14F-4D97-AF65-F5344CB8AC3E}">
        <p14:creationId xmlns="" xmlns:p14="http://schemas.microsoft.com/office/powerpoint/2010/main" val="72626617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F240-5BDF-43E5-B467-1745D60E2FAE}" type="datetime1">
              <a:rPr lang="en-US" smtClean="0"/>
              <a:pPr/>
              <a:t>10/3/2013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3B68003-5FDA-49E9-8FDF-02A8E5585406}" type="slidenum">
              <a:rPr lang="en-US" smtClean="0"/>
              <a:pPr>
                <a:defRPr/>
              </a:pPr>
              <a:t>‹#›</a:t>
            </a:fld>
            <a:endParaRPr lang="en-US"/>
          </a:p>
        </p:txBody>
      </p:sp>
    </p:spTree>
    <p:extLst>
      <p:ext uri="{BB962C8B-B14F-4D97-AF65-F5344CB8AC3E}">
        <p14:creationId xmlns="" xmlns:p14="http://schemas.microsoft.com/office/powerpoint/2010/main" val="152699652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41105-8D74-4347-B309-BF45AF2000CB}" type="datetime1">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CC7B071-0BA3-46BC-B950-2929310E751C}" type="slidenum">
              <a:rPr lang="en-US" smtClean="0"/>
              <a:pPr>
                <a:defRPr/>
              </a:pPr>
              <a:t>‹#›</a:t>
            </a:fld>
            <a:endParaRPr lang="en-US"/>
          </a:p>
        </p:txBody>
      </p:sp>
    </p:spTree>
    <p:extLst>
      <p:ext uri="{BB962C8B-B14F-4D97-AF65-F5344CB8AC3E}">
        <p14:creationId xmlns="" xmlns:p14="http://schemas.microsoft.com/office/powerpoint/2010/main" val="3321715116"/>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BFC9D4-061E-43C9-9D6F-CEFFF98AF252}" type="datetime1">
              <a:rPr lang="en-US" smtClean="0"/>
              <a:pPr/>
              <a:t>10/3/2013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F46E9A3-D661-4DBE-BFF7-5D9A730C36C3}" type="slidenum">
              <a:rPr lang="en-US" smtClean="0"/>
              <a:pPr>
                <a:defRPr/>
              </a:pPr>
              <a:t>‹#›</a:t>
            </a:fld>
            <a:endParaRPr lang="en-US"/>
          </a:p>
        </p:txBody>
      </p:sp>
      <p:sp>
        <p:nvSpPr>
          <p:cNvPr id="7" name="Rectangle 6"/>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35017890"/>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F259B-0A4A-4D0C-A31F-22136C67BE42}" type="datetimeFigureOut">
              <a:rPr lang="en-US" smtClean="0">
                <a:solidFill>
                  <a:srgbClr val="115BA4">
                    <a:tint val="75000"/>
                  </a:srgbClr>
                </a:solidFill>
              </a:rPr>
              <a:pPr/>
              <a:t>10/3/2013</a:t>
            </a:fld>
            <a:endParaRPr lang="en-US">
              <a:solidFill>
                <a:srgbClr val="115BA4">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115BA4">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F46E9A3-D661-4DBE-BFF7-5D9A730C36C3}" type="slidenum">
              <a:rPr lang="en-US" smtClean="0">
                <a:solidFill>
                  <a:srgbClr val="115BA4">
                    <a:tint val="75000"/>
                  </a:srgbClr>
                </a:solidFill>
              </a:rPr>
              <a:pPr>
                <a:defRPr/>
              </a:pPr>
              <a:t>‹#›</a:t>
            </a:fld>
            <a:endParaRPr lang="en-US">
              <a:solidFill>
                <a:srgbClr val="115BA4">
                  <a:tint val="75000"/>
                </a:srgbClr>
              </a:solidFill>
            </a:endParaRPr>
          </a:p>
        </p:txBody>
      </p:sp>
      <p:sp>
        <p:nvSpPr>
          <p:cNvPr id="7" name="Rectangle 6"/>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 xmlns:p14="http://schemas.microsoft.com/office/powerpoint/2010/main" val="3335017890"/>
      </p:ext>
    </p:extLst>
  </p:cSld>
  <p:clrMap bg1="lt1" tx1="dk1" bg2="lt2" tx2="dk2" accent1="accent1" accent2="accent2" accent3="accent3" accent4="accent4" accent5="accent5" accent6="accent6" hlink="hlink" folHlink="folHlink"/>
  <p:sldLayoutIdLst>
    <p:sldLayoutId id="2147483678" r:id="rId1"/>
  </p:sldLayoutIdLst>
  <p:transition>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447800" y="5410200"/>
            <a:ext cx="6858000" cy="458788"/>
          </a:xfrm>
          <a:prstGeom prst="rect">
            <a:avLst/>
          </a:prstGeom>
          <a:noFill/>
          <a:ln w="9525">
            <a:noFill/>
            <a:miter lim="800000"/>
            <a:headEnd/>
            <a:tailEnd/>
          </a:ln>
          <a:effectLst/>
        </p:spPr>
        <p:txBody>
          <a:bodyPr>
            <a:spAutoFit/>
          </a:bodyPr>
          <a:lstStyle/>
          <a:p>
            <a:pPr algn="ctr">
              <a:lnSpc>
                <a:spcPct val="50000"/>
              </a:lnSpc>
              <a:spcBef>
                <a:spcPct val="50000"/>
              </a:spcBef>
              <a:defRPr/>
            </a:pPr>
            <a:endParaRPr lang="en-US" sz="1600" b="0">
              <a:solidFill>
                <a:srgbClr val="115BA4"/>
              </a:solidFill>
              <a:effectLst>
                <a:outerShdw blurRad="38100" dist="38100" dir="2700000" algn="tl">
                  <a:srgbClr val="FFFFFF"/>
                </a:outerShdw>
              </a:effectLst>
            </a:endParaRPr>
          </a:p>
          <a:p>
            <a:pPr algn="ctr">
              <a:lnSpc>
                <a:spcPct val="50000"/>
              </a:lnSpc>
              <a:spcBef>
                <a:spcPct val="50000"/>
              </a:spcBef>
              <a:defRPr/>
            </a:pPr>
            <a:endParaRPr lang="en-US" sz="1600" b="0">
              <a:solidFill>
                <a:srgbClr val="115BA4"/>
              </a:solidFill>
              <a:effectLst>
                <a:outerShdw blurRad="38100" dist="38100" dir="2700000" algn="tl">
                  <a:srgbClr val="FFFFFF"/>
                </a:outerShdw>
              </a:effectLst>
            </a:endParaRPr>
          </a:p>
        </p:txBody>
      </p:sp>
      <p:sp>
        <p:nvSpPr>
          <p:cNvPr id="577538" name="Rectangle 3"/>
          <p:cNvSpPr>
            <a:spLocks noChangeArrowheads="1"/>
          </p:cNvSpPr>
          <p:nvPr/>
        </p:nvSpPr>
        <p:spPr bwMode="auto">
          <a:xfrm>
            <a:off x="381000" y="2514600"/>
            <a:ext cx="8229600" cy="1447800"/>
          </a:xfrm>
          <a:prstGeom prst="rect">
            <a:avLst/>
          </a:prstGeom>
          <a:noFill/>
          <a:ln w="9525">
            <a:noFill/>
            <a:miter lim="800000"/>
            <a:headEnd/>
            <a:tailEnd/>
          </a:ln>
        </p:spPr>
        <p:txBody>
          <a:bodyPr anchor="ctr"/>
          <a:lstStyle/>
          <a:p>
            <a:pPr algn="ctr"/>
            <a:endParaRPr lang="en-US" sz="1600">
              <a:solidFill>
                <a:srgbClr val="990000"/>
              </a:solidFill>
              <a:latin typeface="Arial Rounded MT Bold" pitchFamily="34" charset="0"/>
            </a:endParaRPr>
          </a:p>
        </p:txBody>
      </p:sp>
      <p:sp>
        <p:nvSpPr>
          <p:cNvPr id="3" name="Subtitle 2"/>
          <p:cNvSpPr>
            <a:spLocks noGrp="1"/>
          </p:cNvSpPr>
          <p:nvPr>
            <p:ph type="subTitle" sz="quarter" idx="1"/>
          </p:nvPr>
        </p:nvSpPr>
        <p:spPr>
          <a:xfrm>
            <a:off x="685800" y="2362200"/>
            <a:ext cx="7848600" cy="4038600"/>
          </a:xfrm>
        </p:spPr>
        <p:txBody>
          <a:bodyPr>
            <a:normAutofit fontScale="40000" lnSpcReduction="20000"/>
          </a:bodyPr>
          <a:lstStyle/>
          <a:p>
            <a:pPr algn="l"/>
            <a:r>
              <a:rPr lang="en-US" sz="3800" b="1" dirty="0" smtClean="0"/>
              <a:t>The </a:t>
            </a:r>
            <a:r>
              <a:rPr lang="en-US" sz="3800" b="1" dirty="0" smtClean="0"/>
              <a:t>following document presents preliminary data concerning recidivism rates of sex offenders civilly committed or reviewed for civil commitment under chapter 394, part V, Florida Statutes, and later released.  The document also presents conclusions and interpretations of the preliminary data and purports to apply those conclusions and interpretations to risk assessments conducted by the Sexually Violent Predator Program.</a:t>
            </a:r>
          </a:p>
          <a:p>
            <a:pPr algn="l"/>
            <a:endParaRPr lang="en-US" sz="3800" b="1" dirty="0" smtClean="0"/>
          </a:p>
          <a:p>
            <a:pPr algn="l"/>
            <a:r>
              <a:rPr lang="en-US" sz="3800" b="1" dirty="0" smtClean="0"/>
              <a:t>No part of this study has been published, submitted for publication, or in any way peer reviewed by qualified clinicians or researchers as to its methodology, conclusions, or interpretations.  The conclusions and interpretations expressed in the following document are solely those of Daniel </a:t>
            </a:r>
            <a:r>
              <a:rPr lang="en-US" sz="3800" b="1" dirty="0" err="1" smtClean="0"/>
              <a:t>Montaldi</a:t>
            </a:r>
            <a:r>
              <a:rPr lang="en-US" sz="3800" b="1" dirty="0" smtClean="0"/>
              <a:t>, Ph.D., and not the Department of Children and Families, the Sexually Violent Predator Program, or any other Department staff who may be identified with the research as a result of their participation in compiling and processing data or collecting research </a:t>
            </a:r>
            <a:r>
              <a:rPr lang="en-US" sz="3800" b="1" dirty="0" smtClean="0"/>
              <a:t>literature as part of their responsibilities under section 394.931, Florida Statutes.</a:t>
            </a:r>
            <a:endParaRPr lang="en-US" sz="3800" b="1" dirty="0" smtClean="0"/>
          </a:p>
          <a:p>
            <a:pPr algn="l"/>
            <a:endParaRPr lang="en-US" sz="3800" b="1" dirty="0" smtClean="0"/>
          </a:p>
          <a:p>
            <a:pPr algn="l"/>
            <a:r>
              <a:rPr lang="en-US" sz="3800" b="1" dirty="0" smtClean="0"/>
              <a:t>The Department does not consider the statistical data or the conclusions and interpretations presented in this document to provide a basis for guiding clinical judgment in sex offender risk assessments, and expressly rejects any suggestion in this document that this research be applied in such manner</a:t>
            </a:r>
            <a:r>
              <a:rPr lang="en-US" sz="3800" dirty="0" smtClean="0"/>
              <a:t>.</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Crane (4)</a:t>
            </a:r>
            <a:endParaRPr lang="en-US" dirty="0"/>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sz="2800" dirty="0"/>
              <a:t>Taken in isolation, clinical diagnostic criteria for paraphilia and Antisocial Personality Disorder relate to </a:t>
            </a:r>
            <a:r>
              <a:rPr lang="en-US" sz="2800" dirty="0" smtClean="0"/>
              <a:t>attraction to a kind of criminal act and the tendency to act accordingly.</a:t>
            </a:r>
          </a:p>
          <a:p>
            <a:endParaRPr lang="en-US" sz="2800" dirty="0"/>
          </a:p>
          <a:p>
            <a:r>
              <a:rPr lang="en-US" sz="2800" dirty="0" smtClean="0">
                <a:solidFill>
                  <a:srgbClr val="FF0000"/>
                </a:solidFill>
              </a:rPr>
              <a:t>Clinical criteria for these disorders say nothing about inability or limited ability to resist attraction and not act accordingly (impaired control capacity).</a:t>
            </a:r>
            <a:endParaRPr lang="en-US" dirty="0">
              <a:solidFill>
                <a:srgbClr val="FF0000"/>
              </a:solidFill>
            </a:endParaRPr>
          </a:p>
          <a:p>
            <a:endParaRPr lang="en-US" sz="2800" dirty="0" smtClean="0">
              <a:solidFill>
                <a:srgbClr val="FF0000"/>
              </a:solidFill>
            </a:endParaRPr>
          </a:p>
          <a:p>
            <a:r>
              <a:rPr lang="en-US" sz="2800" dirty="0" smtClean="0"/>
              <a:t>There are clinical parallels for this, however.  Criteria for OCD, Substance Dependence, and Pathological Gambling are examples.  Multiple criteria for these disorders note symptoms related to impaired capacity for resisting urges and stopping.</a:t>
            </a: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a:t>
            </a:fld>
            <a:endParaRPr lang="en-US"/>
          </a:p>
        </p:txBody>
      </p:sp>
    </p:spTree>
    <p:extLst>
      <p:ext uri="{BB962C8B-B14F-4D97-AF65-F5344CB8AC3E}">
        <p14:creationId xmlns="" xmlns:p14="http://schemas.microsoft.com/office/powerpoint/2010/main" val="1058806267"/>
      </p:ext>
    </p:extLst>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Committed = Dangerous (3)</a:t>
            </a:r>
            <a:endParaRPr lang="en-US" dirty="0"/>
          </a:p>
        </p:txBody>
      </p:sp>
      <p:sp>
        <p:nvSpPr>
          <p:cNvPr id="3" name="Content Placeholder 2"/>
          <p:cNvSpPr>
            <a:spLocks noGrp="1"/>
          </p:cNvSpPr>
          <p:nvPr>
            <p:ph idx="1"/>
          </p:nvPr>
        </p:nvSpPr>
        <p:spPr>
          <a:xfrm>
            <a:off x="457200" y="1371600"/>
            <a:ext cx="8229600" cy="5105400"/>
          </a:xfrm>
        </p:spPr>
        <p:txBody>
          <a:bodyPr>
            <a:normAutofit fontScale="85000" lnSpcReduction="20000"/>
          </a:bodyPr>
          <a:lstStyle/>
          <a:p>
            <a:pPr>
              <a:buNone/>
            </a:pPr>
            <a:r>
              <a:rPr lang="en-US" dirty="0" smtClean="0"/>
              <a:t>The assumption also implies that although the same methods were used throughout to make commitment eligibility determinations, these methods managed to produced two groups significantly different in risk, namely: </a:t>
            </a:r>
          </a:p>
          <a:p>
            <a:pPr>
              <a:buNone/>
            </a:pPr>
            <a:endParaRPr lang="en-US" dirty="0" smtClean="0"/>
          </a:p>
          <a:p>
            <a:pPr marL="514350" indent="-514350">
              <a:buAutoNum type="arabicParenBoth"/>
            </a:pPr>
            <a:r>
              <a:rPr lang="en-US" dirty="0" smtClean="0"/>
              <a:t>Offenders recommended for commitment but later released without commitment (low risk all along).</a:t>
            </a:r>
          </a:p>
          <a:p>
            <a:pPr marL="514350" indent="-514350">
              <a:buAutoNum type="arabicParenBoth"/>
            </a:pPr>
            <a:r>
              <a:rPr lang="en-US" dirty="0" smtClean="0"/>
              <a:t>Offenders recommended and later committed (high risk at time of commitment, but low risk by the time they are found by the court to no longer meet criteria).</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100</a:t>
            </a:fld>
            <a:endParaRPr lang="en-US"/>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Committed = Dangerous (4)</a:t>
            </a:r>
            <a:endParaRPr lang="en-US" dirty="0"/>
          </a:p>
        </p:txBody>
      </p:sp>
      <p:sp>
        <p:nvSpPr>
          <p:cNvPr id="3" name="Content Placeholder 2"/>
          <p:cNvSpPr>
            <a:spLocks noGrp="1"/>
          </p:cNvSpPr>
          <p:nvPr>
            <p:ph idx="1"/>
          </p:nvPr>
        </p:nvSpPr>
        <p:spPr>
          <a:xfrm>
            <a:off x="457200" y="1447800"/>
            <a:ext cx="8229600" cy="5181600"/>
          </a:xfrm>
        </p:spPr>
        <p:txBody>
          <a:bodyPr>
            <a:noAutofit/>
          </a:bodyPr>
          <a:lstStyle/>
          <a:p>
            <a:r>
              <a:rPr lang="en-US" sz="2800" dirty="0" smtClean="0"/>
              <a:t>It is true that after SVPP made recommendations for commitment, Assistant State Attorneys (ASAs) further narrowed down the number by choosing to take only a subset (about half) to trial. (Over the years juries have usually committed if cases went to trial.)</a:t>
            </a:r>
          </a:p>
          <a:p>
            <a:pPr>
              <a:buNone/>
            </a:pPr>
            <a:endParaRPr lang="en-US" sz="2800" dirty="0" smtClean="0"/>
          </a:p>
          <a:p>
            <a:r>
              <a:rPr lang="en-US" sz="2800" dirty="0" smtClean="0"/>
              <a:t>However, ASAs are not using a different, higher order risk assessment method.  For cases not taken to trial, ASAs very rarely disagree with SVPP recommendations.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101</a:t>
            </a:fld>
            <a:endParaRPr lang="en-US"/>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Committed = Dangerousness (5)</a:t>
            </a:r>
            <a:endParaRPr lang="en-US" dirty="0"/>
          </a:p>
        </p:txBody>
      </p:sp>
      <p:sp>
        <p:nvSpPr>
          <p:cNvPr id="3" name="Content Placeholder 2"/>
          <p:cNvSpPr>
            <a:spLocks noGrp="1"/>
          </p:cNvSpPr>
          <p:nvPr>
            <p:ph idx="1"/>
          </p:nvPr>
        </p:nvSpPr>
        <p:spPr>
          <a:xfrm>
            <a:off x="457200" y="1143000"/>
            <a:ext cx="8229600" cy="5410200"/>
          </a:xfrm>
        </p:spPr>
        <p:txBody>
          <a:bodyPr>
            <a:normAutofit fontScale="92500"/>
          </a:bodyPr>
          <a:lstStyle/>
          <a:p>
            <a:r>
              <a:rPr lang="en-US" sz="2800" dirty="0" smtClean="0"/>
              <a:t>The issue is more whether witnesses are available, whether the evidence is strong enough, and other considerations related to likelihood of success with a jury, not likelihood of reoffending (per se).  </a:t>
            </a:r>
          </a:p>
          <a:p>
            <a:endParaRPr lang="en-US" sz="2800" dirty="0" smtClean="0"/>
          </a:p>
          <a:p>
            <a:r>
              <a:rPr lang="en-US" sz="2800" dirty="0" smtClean="0"/>
              <a:t>We have no research indicating that the kinds of considerations ASAs take into account in deciding to take a case all the way to trial (considerations over and above the SVPP recommendation and the Multidisciplinary Team used to assess risk) are correlated with higher risk. Some indirect relationship may exist but the correlation may be weak.  </a:t>
            </a:r>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102</a:t>
            </a:fld>
            <a:endParaRPr lang="en-US"/>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Committed = Dangerousness (6)</a:t>
            </a: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20000"/>
          </a:bodyPr>
          <a:lstStyle/>
          <a:p>
            <a:r>
              <a:rPr lang="en-US" dirty="0" smtClean="0"/>
              <a:t>So while it is possible that still committed offenders are significantly higher risk than recommended offenders who were released, the same methods were used by SVPP to recommend both groups for commitment. </a:t>
            </a:r>
          </a:p>
          <a:p>
            <a:pPr>
              <a:buNone/>
            </a:pPr>
            <a:endParaRPr lang="en-US" dirty="0" smtClean="0"/>
          </a:p>
          <a:p>
            <a:r>
              <a:rPr lang="en-US" dirty="0" smtClean="0">
                <a:solidFill>
                  <a:srgbClr val="FF0000"/>
                </a:solidFill>
              </a:rPr>
              <a:t>No empirical data as yet are known to support the claim that these groups are significantly different in risk.</a:t>
            </a:r>
          </a:p>
          <a:p>
            <a:pPr>
              <a:buNone/>
            </a:pPr>
            <a:endParaRPr lang="en-US" dirty="0" smtClean="0"/>
          </a:p>
          <a:p>
            <a:r>
              <a:rPr lang="en-US" dirty="0" smtClean="0"/>
              <a:t>Even if the two groups are different, SVPP cannot use foreknowledge of who will end up committed in order to know who to recommend for commitment ahead of time.</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103</a:t>
            </a:fld>
            <a:endParaRPr lang="en-US"/>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Why are rates low…?</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dirty="0" smtClean="0"/>
              <a:t>As noted with the OPPAGA study, we could ask whether sexual recidivism rates are low simply because most released offenders recommended for commitment end up going back to prison for long periods for non-sexual crimes. </a:t>
            </a:r>
            <a:r>
              <a:rPr lang="en-US" dirty="0" smtClean="0">
                <a:solidFill>
                  <a:srgbClr val="FF0000"/>
                </a:solidFill>
              </a:rPr>
              <a:t>The assumption here is that recommended offenders might really be high risk but don’t end up not having much time free in the community to do new sex offenses.</a:t>
            </a:r>
            <a:endParaRPr lang="en-US" dirty="0" smtClean="0"/>
          </a:p>
          <a:p>
            <a:pPr>
              <a:buNone/>
            </a:pPr>
            <a:endParaRPr lang="en-US" dirty="0" smtClean="0"/>
          </a:p>
          <a:p>
            <a:r>
              <a:rPr lang="en-US" dirty="0" smtClean="0"/>
              <a:t>The OPPAGA sample suggests this is not the reason.  Only a fifth of the sample had any kind of new charge, even non-sexual misdemeanors.  </a:t>
            </a:r>
          </a:p>
          <a:p>
            <a:pPr>
              <a:buNone/>
            </a:pPr>
            <a:endParaRPr lang="en-US" dirty="0" smtClean="0"/>
          </a:p>
          <a:p>
            <a:r>
              <a:rPr lang="en-US" dirty="0" smtClean="0"/>
              <a:t>The SVPP sample is similar.  Some offenders do go back to prison for long periods for non-sexual offenses.  But out of </a:t>
            </a:r>
            <a:r>
              <a:rPr lang="en-US" b="1" dirty="0" smtClean="0">
                <a:solidFill>
                  <a:srgbClr val="FF0000"/>
                </a:solidFill>
              </a:rPr>
              <a:t>710</a:t>
            </a:r>
            <a:r>
              <a:rPr lang="en-US" dirty="0" smtClean="0"/>
              <a:t> offenders in the sample, </a:t>
            </a:r>
            <a:r>
              <a:rPr lang="en-US" b="1" dirty="0" smtClean="0">
                <a:solidFill>
                  <a:srgbClr val="FF0000"/>
                </a:solidFill>
              </a:rPr>
              <a:t>466</a:t>
            </a:r>
            <a:r>
              <a:rPr lang="en-US" dirty="0" smtClean="0"/>
              <a:t> did </a:t>
            </a:r>
            <a:r>
              <a:rPr lang="en-US" b="1" i="1" u="sng" dirty="0" smtClean="0"/>
              <a:t>not</a:t>
            </a:r>
            <a:r>
              <a:rPr lang="en-US" dirty="0" smtClean="0"/>
              <a:t> go back to prison (or FCCC) for any reason for more than one month.  Among those others who did, prison terms were often not so long they didn’t have opportunities for sexual offending if they were so inclined.  This is still being researched.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104</a:t>
            </a:fld>
            <a:endParaRPr lang="en-US"/>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Another explanation (in part)</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dirty="0" smtClean="0"/>
              <a:t>Overall base-rates for sexual and violent offending have decreased since the early 1990s.</a:t>
            </a:r>
          </a:p>
          <a:p>
            <a:pPr>
              <a:buNone/>
            </a:pPr>
            <a:endParaRPr lang="en-US" dirty="0" smtClean="0"/>
          </a:p>
          <a:p>
            <a:r>
              <a:rPr lang="en-US" dirty="0" smtClean="0"/>
              <a:t>In Florida, for example, the </a:t>
            </a:r>
            <a:r>
              <a:rPr lang="en-US" b="1" u="sng" dirty="0" smtClean="0"/>
              <a:t>1993</a:t>
            </a:r>
            <a:r>
              <a:rPr lang="en-US" dirty="0" smtClean="0"/>
              <a:t> total forcible sex offense rate (rape + forcible sodomy + forcible fondling) was </a:t>
            </a:r>
            <a:r>
              <a:rPr lang="en-US" b="1" i="1" dirty="0" smtClean="0">
                <a:solidFill>
                  <a:srgbClr val="FF0000"/>
                </a:solidFill>
              </a:rPr>
              <a:t>101.1</a:t>
            </a:r>
            <a:r>
              <a:rPr lang="en-US" dirty="0" smtClean="0"/>
              <a:t> offenses per 100,000 population.</a:t>
            </a:r>
          </a:p>
          <a:p>
            <a:pPr>
              <a:buNone/>
            </a:pPr>
            <a:endParaRPr lang="en-US" dirty="0" smtClean="0"/>
          </a:p>
          <a:p>
            <a:r>
              <a:rPr lang="en-US" dirty="0" smtClean="0"/>
              <a:t>In </a:t>
            </a:r>
            <a:r>
              <a:rPr lang="en-US" b="1" u="sng" dirty="0" smtClean="0"/>
              <a:t>2012</a:t>
            </a:r>
            <a:r>
              <a:rPr lang="en-US" dirty="0" smtClean="0"/>
              <a:t> the rate was </a:t>
            </a:r>
            <a:r>
              <a:rPr lang="en-US" b="1" i="1" dirty="0" smtClean="0">
                <a:solidFill>
                  <a:srgbClr val="FF0000"/>
                </a:solidFill>
              </a:rPr>
              <a:t>53.2</a:t>
            </a:r>
            <a:r>
              <a:rPr lang="en-US" dirty="0" smtClean="0"/>
              <a:t> per 100,000.</a:t>
            </a:r>
            <a:r>
              <a:rPr lang="en-US" dirty="0" smtClean="0">
                <a:solidFill>
                  <a:srgbClr val="00B050"/>
                </a:solidFill>
              </a:rPr>
              <a:t>* </a:t>
            </a:r>
          </a:p>
          <a:p>
            <a:endParaRPr lang="en-US" sz="2000" dirty="0" smtClean="0">
              <a:solidFill>
                <a:srgbClr val="00B050"/>
              </a:solidFill>
            </a:endParaRPr>
          </a:p>
          <a:p>
            <a:pPr>
              <a:buNone/>
            </a:pPr>
            <a:r>
              <a:rPr lang="en-US" sz="2000" dirty="0" smtClean="0">
                <a:solidFill>
                  <a:srgbClr val="00B050"/>
                </a:solidFill>
              </a:rPr>
              <a:t>    *(Florida Statistical Analysis Center; Florida Department of Law Enforcement – FDLE)</a:t>
            </a:r>
            <a:r>
              <a:rPr lang="en-US" dirty="0" smtClean="0"/>
              <a:t> </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105</a:t>
            </a:fld>
            <a:endParaRPr lang="en-US"/>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Explanation</a:t>
            </a:r>
            <a:endParaRPr lang="en-US" dirty="0"/>
          </a:p>
        </p:txBody>
      </p:sp>
      <p:sp>
        <p:nvSpPr>
          <p:cNvPr id="3" name="Content Placeholder 2"/>
          <p:cNvSpPr>
            <a:spLocks noGrp="1"/>
          </p:cNvSpPr>
          <p:nvPr>
            <p:ph idx="1"/>
          </p:nvPr>
        </p:nvSpPr>
        <p:spPr>
          <a:xfrm>
            <a:off x="457200" y="1143000"/>
            <a:ext cx="8229600" cy="5486400"/>
          </a:xfrm>
        </p:spPr>
        <p:txBody>
          <a:bodyPr>
            <a:normAutofit fontScale="85000" lnSpcReduction="20000"/>
          </a:bodyPr>
          <a:lstStyle/>
          <a:p>
            <a:r>
              <a:rPr lang="en-US" dirty="0" smtClean="0"/>
              <a:t>Over the past 20 years sentences for sex offenses have become longer. </a:t>
            </a:r>
          </a:p>
          <a:p>
            <a:r>
              <a:rPr lang="en-US" dirty="0" smtClean="0">
                <a:solidFill>
                  <a:srgbClr val="FF0000"/>
                </a:solidFill>
              </a:rPr>
              <a:t>There is more public awareness about sex offense issues.</a:t>
            </a:r>
          </a:p>
          <a:p>
            <a:r>
              <a:rPr lang="en-US" dirty="0" smtClean="0"/>
              <a:t>There is more use of sex offender specific probation and surveillance / monitoring technology has improved.</a:t>
            </a:r>
          </a:p>
          <a:p>
            <a:r>
              <a:rPr lang="en-US" dirty="0" smtClean="0">
                <a:solidFill>
                  <a:srgbClr val="FF0000"/>
                </a:solidFill>
              </a:rPr>
              <a:t>There is more use of sex offender treatment and more developed treatment methods.</a:t>
            </a:r>
          </a:p>
          <a:p>
            <a:r>
              <a:rPr lang="en-US" dirty="0" smtClean="0"/>
              <a:t>More use of registration and other sex offender specific regulations.</a:t>
            </a:r>
          </a:p>
          <a:p>
            <a:r>
              <a:rPr lang="en-US" dirty="0" smtClean="0">
                <a:solidFill>
                  <a:srgbClr val="FF0000"/>
                </a:solidFill>
              </a:rPr>
              <a:t>It is not known which of these has had a significant rate lowering effect; some might have no effect.</a:t>
            </a:r>
          </a:p>
          <a:p>
            <a:r>
              <a:rPr lang="en-US" dirty="0" smtClean="0"/>
              <a:t>But cumulatively there appears to be an effect.</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106</a:t>
            </a:fld>
            <a:endParaRPr lang="en-US"/>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Decreasing base-rates have decreased accuracy in actuarial technology.</a:t>
            </a:r>
          </a:p>
          <a:p>
            <a:pPr>
              <a:buNone/>
            </a:pPr>
            <a:endParaRPr lang="en-US" dirty="0" smtClean="0"/>
          </a:p>
          <a:p>
            <a:r>
              <a:rPr lang="en-US" dirty="0" smtClean="0"/>
              <a:t>Even for the revised Static, offenders in the developmental samples would have had to be released 10 or more years prior to development, which means their release dates, while more recent than samples for the original Static (many released long ago), would still come in the early part of the decline in base-rates.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107</a:t>
            </a:fld>
            <a:endParaRPr lang="en-US"/>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Explanation (3)</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20000"/>
          </a:bodyPr>
          <a:lstStyle/>
          <a:p>
            <a:r>
              <a:rPr lang="en-US" dirty="0" smtClean="0"/>
              <a:t>So even Static-99R (estimated) rates may be out of date (and too high).</a:t>
            </a:r>
          </a:p>
          <a:p>
            <a:r>
              <a:rPr lang="en-US" dirty="0" smtClean="0">
                <a:solidFill>
                  <a:srgbClr val="FF0000"/>
                </a:solidFill>
              </a:rPr>
              <a:t>Another factor is the age effect: As a group older offenders have lower percentages of sexual </a:t>
            </a:r>
            <a:r>
              <a:rPr lang="en-US" dirty="0" err="1" smtClean="0">
                <a:solidFill>
                  <a:srgbClr val="FF0000"/>
                </a:solidFill>
              </a:rPr>
              <a:t>reoffenders</a:t>
            </a:r>
            <a:r>
              <a:rPr lang="en-US" dirty="0" smtClean="0">
                <a:solidFill>
                  <a:srgbClr val="FF0000"/>
                </a:solidFill>
              </a:rPr>
              <a:t> than younger offenders, all else equal.  </a:t>
            </a:r>
          </a:p>
          <a:p>
            <a:r>
              <a:rPr lang="en-US" dirty="0" smtClean="0"/>
              <a:t>The 99R was intended in part to incorporate more recent research on the age effect, done since the 99.</a:t>
            </a:r>
          </a:p>
          <a:p>
            <a:r>
              <a:rPr lang="en-US" dirty="0" smtClean="0">
                <a:solidFill>
                  <a:srgbClr val="FF0000"/>
                </a:solidFill>
              </a:rPr>
              <a:t>But what if the age effect is still very much underestimated?  What if rates are much lower, not just lower, for older offenders, and begin to decline even earlier (by age 50, at least, rather than 60)?</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108</a:t>
            </a:fld>
            <a:endParaRPr lang="en-US"/>
          </a:p>
        </p:txBody>
      </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Explanation (5)</a:t>
            </a:r>
            <a:endParaRPr lang="en-US" dirty="0"/>
          </a:p>
        </p:txBody>
      </p:sp>
      <p:sp>
        <p:nvSpPr>
          <p:cNvPr id="3" name="Content Placeholder 2"/>
          <p:cNvSpPr>
            <a:spLocks noGrp="1"/>
          </p:cNvSpPr>
          <p:nvPr>
            <p:ph idx="1"/>
          </p:nvPr>
        </p:nvSpPr>
        <p:spPr>
          <a:xfrm>
            <a:off x="457200" y="1143000"/>
            <a:ext cx="8229600" cy="5410200"/>
          </a:xfrm>
        </p:spPr>
        <p:txBody>
          <a:bodyPr>
            <a:normAutofit fontScale="70000" lnSpcReduction="20000"/>
          </a:bodyPr>
          <a:lstStyle/>
          <a:p>
            <a:r>
              <a:rPr lang="en-US" dirty="0" smtClean="0"/>
              <a:t>As will be shown in a more detailed look at the SVPP data, very few recommended offenders had indication of a new sex offense past age 50.  </a:t>
            </a:r>
          </a:p>
          <a:p>
            <a:pPr>
              <a:buNone/>
            </a:pPr>
            <a:endParaRPr lang="en-US" dirty="0" smtClean="0"/>
          </a:p>
          <a:p>
            <a:r>
              <a:rPr lang="en-US" dirty="0" smtClean="0"/>
              <a:t>Only 8 out of 149 offenders age 50-59 (</a:t>
            </a:r>
            <a:r>
              <a:rPr lang="en-US" b="1" dirty="0" smtClean="0">
                <a:solidFill>
                  <a:srgbClr val="FF0000"/>
                </a:solidFill>
              </a:rPr>
              <a:t>5.4%</a:t>
            </a:r>
            <a:r>
              <a:rPr lang="en-US" dirty="0" smtClean="0"/>
              <a:t>) had any kind of new sex offense </a:t>
            </a:r>
            <a:r>
              <a:rPr lang="en-US" b="1" i="1" u="sng" dirty="0" smtClean="0"/>
              <a:t>charge</a:t>
            </a:r>
            <a:r>
              <a:rPr lang="en-US" dirty="0" smtClean="0"/>
              <a:t> (even dropped).  </a:t>
            </a:r>
          </a:p>
          <a:p>
            <a:endParaRPr lang="en-US" dirty="0" smtClean="0"/>
          </a:p>
          <a:p>
            <a:r>
              <a:rPr lang="en-US" dirty="0" smtClean="0"/>
              <a:t>Only 4 had a new charge for a sexual </a:t>
            </a:r>
            <a:r>
              <a:rPr lang="en-US" b="1" i="1" u="sng" dirty="0" smtClean="0"/>
              <a:t>contact</a:t>
            </a:r>
            <a:r>
              <a:rPr lang="en-US" dirty="0" smtClean="0"/>
              <a:t> offense (</a:t>
            </a:r>
            <a:r>
              <a:rPr lang="en-US" b="1" dirty="0" smtClean="0">
                <a:solidFill>
                  <a:srgbClr val="FF0000"/>
                </a:solidFill>
              </a:rPr>
              <a:t>2.7%</a:t>
            </a:r>
            <a:r>
              <a:rPr lang="en-US" dirty="0" smtClean="0"/>
              <a:t>).</a:t>
            </a:r>
          </a:p>
          <a:p>
            <a:pPr>
              <a:buNone/>
            </a:pPr>
            <a:endParaRPr lang="en-US" dirty="0" smtClean="0"/>
          </a:p>
          <a:p>
            <a:r>
              <a:rPr lang="en-US" dirty="0" smtClean="0"/>
              <a:t>Past age 60, only 1 out of 94 (</a:t>
            </a:r>
            <a:r>
              <a:rPr lang="en-US" b="1" dirty="0" smtClean="0">
                <a:solidFill>
                  <a:srgbClr val="FF0000"/>
                </a:solidFill>
              </a:rPr>
              <a:t>1.1%</a:t>
            </a:r>
            <a:r>
              <a:rPr lang="en-US" dirty="0" smtClean="0"/>
              <a:t>) had a new sex offense charge of any kind (the one had a dropped charge for lifting the shirt of his 60+ yr. old girlfriend and touching her breast.  His offense history was child molestation).</a:t>
            </a:r>
          </a:p>
          <a:p>
            <a:endParaRPr lang="en-US" dirty="0" smtClean="0"/>
          </a:p>
          <a:p>
            <a:r>
              <a:rPr lang="en-US" dirty="0" smtClean="0"/>
              <a:t>For offenders ages 40-49, only </a:t>
            </a:r>
            <a:r>
              <a:rPr lang="en-US" b="1" dirty="0" smtClean="0">
                <a:solidFill>
                  <a:srgbClr val="FF0000"/>
                </a:solidFill>
              </a:rPr>
              <a:t>13%</a:t>
            </a:r>
            <a:r>
              <a:rPr lang="en-US" dirty="0" smtClean="0"/>
              <a:t> had a new sex charge.</a:t>
            </a:r>
          </a:p>
          <a:p>
            <a:r>
              <a:rPr lang="en-US" dirty="0" smtClean="0"/>
              <a:t>For offenders ages 30-39, only </a:t>
            </a:r>
            <a:r>
              <a:rPr lang="en-US" b="1" dirty="0" smtClean="0">
                <a:solidFill>
                  <a:srgbClr val="FF0000"/>
                </a:solidFill>
              </a:rPr>
              <a:t>17%</a:t>
            </a:r>
            <a:r>
              <a:rPr lang="en-US" dirty="0" smtClean="0"/>
              <a:t> had a new sex charge (even at the misdemeanor level).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109</a:t>
            </a:fld>
            <a:endParaRPr lang="en-US"/>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Compare to Florida statute</a:t>
            </a:r>
            <a:endParaRPr lang="en-US" dirty="0"/>
          </a:p>
        </p:txBody>
      </p:sp>
      <p:sp>
        <p:nvSpPr>
          <p:cNvPr id="3" name="Content Placeholder 2"/>
          <p:cNvSpPr>
            <a:spLocks noGrp="1"/>
          </p:cNvSpPr>
          <p:nvPr>
            <p:ph idx="1"/>
          </p:nvPr>
        </p:nvSpPr>
        <p:spPr>
          <a:xfrm>
            <a:off x="457200" y="1066800"/>
            <a:ext cx="8229600" cy="5638800"/>
          </a:xfrm>
        </p:spPr>
        <p:txBody>
          <a:bodyPr>
            <a:noAutofit/>
          </a:bodyPr>
          <a:lstStyle/>
          <a:p>
            <a:r>
              <a:rPr lang="en-US" sz="2800" dirty="0" smtClean="0"/>
              <a:t>Florida statute (394.912) is consistent with </a:t>
            </a:r>
            <a:r>
              <a:rPr lang="en-US" sz="2800" i="1" dirty="0" smtClean="0"/>
              <a:t>Hendricks</a:t>
            </a:r>
            <a:r>
              <a:rPr lang="en-US" sz="2800" dirty="0" smtClean="0"/>
              <a:t> (1997) and (later) </a:t>
            </a:r>
            <a:r>
              <a:rPr lang="en-US" sz="2800" i="1" dirty="0" smtClean="0"/>
              <a:t>Crane </a:t>
            </a:r>
            <a:r>
              <a:rPr lang="en-US" sz="2800" dirty="0" smtClean="0"/>
              <a:t>(2002): “Mental abnormality” means a mental condition affecting a person’s emotional or volitional </a:t>
            </a:r>
            <a:r>
              <a:rPr lang="en-US" sz="2800" b="1" i="1" dirty="0" smtClean="0"/>
              <a:t>capacity</a:t>
            </a:r>
            <a:r>
              <a:rPr lang="en-US" sz="2800" dirty="0" smtClean="0"/>
              <a:t> which predisposes the person to commit sexually violent offenses (emphasis added).</a:t>
            </a:r>
          </a:p>
          <a:p>
            <a:r>
              <a:rPr lang="en-US" sz="2800" dirty="0" smtClean="0">
                <a:solidFill>
                  <a:srgbClr val="FF0000"/>
                </a:solidFill>
              </a:rPr>
              <a:t>A mental condition affecting capacity is one that affects (adversely) a person’s power to control emotions and willful acts (to avoid crime).  It does not simply influence emotions and choices (i.e. motivate crime).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a:t>
            </a:fld>
            <a:endParaRPr lang="en-US" dirty="0"/>
          </a:p>
        </p:txBody>
      </p:sp>
    </p:spTree>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Explanation (6)</a:t>
            </a:r>
            <a:endParaRPr lang="en-US" dirty="0"/>
          </a:p>
        </p:txBody>
      </p:sp>
      <p:sp>
        <p:nvSpPr>
          <p:cNvPr id="3" name="Content Placeholder 2"/>
          <p:cNvSpPr>
            <a:spLocks noGrp="1"/>
          </p:cNvSpPr>
          <p:nvPr>
            <p:ph idx="1"/>
          </p:nvPr>
        </p:nvSpPr>
        <p:spPr>
          <a:xfrm>
            <a:off x="457200" y="914400"/>
            <a:ext cx="8229600" cy="5715000"/>
          </a:xfrm>
        </p:spPr>
        <p:txBody>
          <a:bodyPr>
            <a:normAutofit lnSpcReduction="10000"/>
          </a:bodyPr>
          <a:lstStyle/>
          <a:p>
            <a:r>
              <a:rPr lang="en-US" sz="2800" dirty="0" smtClean="0"/>
              <a:t>We may be reaching a point where the contemporary sex offender evaluation faces a paradox of which actuarial problems is just one effect.</a:t>
            </a:r>
          </a:p>
          <a:p>
            <a:endParaRPr lang="en-US" sz="2800" dirty="0" smtClean="0"/>
          </a:p>
          <a:p>
            <a:r>
              <a:rPr lang="en-US" sz="2800" dirty="0" smtClean="0"/>
              <a:t>The modern sex offender evaluation is heavily history based.  The evaluation is mostly based on documented criminal history, given that the clinical interview is not typically treated as a reliable source of information unless (rarely) the offender says something that makes him consistent with what the record already suggests (e.g., reports fantasies even now) or even worse (admits he is still dangerous).</a:t>
            </a: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110</a:t>
            </a:fld>
            <a:endParaRPr lang="en-US"/>
          </a:p>
        </p:txBody>
      </p:sp>
    </p:spTree>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Explanation (7)</a:t>
            </a:r>
            <a:endParaRPr lang="en-US" dirty="0"/>
          </a:p>
        </p:txBody>
      </p:sp>
      <p:sp>
        <p:nvSpPr>
          <p:cNvPr id="3" name="Content Placeholder 2"/>
          <p:cNvSpPr>
            <a:spLocks noGrp="1"/>
          </p:cNvSpPr>
          <p:nvPr>
            <p:ph idx="1"/>
          </p:nvPr>
        </p:nvSpPr>
        <p:spPr>
          <a:xfrm>
            <a:off x="457200" y="1143000"/>
            <a:ext cx="8229600" cy="5410200"/>
          </a:xfrm>
        </p:spPr>
        <p:txBody>
          <a:bodyPr>
            <a:normAutofit fontScale="85000" lnSpcReduction="20000"/>
          </a:bodyPr>
          <a:lstStyle/>
          <a:p>
            <a:r>
              <a:rPr lang="en-US" sz="2800" dirty="0" smtClean="0"/>
              <a:t>The paradox comes from the following:</a:t>
            </a:r>
          </a:p>
          <a:p>
            <a:pPr>
              <a:buNone/>
            </a:pPr>
            <a:endParaRPr lang="en-US" sz="2800" dirty="0" smtClean="0"/>
          </a:p>
          <a:p>
            <a:r>
              <a:rPr lang="en-US" sz="2800" dirty="0" smtClean="0"/>
              <a:t>To accumulate enough sexual criminal history to look “bad” on paper, most offenders will have to be age 50 or older.  This is one result of sentences getting longer.  </a:t>
            </a:r>
          </a:p>
          <a:p>
            <a:pPr>
              <a:buNone/>
            </a:pPr>
            <a:endParaRPr lang="en-US" sz="2800" dirty="0" smtClean="0"/>
          </a:p>
          <a:p>
            <a:r>
              <a:rPr lang="en-US" sz="2800" dirty="0" smtClean="0"/>
              <a:t>This was not so true many years ago when it was not uncommon to find offenders with three prior sex offense related prison terms and still be in their 30s.  Three convictions would increase probability of being recommended for commitment.</a:t>
            </a:r>
          </a:p>
          <a:p>
            <a:pPr>
              <a:buNone/>
            </a:pPr>
            <a:r>
              <a:rPr lang="en-US" sz="2800" dirty="0" smtClean="0"/>
              <a:t>  </a:t>
            </a:r>
          </a:p>
          <a:p>
            <a:r>
              <a:rPr lang="en-US" sz="2800" dirty="0" smtClean="0"/>
              <a:t>Multiple recidivists this young (minus those with mostly juvenile offenses and isolated young adult offenses) are not seen that much anymore!</a:t>
            </a: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111</a:t>
            </a:fld>
            <a:endParaRPr lang="en-US"/>
          </a:p>
        </p:txBody>
      </p:sp>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Explanation (8)</a:t>
            </a:r>
            <a:endParaRPr lang="en-US" dirty="0"/>
          </a:p>
        </p:txBody>
      </p:sp>
      <p:sp>
        <p:nvSpPr>
          <p:cNvPr id="3" name="Content Placeholder 2"/>
          <p:cNvSpPr>
            <a:spLocks noGrp="1"/>
          </p:cNvSpPr>
          <p:nvPr>
            <p:ph idx="1"/>
          </p:nvPr>
        </p:nvSpPr>
        <p:spPr>
          <a:xfrm>
            <a:off x="457200" y="990600"/>
            <a:ext cx="8229600" cy="5715000"/>
          </a:xfrm>
        </p:spPr>
        <p:txBody>
          <a:bodyPr>
            <a:normAutofit fontScale="92500" lnSpcReduction="10000"/>
          </a:bodyPr>
          <a:lstStyle/>
          <a:p>
            <a:r>
              <a:rPr lang="en-US" sz="2800" dirty="0" smtClean="0"/>
              <a:t>So what is the paradox?  It is this:</a:t>
            </a:r>
          </a:p>
          <a:p>
            <a:endParaRPr lang="en-US" sz="2800" dirty="0" smtClean="0"/>
          </a:p>
          <a:p>
            <a:r>
              <a:rPr lang="en-US" sz="2800" dirty="0" smtClean="0"/>
              <a:t>The likelihood of someone being found to meet commitment criteria increases the more criminal history he has.</a:t>
            </a:r>
          </a:p>
          <a:p>
            <a:r>
              <a:rPr lang="en-US" sz="2800" dirty="0" smtClean="0"/>
              <a:t>Being age 50 or more increases likelihood of having this extensive a sexual offense history.</a:t>
            </a:r>
          </a:p>
          <a:p>
            <a:r>
              <a:rPr lang="en-US" sz="2800" dirty="0" smtClean="0"/>
              <a:t>But reaching age 50 makes it less likely someone will sexually reoffend (even accounting for history).</a:t>
            </a:r>
          </a:p>
          <a:p>
            <a:r>
              <a:rPr lang="en-US" sz="2800" dirty="0" smtClean="0"/>
              <a:t>So the very thing that makes it more likely to be recommended for commitment (extensive history) depends on a factor (age) that makes </a:t>
            </a:r>
            <a:r>
              <a:rPr lang="en-US" sz="2800" b="1" i="1" dirty="0" smtClean="0"/>
              <a:t>past history</a:t>
            </a:r>
            <a:r>
              <a:rPr lang="en-US" sz="2800" dirty="0" smtClean="0"/>
              <a:t> an increasingly </a:t>
            </a:r>
            <a:r>
              <a:rPr lang="en-US" sz="2800" b="1" i="1" dirty="0" smtClean="0"/>
              <a:t>unreliable</a:t>
            </a:r>
            <a:r>
              <a:rPr lang="en-US" sz="2800" dirty="0" smtClean="0"/>
              <a:t> indicator of </a:t>
            </a:r>
            <a:r>
              <a:rPr lang="en-US" sz="2800" b="1" i="1" dirty="0" smtClean="0"/>
              <a:t>current</a:t>
            </a:r>
            <a:r>
              <a:rPr lang="en-US" sz="2800" dirty="0" smtClean="0"/>
              <a:t> dangerousness.</a:t>
            </a: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112</a:t>
            </a:fld>
            <a:endParaRPr lang="en-US"/>
          </a:p>
        </p:txBody>
      </p:sp>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Explanation (9)</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sz="2800" dirty="0" smtClean="0"/>
              <a:t>This is the paradox of any history-dependent risk assessment of criminals.</a:t>
            </a:r>
          </a:p>
          <a:p>
            <a:r>
              <a:rPr lang="en-US" sz="2800" dirty="0" smtClean="0">
                <a:solidFill>
                  <a:srgbClr val="FF0000"/>
                </a:solidFill>
              </a:rPr>
              <a:t>Actuarial assessment is just one kind of history dependent risk assessment.</a:t>
            </a:r>
          </a:p>
          <a:p>
            <a:r>
              <a:rPr lang="en-US" sz="2800" dirty="0" smtClean="0"/>
              <a:t>DSM </a:t>
            </a:r>
            <a:r>
              <a:rPr lang="en-US" sz="2800" dirty="0" err="1" smtClean="0"/>
              <a:t>paraphilia</a:t>
            </a:r>
            <a:r>
              <a:rPr lang="en-US" sz="2800" dirty="0" smtClean="0"/>
              <a:t> and personality disorder criteria (e.g. Antisocial PD) are also heavily history-dependent.</a:t>
            </a:r>
          </a:p>
          <a:p>
            <a:r>
              <a:rPr lang="en-US" sz="2800" dirty="0" smtClean="0">
                <a:solidFill>
                  <a:srgbClr val="FF0000"/>
                </a:solidFill>
              </a:rPr>
              <a:t>The paradox of diagnosis is that history-dependent deviance diagnoses have no clear way of incorporating the fact that even if fantasies continue to be present, they may be less frequent and less powerful.</a:t>
            </a:r>
          </a:p>
          <a:p>
            <a:r>
              <a:rPr lang="en-US" sz="2800" dirty="0" smtClean="0"/>
              <a:t>The older offender typically has less sex drive in general, more health problems, and less energy (particularly affecting rapists).  The older offender might also have more reason to think he would lose everything if he acts of any urges.  He is less impulsive; more future oriented.</a:t>
            </a:r>
          </a:p>
          <a:p>
            <a:r>
              <a:rPr lang="en-US" sz="2800" dirty="0" smtClean="0">
                <a:solidFill>
                  <a:srgbClr val="FF0000"/>
                </a:solidFill>
              </a:rPr>
              <a:t>All this might explain why </a:t>
            </a:r>
            <a:r>
              <a:rPr lang="en-US" sz="2800" dirty="0" err="1" smtClean="0">
                <a:solidFill>
                  <a:srgbClr val="FF0000"/>
                </a:solidFill>
              </a:rPr>
              <a:t>reoffender</a:t>
            </a:r>
            <a:r>
              <a:rPr lang="en-US" sz="2800" dirty="0" smtClean="0">
                <a:solidFill>
                  <a:srgbClr val="FF0000"/>
                </a:solidFill>
              </a:rPr>
              <a:t> percentages are so low for men past 50.</a:t>
            </a: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113</a:t>
            </a:fld>
            <a:endParaRPr lang="en-US"/>
          </a:p>
        </p:txBody>
      </p:sp>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Explanation (10)</a:t>
            </a:r>
            <a:endParaRPr lang="en-US" dirty="0"/>
          </a:p>
        </p:txBody>
      </p:sp>
      <p:sp>
        <p:nvSpPr>
          <p:cNvPr id="3" name="Content Placeholder 2"/>
          <p:cNvSpPr>
            <a:spLocks noGrp="1"/>
          </p:cNvSpPr>
          <p:nvPr>
            <p:ph idx="1"/>
          </p:nvPr>
        </p:nvSpPr>
        <p:spPr>
          <a:xfrm>
            <a:off x="457200" y="838200"/>
            <a:ext cx="8229600" cy="5791200"/>
          </a:xfrm>
        </p:spPr>
        <p:txBody>
          <a:bodyPr>
            <a:normAutofit fontScale="85000" lnSpcReduction="10000"/>
          </a:bodyPr>
          <a:lstStyle/>
          <a:p>
            <a:r>
              <a:rPr lang="en-US" dirty="0" smtClean="0"/>
              <a:t>It may be that the (relatively) more dangerous offenders are the younger offenders with less criminal sexual history.  </a:t>
            </a:r>
          </a:p>
          <a:p>
            <a:r>
              <a:rPr lang="en-US" dirty="0" smtClean="0">
                <a:solidFill>
                  <a:srgbClr val="FF0000"/>
                </a:solidFill>
              </a:rPr>
              <a:t>This would make be consistent with the age/recidivism relationship.</a:t>
            </a:r>
          </a:p>
          <a:p>
            <a:r>
              <a:rPr lang="en-US" dirty="0" smtClean="0"/>
              <a:t>The dilemma would be how to distinguish dangerous (younger) offenders with not much history (yet) from non-dangerous (younger) offenders whose limited history comes from lack of sexual disorder and is probably at an end.</a:t>
            </a:r>
          </a:p>
          <a:p>
            <a:r>
              <a:rPr lang="en-US" dirty="0" smtClean="0">
                <a:solidFill>
                  <a:srgbClr val="FF0000"/>
                </a:solidFill>
              </a:rPr>
              <a:t>This would require a good set of non-history based risk factors, or new history-related factors beyond what has been apparent so far to researchers in criminal records.</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114</a:t>
            </a:fld>
            <a:endParaRPr lang="en-US"/>
          </a:p>
        </p:txBody>
      </p:sp>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other research suggest similar things?</a:t>
            </a:r>
            <a:endParaRPr lang="en-US" dirty="0"/>
          </a:p>
        </p:txBody>
      </p:sp>
      <p:sp>
        <p:nvSpPr>
          <p:cNvPr id="3" name="Content Placeholder 2"/>
          <p:cNvSpPr>
            <a:spLocks noGrp="1"/>
          </p:cNvSpPr>
          <p:nvPr>
            <p:ph idx="1"/>
          </p:nvPr>
        </p:nvSpPr>
        <p:spPr/>
        <p:txBody>
          <a:bodyPr/>
          <a:lstStyle/>
          <a:p>
            <a:r>
              <a:rPr lang="en-US" dirty="0" smtClean="0"/>
              <a:t>Other studies on SVP related populations are showing low rates.</a:t>
            </a:r>
          </a:p>
          <a:p>
            <a:endParaRPr lang="en-US" dirty="0" smtClean="0"/>
          </a:p>
          <a:p>
            <a:r>
              <a:rPr lang="en-US" dirty="0" smtClean="0"/>
              <a:t>Other research is showing problems with interpreting the high range scores on </a:t>
            </a:r>
            <a:r>
              <a:rPr lang="en-US" dirty="0" err="1" smtClean="0"/>
              <a:t>actuarials</a:t>
            </a:r>
            <a:r>
              <a:rPr lang="en-US" dirty="0" smtClean="0"/>
              <a:t> as indicating absolute high risk (but supportive of interpreting low scores as indicative of low risk).</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115</a:t>
            </a:fld>
            <a:endParaRPr lang="en-US"/>
          </a:p>
        </p:txBody>
      </p:sp>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Adam Walsh Study</a:t>
            </a:r>
            <a:endParaRPr lang="en-US" dirty="0"/>
          </a:p>
        </p:txBody>
      </p:sp>
      <p:sp>
        <p:nvSpPr>
          <p:cNvPr id="3" name="Content Placeholder 2"/>
          <p:cNvSpPr>
            <a:spLocks noGrp="1"/>
          </p:cNvSpPr>
          <p:nvPr>
            <p:ph idx="1"/>
          </p:nvPr>
        </p:nvSpPr>
        <p:spPr>
          <a:xfrm>
            <a:off x="457200" y="1066800"/>
            <a:ext cx="8229600" cy="5562600"/>
          </a:xfrm>
        </p:spPr>
        <p:txBody>
          <a:bodyPr>
            <a:normAutofit lnSpcReduction="10000"/>
          </a:bodyPr>
          <a:lstStyle/>
          <a:p>
            <a:r>
              <a:rPr lang="en-US" sz="2400" dirty="0" smtClean="0"/>
              <a:t>This study provides base-rate data for typical sex offenders (randomly selected):</a:t>
            </a:r>
          </a:p>
          <a:p>
            <a:endParaRPr lang="en-US" sz="2400" dirty="0" smtClean="0"/>
          </a:p>
          <a:p>
            <a:r>
              <a:rPr lang="en-US" sz="2400" dirty="0" smtClean="0"/>
              <a:t>Florida: 500 offenders (250 released in FY 99-00 and 250 released in FY 04-05; randomly selected).</a:t>
            </a:r>
          </a:p>
          <a:p>
            <a:r>
              <a:rPr lang="en-US" sz="2400" dirty="0" smtClean="0"/>
              <a:t>Average Static-99R score: </a:t>
            </a:r>
            <a:r>
              <a:rPr lang="en-US" sz="2400" b="1" u="sng" dirty="0" smtClean="0"/>
              <a:t>1.97</a:t>
            </a:r>
          </a:p>
          <a:p>
            <a:r>
              <a:rPr lang="en-US" sz="2400" dirty="0" smtClean="0"/>
              <a:t>Average age at release for entire multi-state sample: </a:t>
            </a:r>
            <a:r>
              <a:rPr lang="en-US" sz="2400" b="1" u="sng" dirty="0" smtClean="0"/>
              <a:t>37</a:t>
            </a:r>
            <a:endParaRPr lang="en-US" sz="2400" dirty="0" smtClean="0"/>
          </a:p>
          <a:p>
            <a:r>
              <a:rPr lang="en-US" sz="2400" dirty="0" smtClean="0"/>
              <a:t>5-year rate: </a:t>
            </a:r>
            <a:r>
              <a:rPr lang="en-US" sz="2400" b="1" dirty="0" smtClean="0">
                <a:solidFill>
                  <a:srgbClr val="FF0000"/>
                </a:solidFill>
              </a:rPr>
              <a:t>5.2% </a:t>
            </a:r>
            <a:r>
              <a:rPr lang="en-US" sz="2400" dirty="0" smtClean="0"/>
              <a:t>(based on charges or convictions; sexually motivated offenses)</a:t>
            </a:r>
            <a:endParaRPr lang="en-US" sz="2400" b="1" dirty="0" smtClean="0">
              <a:solidFill>
                <a:srgbClr val="FF0000"/>
              </a:solidFill>
            </a:endParaRPr>
          </a:p>
          <a:p>
            <a:r>
              <a:rPr lang="en-US" sz="2400" dirty="0" smtClean="0"/>
              <a:t>10-year sexual recidivism rate: </a:t>
            </a:r>
            <a:r>
              <a:rPr lang="en-US" sz="2400" b="1" dirty="0" smtClean="0">
                <a:solidFill>
                  <a:srgbClr val="FF0000"/>
                </a:solidFill>
              </a:rPr>
              <a:t>13.7%</a:t>
            </a:r>
            <a:endParaRPr lang="en-US" sz="2400" dirty="0" smtClean="0"/>
          </a:p>
          <a:p>
            <a:pPr>
              <a:buNone/>
            </a:pPr>
            <a:endParaRPr lang="en-US" sz="2400" dirty="0" smtClean="0"/>
          </a:p>
          <a:p>
            <a:r>
              <a:rPr lang="en-US" sz="2000" i="1" dirty="0" smtClean="0">
                <a:solidFill>
                  <a:srgbClr val="00B050"/>
                </a:solidFill>
              </a:rPr>
              <a:t>A Multi-state recidivism study using Static-99R and Static-2002 risk scores and tier guidelines from the Adam Walsh Act </a:t>
            </a:r>
            <a:r>
              <a:rPr lang="en-US" sz="2000" dirty="0" smtClean="0">
                <a:solidFill>
                  <a:srgbClr val="00B050"/>
                </a:solidFill>
              </a:rPr>
              <a:t>(Nov. 2012). </a:t>
            </a:r>
            <a:r>
              <a:rPr lang="en-US" sz="2000" dirty="0" err="1" smtClean="0">
                <a:solidFill>
                  <a:srgbClr val="00B050"/>
                </a:solidFill>
              </a:rPr>
              <a:t>Zgoba</a:t>
            </a:r>
            <a:r>
              <a:rPr lang="en-US" sz="2000" dirty="0" smtClean="0">
                <a:solidFill>
                  <a:srgbClr val="00B050"/>
                </a:solidFill>
              </a:rPr>
              <a:t>, K.; Miner, M.; Knight, R.; Letourneau, E.; </a:t>
            </a:r>
            <a:r>
              <a:rPr lang="en-US" sz="2000" dirty="0" err="1" smtClean="0">
                <a:solidFill>
                  <a:srgbClr val="00B050"/>
                </a:solidFill>
              </a:rPr>
              <a:t>Levenson</a:t>
            </a:r>
            <a:r>
              <a:rPr lang="en-US" sz="2000" dirty="0" smtClean="0">
                <a:solidFill>
                  <a:srgbClr val="00B050"/>
                </a:solidFill>
              </a:rPr>
              <a:t>, J.; and Thornton, D.  Dept. of Justice.</a:t>
            </a:r>
            <a:endParaRPr lang="en-US" sz="2000" dirty="0">
              <a:solidFill>
                <a:srgbClr val="00B05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116</a:t>
            </a:fld>
            <a:endParaRPr lang="en-US"/>
          </a:p>
        </p:txBody>
      </p:sp>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Meta-analyses</a:t>
            </a:r>
            <a:endParaRPr lang="en-US" dirty="0"/>
          </a:p>
        </p:txBody>
      </p:sp>
      <p:sp>
        <p:nvSpPr>
          <p:cNvPr id="3" name="Content Placeholder 2"/>
          <p:cNvSpPr>
            <a:spLocks noGrp="1"/>
          </p:cNvSpPr>
          <p:nvPr>
            <p:ph idx="1"/>
          </p:nvPr>
        </p:nvSpPr>
        <p:spPr>
          <a:xfrm>
            <a:off x="457200" y="838200"/>
            <a:ext cx="8229600" cy="5791200"/>
          </a:xfrm>
        </p:spPr>
        <p:txBody>
          <a:bodyPr>
            <a:normAutofit fontScale="55000" lnSpcReduction="20000"/>
          </a:bodyPr>
          <a:lstStyle/>
          <a:p>
            <a:r>
              <a:rPr lang="en-US" sz="4500" dirty="0" smtClean="0"/>
              <a:t>In a recent meta-analysis of studies utilizing many samples and a variety of instruments (including the Static-99) </a:t>
            </a:r>
            <a:r>
              <a:rPr lang="en-US" sz="4500" dirty="0" err="1" smtClean="0"/>
              <a:t>Fazel</a:t>
            </a:r>
            <a:r>
              <a:rPr lang="en-US" sz="4500" dirty="0" smtClean="0"/>
              <a:t>, Singh, Doll, &amp; </a:t>
            </a:r>
            <a:r>
              <a:rPr lang="en-US" sz="4500" dirty="0" err="1" smtClean="0"/>
              <a:t>Grann</a:t>
            </a:r>
            <a:r>
              <a:rPr lang="en-US" sz="4500" dirty="0" smtClean="0"/>
              <a:t> (2012) found the following: </a:t>
            </a:r>
          </a:p>
          <a:p>
            <a:endParaRPr lang="en-US" sz="4500" dirty="0" smtClean="0">
              <a:solidFill>
                <a:srgbClr val="FF0000"/>
              </a:solidFill>
            </a:endParaRPr>
          </a:p>
          <a:p>
            <a:r>
              <a:rPr lang="en-US" sz="4500" dirty="0" smtClean="0">
                <a:solidFill>
                  <a:srgbClr val="FF0000"/>
                </a:solidFill>
              </a:rPr>
              <a:t>Actuarial categorization demonstrated </a:t>
            </a:r>
            <a:r>
              <a:rPr lang="en-US" sz="4500" b="1" i="1" u="sng" dirty="0" smtClean="0">
                <a:solidFill>
                  <a:srgbClr val="FF0000"/>
                </a:solidFill>
              </a:rPr>
              <a:t>high</a:t>
            </a:r>
            <a:r>
              <a:rPr lang="en-US" sz="4500" dirty="0" smtClean="0">
                <a:solidFill>
                  <a:srgbClr val="FF0000"/>
                </a:solidFill>
              </a:rPr>
              <a:t> accuracy in identifying </a:t>
            </a:r>
            <a:r>
              <a:rPr lang="en-US" sz="4500" b="1" i="1" u="sng" dirty="0" smtClean="0">
                <a:solidFill>
                  <a:srgbClr val="FF0000"/>
                </a:solidFill>
              </a:rPr>
              <a:t>low-risk</a:t>
            </a:r>
            <a:r>
              <a:rPr lang="en-US" sz="4500" dirty="0" smtClean="0">
                <a:solidFill>
                  <a:srgbClr val="FF0000"/>
                </a:solidFill>
              </a:rPr>
              <a:t> offenders (i.e. low scores reliably indicated low risk).  </a:t>
            </a:r>
          </a:p>
          <a:p>
            <a:endParaRPr lang="en-US" sz="4500" dirty="0" smtClean="0">
              <a:solidFill>
                <a:srgbClr val="FF0000"/>
              </a:solidFill>
            </a:endParaRPr>
          </a:p>
          <a:p>
            <a:r>
              <a:rPr lang="en-US" sz="4500" dirty="0" smtClean="0">
                <a:solidFill>
                  <a:srgbClr val="00B050"/>
                </a:solidFill>
              </a:rPr>
              <a:t>However, accuracy was </a:t>
            </a:r>
            <a:r>
              <a:rPr lang="en-US" sz="4500" b="1" i="1" u="sng" dirty="0" smtClean="0">
                <a:solidFill>
                  <a:srgbClr val="00B050"/>
                </a:solidFill>
              </a:rPr>
              <a:t>poor</a:t>
            </a:r>
            <a:r>
              <a:rPr lang="en-US" sz="4500" dirty="0" smtClean="0">
                <a:solidFill>
                  <a:srgbClr val="00B050"/>
                </a:solidFill>
              </a:rPr>
              <a:t> for </a:t>
            </a:r>
            <a:r>
              <a:rPr lang="en-US" sz="4500" b="1" i="1" u="sng" dirty="0" smtClean="0">
                <a:solidFill>
                  <a:srgbClr val="00B050"/>
                </a:solidFill>
              </a:rPr>
              <a:t>high risk</a:t>
            </a:r>
            <a:r>
              <a:rPr lang="en-US" sz="4500" dirty="0" smtClean="0">
                <a:solidFill>
                  <a:srgbClr val="00B050"/>
                </a:solidFill>
              </a:rPr>
              <a:t> offenders (i.e. high scores did not reliably indicate high risk). </a:t>
            </a:r>
          </a:p>
          <a:p>
            <a:r>
              <a:rPr lang="en-US" sz="4500" dirty="0" err="1" smtClean="0"/>
              <a:t>Fazel</a:t>
            </a:r>
            <a:r>
              <a:rPr lang="en-US" sz="4500" dirty="0" smtClean="0"/>
              <a:t>, S.; Singh, J.; Doll, H.; </a:t>
            </a:r>
            <a:r>
              <a:rPr lang="en-US" sz="4500" dirty="0" err="1" smtClean="0"/>
              <a:t>Grann</a:t>
            </a:r>
            <a:r>
              <a:rPr lang="en-US" sz="4500" dirty="0" smtClean="0"/>
              <a:t>, M. (2012) Use of risk assessment instruments to predict violence and antisocial behavior in 73 samples involving 24,827 people: Systematic review and meta-analysis. </a:t>
            </a:r>
            <a:r>
              <a:rPr lang="en-US" sz="4500" u="sng" dirty="0" smtClean="0"/>
              <a:t>British Medical Journal (BMJ)</a:t>
            </a:r>
            <a:r>
              <a:rPr lang="en-US" sz="4500" dirty="0" smtClean="0"/>
              <a:t>, July. </a:t>
            </a:r>
          </a:p>
          <a:p>
            <a:endParaRPr lang="en-US" sz="1600" dirty="0" smtClean="0"/>
          </a:p>
          <a:p>
            <a:pPr marL="0" indent="0">
              <a:buNone/>
            </a:pPr>
            <a:endParaRPr lang="en-US" sz="1600" dirty="0" smtClean="0"/>
          </a:p>
          <a:p>
            <a:pPr>
              <a:buNone/>
            </a:pPr>
            <a:r>
              <a:rPr lang="en-US" sz="1600" dirty="0" smtClean="0"/>
              <a:t> </a:t>
            </a:r>
          </a:p>
          <a:p>
            <a:endParaRPr lang="en-US" sz="1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117</a:t>
            </a:fld>
            <a:endParaRPr lang="en-US"/>
          </a:p>
        </p:txBody>
      </p:sp>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Meta (2)</a:t>
            </a:r>
            <a:endParaRPr lang="en-US" dirty="0"/>
          </a:p>
        </p:txBody>
      </p:sp>
      <p:sp>
        <p:nvSpPr>
          <p:cNvPr id="3" name="Content Placeholder 2"/>
          <p:cNvSpPr>
            <a:spLocks noGrp="1"/>
          </p:cNvSpPr>
          <p:nvPr>
            <p:ph idx="1"/>
          </p:nvPr>
        </p:nvSpPr>
        <p:spPr>
          <a:xfrm>
            <a:off x="457200" y="914400"/>
            <a:ext cx="8229600" cy="5562600"/>
          </a:xfrm>
        </p:spPr>
        <p:txBody>
          <a:bodyPr>
            <a:normAutofit fontScale="85000" lnSpcReduction="20000"/>
          </a:bodyPr>
          <a:lstStyle/>
          <a:p>
            <a:r>
              <a:rPr lang="en-US" sz="3000" dirty="0"/>
              <a:t>In a second meta-analysis, Singh, </a:t>
            </a:r>
            <a:r>
              <a:rPr lang="en-US" sz="3000" dirty="0" err="1"/>
              <a:t>Fazel</a:t>
            </a:r>
            <a:r>
              <a:rPr lang="en-US" sz="3000" dirty="0"/>
              <a:t>, </a:t>
            </a:r>
            <a:r>
              <a:rPr lang="en-US" sz="3000" dirty="0" err="1"/>
              <a:t>Gueorguieva</a:t>
            </a:r>
            <a:r>
              <a:rPr lang="en-US" sz="3000" dirty="0"/>
              <a:t>, &amp; Buchanan (2012) examined both actuarial instruments and instruments that give structure to professional judgment (the Static-99 was included).  </a:t>
            </a:r>
            <a:endParaRPr lang="en-US" sz="3000" dirty="0" smtClean="0"/>
          </a:p>
          <a:p>
            <a:r>
              <a:rPr lang="en-US" sz="3000" dirty="0" smtClean="0">
                <a:solidFill>
                  <a:srgbClr val="FF0000"/>
                </a:solidFill>
              </a:rPr>
              <a:t>Across </a:t>
            </a:r>
            <a:r>
              <a:rPr lang="en-US" sz="3000" dirty="0">
                <a:solidFill>
                  <a:srgbClr val="FF0000"/>
                </a:solidFill>
              </a:rPr>
              <a:t>many samples, groups of sex offenders classified as “high risk” by these instruments exhibited widely varying percentages of re-offenders.  The variation was so great that no empirical basis could be given for associating “high risk” with any particular probability of post-release sexual offending. </a:t>
            </a:r>
            <a:endParaRPr lang="en-US" sz="3000" dirty="0" smtClean="0">
              <a:solidFill>
                <a:srgbClr val="FF0000"/>
              </a:solidFill>
            </a:endParaRPr>
          </a:p>
          <a:p>
            <a:endParaRPr lang="en-US" sz="2600" dirty="0">
              <a:solidFill>
                <a:srgbClr val="FF0000"/>
              </a:solidFill>
            </a:endParaRPr>
          </a:p>
          <a:p>
            <a:r>
              <a:rPr lang="en-US" sz="2800" dirty="0" smtClean="0">
                <a:solidFill>
                  <a:srgbClr val="00B050"/>
                </a:solidFill>
              </a:rPr>
              <a:t>Singh</a:t>
            </a:r>
            <a:r>
              <a:rPr lang="en-US" sz="2800" dirty="0">
                <a:solidFill>
                  <a:srgbClr val="00B050"/>
                </a:solidFill>
              </a:rPr>
              <a:t>, J.P.; </a:t>
            </a:r>
            <a:r>
              <a:rPr lang="en-US" sz="2800" dirty="0" err="1">
                <a:solidFill>
                  <a:srgbClr val="00B050"/>
                </a:solidFill>
              </a:rPr>
              <a:t>Fazel</a:t>
            </a:r>
            <a:r>
              <a:rPr lang="en-US" sz="2800" dirty="0">
                <a:solidFill>
                  <a:srgbClr val="00B050"/>
                </a:solidFill>
              </a:rPr>
              <a:t>, S.; </a:t>
            </a:r>
            <a:r>
              <a:rPr lang="en-US" sz="2800" dirty="0" err="1">
                <a:solidFill>
                  <a:srgbClr val="00B050"/>
                </a:solidFill>
              </a:rPr>
              <a:t>Gueorguieva</a:t>
            </a:r>
            <a:r>
              <a:rPr lang="en-US" sz="2800" dirty="0">
                <a:solidFill>
                  <a:srgbClr val="00B050"/>
                </a:solidFill>
              </a:rPr>
              <a:t>, R.; Buchanan, A. (2012) Rates of sexual recidivism in high risk sex offenders: A meta-analysis of 10,422 participants. </a:t>
            </a:r>
            <a:r>
              <a:rPr lang="en-US" sz="2800" u="sng" dirty="0">
                <a:solidFill>
                  <a:srgbClr val="00B050"/>
                </a:solidFill>
              </a:rPr>
              <a:t>Sex</a:t>
            </a:r>
            <a:r>
              <a:rPr lang="en-US" sz="2800" dirty="0">
                <a:solidFill>
                  <a:srgbClr val="00B050"/>
                </a:solidFill>
              </a:rPr>
              <a:t> </a:t>
            </a:r>
            <a:r>
              <a:rPr lang="en-US" sz="2800" u="sng" dirty="0">
                <a:solidFill>
                  <a:srgbClr val="00B050"/>
                </a:solidFill>
              </a:rPr>
              <a:t>Offender</a:t>
            </a:r>
            <a:r>
              <a:rPr lang="en-US" sz="2800" dirty="0">
                <a:solidFill>
                  <a:srgbClr val="00B050"/>
                </a:solidFill>
              </a:rPr>
              <a:t> </a:t>
            </a:r>
            <a:r>
              <a:rPr lang="en-US" sz="2800" u="sng" dirty="0">
                <a:solidFill>
                  <a:srgbClr val="00B050"/>
                </a:solidFill>
              </a:rPr>
              <a:t>Treatment</a:t>
            </a:r>
            <a:r>
              <a:rPr lang="en-US" sz="2800" dirty="0">
                <a:solidFill>
                  <a:srgbClr val="00B050"/>
                </a:solidFill>
              </a:rPr>
              <a:t>, Volume 7 (2012), Issue 2. </a:t>
            </a:r>
          </a:p>
          <a:p>
            <a:endParaRPr lang="en-US" sz="2800" dirty="0"/>
          </a:p>
          <a:p>
            <a:endParaRPr lang="en-US" sz="2600"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118</a:t>
            </a:fld>
            <a:endParaRPr lang="en-US"/>
          </a:p>
        </p:txBody>
      </p:sp>
    </p:spTree>
    <p:extLst>
      <p:ext uri="{BB962C8B-B14F-4D97-AF65-F5344CB8AC3E}">
        <p14:creationId xmlns="" xmlns:p14="http://schemas.microsoft.com/office/powerpoint/2010/main" val="3654437553"/>
      </p:ext>
    </p:extLst>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Other SVP relevant research</a:t>
            </a:r>
            <a:endParaRPr lang="en-US" dirty="0"/>
          </a:p>
        </p:txBody>
      </p:sp>
      <p:sp>
        <p:nvSpPr>
          <p:cNvPr id="3" name="Content Placeholder 2"/>
          <p:cNvSpPr>
            <a:spLocks noGrp="1"/>
          </p:cNvSpPr>
          <p:nvPr>
            <p:ph idx="1"/>
          </p:nvPr>
        </p:nvSpPr>
        <p:spPr>
          <a:xfrm>
            <a:off x="457200" y="990600"/>
            <a:ext cx="8229600" cy="5562600"/>
          </a:xfrm>
        </p:spPr>
        <p:txBody>
          <a:bodyPr>
            <a:normAutofit/>
          </a:bodyPr>
          <a:lstStyle/>
          <a:p>
            <a:pPr>
              <a:buNone/>
            </a:pPr>
            <a:r>
              <a:rPr lang="en-US" sz="2400" b="1" u="sng" dirty="0" smtClean="0"/>
              <a:t>General sex offenders</a:t>
            </a:r>
            <a:r>
              <a:rPr lang="en-US" sz="2400" dirty="0" smtClean="0"/>
              <a:t>: </a:t>
            </a:r>
          </a:p>
          <a:p>
            <a:r>
              <a:rPr lang="en-US" sz="2400" b="1" dirty="0" smtClean="0"/>
              <a:t>Connecticut</a:t>
            </a:r>
            <a:r>
              <a:rPr lang="en-US" sz="2400" dirty="0" smtClean="0"/>
              <a:t>: 3.6% of a sample of 746 (5 years release) had at least a new charge related to a sex offense.</a:t>
            </a:r>
          </a:p>
          <a:p>
            <a:r>
              <a:rPr lang="en-US" sz="2400" b="1" dirty="0" smtClean="0"/>
              <a:t>Texas</a:t>
            </a:r>
            <a:r>
              <a:rPr lang="en-US" sz="2400" dirty="0" smtClean="0"/>
              <a:t>: 5.5% of a sample of unsupervised offenders had a new sex offense charge/conviction (5 year release). </a:t>
            </a:r>
          </a:p>
          <a:p>
            <a:r>
              <a:rPr lang="en-US" sz="2400" dirty="0" smtClean="0"/>
              <a:t>    2% of supervised offenders (3.4% of whole sample).</a:t>
            </a:r>
          </a:p>
          <a:p>
            <a:r>
              <a:rPr lang="en-US" sz="2400" b="1" dirty="0" smtClean="0"/>
              <a:t>Washington</a:t>
            </a:r>
            <a:r>
              <a:rPr lang="en-US" sz="2400" dirty="0" smtClean="0"/>
              <a:t>: 2.7% sexual recidivism rate (5 years).</a:t>
            </a:r>
          </a:p>
          <a:p>
            <a:r>
              <a:rPr lang="en-US" sz="2400" b="1" dirty="0" smtClean="0"/>
              <a:t>Minnesota</a:t>
            </a:r>
            <a:r>
              <a:rPr lang="en-US" sz="2400" dirty="0" smtClean="0"/>
              <a:t>: 12% sex offense related arrest rate; 10% convicted (avg. 8.4 years of release).</a:t>
            </a:r>
          </a:p>
          <a:p>
            <a:pPr>
              <a:buNone/>
            </a:pPr>
            <a:r>
              <a:rPr lang="en-US" sz="2400" b="1" dirty="0" smtClean="0"/>
              <a:t>  _________</a:t>
            </a:r>
          </a:p>
          <a:p>
            <a:r>
              <a:rPr lang="en-US" sz="2400" b="1" dirty="0" smtClean="0"/>
              <a:t>New Jersey</a:t>
            </a:r>
            <a:r>
              <a:rPr lang="en-US" sz="2400" dirty="0" smtClean="0"/>
              <a:t>: 3.5%; 8.3% (5 &amp; 10 yrs.)  (Adam Walsh) </a:t>
            </a:r>
          </a:p>
          <a:p>
            <a:r>
              <a:rPr lang="en-US" sz="2400" b="1" dirty="0" smtClean="0"/>
              <a:t>Minnesota</a:t>
            </a:r>
            <a:r>
              <a:rPr lang="en-US" sz="2400" dirty="0" smtClean="0"/>
              <a:t>: 7%;12.9%.  </a:t>
            </a:r>
          </a:p>
          <a:p>
            <a:r>
              <a:rPr lang="en-US" sz="2400" b="1" dirty="0" smtClean="0"/>
              <a:t>South Carolina</a:t>
            </a:r>
            <a:r>
              <a:rPr lang="en-US" sz="2400" dirty="0" smtClean="0"/>
              <a:t>: 4.1%; 7.0%.</a:t>
            </a:r>
          </a:p>
          <a:p>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119</a:t>
            </a:fld>
            <a:endParaRPr lang="en-US"/>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Statute </a:t>
            </a:r>
            <a:endParaRPr lang="en-US" dirty="0"/>
          </a:p>
        </p:txBody>
      </p:sp>
      <p:sp>
        <p:nvSpPr>
          <p:cNvPr id="3" name="Content Placeholder 2"/>
          <p:cNvSpPr>
            <a:spLocks noGrp="1"/>
          </p:cNvSpPr>
          <p:nvPr>
            <p:ph idx="1"/>
          </p:nvPr>
        </p:nvSpPr>
        <p:spPr/>
        <p:txBody>
          <a:bodyPr>
            <a:normAutofit lnSpcReduction="10000"/>
          </a:bodyPr>
          <a:lstStyle/>
          <a:p>
            <a:r>
              <a:rPr lang="en-US" dirty="0"/>
              <a:t>If the latter (feeling states, choices) were emphasized then any recidivist or dangerous person would have mental abnormality automatically.  </a:t>
            </a:r>
            <a:endParaRPr lang="en-US" dirty="0" smtClean="0">
              <a:solidFill>
                <a:srgbClr val="FF0000"/>
              </a:solidFill>
            </a:endParaRPr>
          </a:p>
          <a:p>
            <a:endParaRPr lang="en-US" dirty="0" smtClean="0">
              <a:solidFill>
                <a:srgbClr val="FF0000"/>
              </a:solidFill>
            </a:endParaRPr>
          </a:p>
          <a:p>
            <a:r>
              <a:rPr lang="en-US" dirty="0" smtClean="0">
                <a:solidFill>
                  <a:srgbClr val="FF0000"/>
                </a:solidFill>
              </a:rPr>
              <a:t>This is because all </a:t>
            </a:r>
            <a:r>
              <a:rPr lang="en-US" dirty="0">
                <a:solidFill>
                  <a:srgbClr val="FF0000"/>
                </a:solidFill>
              </a:rPr>
              <a:t>dangerous </a:t>
            </a:r>
            <a:r>
              <a:rPr lang="en-US" dirty="0" smtClean="0">
                <a:solidFill>
                  <a:srgbClr val="FF0000"/>
                </a:solidFill>
              </a:rPr>
              <a:t>recidivists  </a:t>
            </a:r>
            <a:r>
              <a:rPr lang="en-US" dirty="0">
                <a:solidFill>
                  <a:srgbClr val="FF0000"/>
                </a:solidFill>
              </a:rPr>
              <a:t>feel </a:t>
            </a:r>
            <a:r>
              <a:rPr lang="en-US" dirty="0" smtClean="0">
                <a:solidFill>
                  <a:srgbClr val="FF0000"/>
                </a:solidFill>
              </a:rPr>
              <a:t>inclined toward violence.  Otherwise they would not repeat their crimes and they would not be dangerous.</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a:t>
            </a:fld>
            <a:endParaRPr lang="en-US"/>
          </a:p>
        </p:txBody>
      </p:sp>
    </p:spTree>
    <p:extLst>
      <p:ext uri="{BB962C8B-B14F-4D97-AF65-F5344CB8AC3E}">
        <p14:creationId xmlns="" xmlns:p14="http://schemas.microsoft.com/office/powerpoint/2010/main" val="3835976080"/>
      </p:ext>
    </p:extLst>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for these data</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Recidivism Among Sex Offenders in Connecticut, State of Connecticut Office of Policy and Management, 2/15/12.</a:t>
            </a:r>
          </a:p>
          <a:p>
            <a:pPr>
              <a:buNone/>
            </a:pPr>
            <a:endParaRPr lang="en-US" sz="2400" dirty="0" smtClean="0"/>
          </a:p>
          <a:p>
            <a:r>
              <a:rPr lang="en-US" sz="2400" dirty="0" err="1" smtClean="0"/>
              <a:t>Boccaccini</a:t>
            </a:r>
            <a:r>
              <a:rPr lang="en-US" sz="2400" dirty="0" smtClean="0"/>
              <a:t>, M.T.; </a:t>
            </a:r>
            <a:r>
              <a:rPr lang="en-US" sz="2400" dirty="0" err="1" smtClean="0"/>
              <a:t>Murrie</a:t>
            </a:r>
            <a:r>
              <a:rPr lang="en-US" sz="2400" dirty="0" smtClean="0"/>
              <a:t>, D.C.; </a:t>
            </a:r>
            <a:r>
              <a:rPr lang="en-US" sz="2400" dirty="0" err="1" smtClean="0"/>
              <a:t>Caperton</a:t>
            </a:r>
            <a:r>
              <a:rPr lang="en-US" sz="2400" dirty="0" smtClean="0"/>
              <a:t>, J.D.; and Hawes, S.W. (2009). Field validity of the Static-99 and </a:t>
            </a:r>
            <a:r>
              <a:rPr lang="en-US" sz="2400" dirty="0" err="1" smtClean="0"/>
              <a:t>MnSOST</a:t>
            </a:r>
            <a:r>
              <a:rPr lang="en-US" sz="2400" dirty="0" smtClean="0"/>
              <a:t>-R among sex offenders evaluated for civil commitment as sexually violent predators. </a:t>
            </a:r>
            <a:r>
              <a:rPr lang="en-US" sz="2400" i="1" dirty="0" smtClean="0"/>
              <a:t>Psychology, Public Policy, and Law, </a:t>
            </a:r>
            <a:r>
              <a:rPr lang="en-US" sz="2400" dirty="0" smtClean="0"/>
              <a:t>2009, 15, 278-314. </a:t>
            </a:r>
          </a:p>
          <a:p>
            <a:pPr>
              <a:buNone/>
            </a:pPr>
            <a:endParaRPr lang="en-US" sz="2400" dirty="0" smtClean="0"/>
          </a:p>
          <a:p>
            <a:r>
              <a:rPr lang="en-US" sz="2400" dirty="0" err="1" smtClean="0"/>
              <a:t>Barnoski</a:t>
            </a:r>
            <a:r>
              <a:rPr lang="en-US" sz="2400" dirty="0" smtClean="0"/>
              <a:t>, R. (2005). </a:t>
            </a:r>
            <a:r>
              <a:rPr lang="en-US" sz="2400" i="1" dirty="0" smtClean="0"/>
              <a:t>Sex offender sentencing in Washington State: Recidivism rates</a:t>
            </a:r>
            <a:r>
              <a:rPr lang="en-US" sz="2400" dirty="0" smtClean="0"/>
              <a:t>. Olympia: Washington State Institute for Public Policy, Document No. 05-08-1203.</a:t>
            </a:r>
          </a:p>
          <a:p>
            <a:pPr>
              <a:buNone/>
            </a:pPr>
            <a:endParaRPr lang="en-US" sz="2400" dirty="0" smtClean="0"/>
          </a:p>
          <a:p>
            <a:r>
              <a:rPr lang="en-US" sz="2400" dirty="0" smtClean="0"/>
              <a:t>Sex Offender Recidivism in Minnesota, April 2007. Minnesota Department of Corrections.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120</a:t>
            </a:fld>
            <a:endParaRPr lang="en-US"/>
          </a:p>
        </p:txBody>
      </p:sp>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More SVP data from other states</a:t>
            </a:r>
            <a:endParaRPr lang="en-US" dirty="0"/>
          </a:p>
        </p:txBody>
      </p:sp>
      <p:sp>
        <p:nvSpPr>
          <p:cNvPr id="3" name="Content Placeholder 2"/>
          <p:cNvSpPr>
            <a:spLocks noGrp="1"/>
          </p:cNvSpPr>
          <p:nvPr>
            <p:ph idx="1"/>
          </p:nvPr>
        </p:nvSpPr>
        <p:spPr>
          <a:xfrm>
            <a:off x="457200" y="1219200"/>
            <a:ext cx="8229600" cy="5257800"/>
          </a:xfrm>
        </p:spPr>
        <p:txBody>
          <a:bodyPr>
            <a:normAutofit/>
          </a:bodyPr>
          <a:lstStyle/>
          <a:p>
            <a:r>
              <a:rPr lang="en-US" sz="2000" dirty="0" smtClean="0"/>
              <a:t>Screened by SVP/SDP program and referred for evaluation; evaluator recommended commitment: </a:t>
            </a:r>
          </a:p>
          <a:p>
            <a:r>
              <a:rPr lang="en-US" sz="2000" b="1" dirty="0" smtClean="0">
                <a:solidFill>
                  <a:srgbClr val="FF0000"/>
                </a:solidFill>
              </a:rPr>
              <a:t>Texas</a:t>
            </a:r>
            <a:r>
              <a:rPr lang="en-US" sz="2000" dirty="0" smtClean="0"/>
              <a:t>: </a:t>
            </a:r>
            <a:r>
              <a:rPr lang="en-US" sz="2000" b="1" u="sng" dirty="0" smtClean="0"/>
              <a:t>0.8%</a:t>
            </a:r>
            <a:r>
              <a:rPr lang="en-US" sz="2000" dirty="0" smtClean="0"/>
              <a:t> sexual recidivism rate for offenders </a:t>
            </a:r>
            <a:r>
              <a:rPr lang="en-US" sz="2000" i="1" dirty="0" smtClean="0"/>
              <a:t>with supervision</a:t>
            </a:r>
            <a:r>
              <a:rPr lang="en-US" sz="2000" dirty="0" smtClean="0"/>
              <a:t>; </a:t>
            </a:r>
            <a:r>
              <a:rPr lang="en-US" sz="2000" b="1" u="sng" dirty="0" smtClean="0"/>
              <a:t>7.5%</a:t>
            </a:r>
            <a:r>
              <a:rPr lang="en-US" sz="2000" dirty="0" smtClean="0"/>
              <a:t> rate for unsupervised offenders.  Release time: 2.25 – 7.5 yrs.; M = 4.77; SD = 1.52. (</a:t>
            </a:r>
            <a:r>
              <a:rPr lang="en-US" sz="2000" dirty="0" err="1" smtClean="0"/>
              <a:t>Boccaccini</a:t>
            </a:r>
            <a:r>
              <a:rPr lang="en-US" sz="2000" dirty="0" smtClean="0"/>
              <a:t> et al.).</a:t>
            </a:r>
          </a:p>
          <a:p>
            <a:r>
              <a:rPr lang="en-US" sz="2000" b="1" dirty="0" smtClean="0">
                <a:solidFill>
                  <a:srgbClr val="FF0000"/>
                </a:solidFill>
              </a:rPr>
              <a:t>Washington</a:t>
            </a:r>
            <a:r>
              <a:rPr lang="en-US" sz="2000" dirty="0" smtClean="0"/>
              <a:t>: </a:t>
            </a:r>
            <a:r>
              <a:rPr lang="en-US" sz="2000" b="1" u="sng" dirty="0" smtClean="0"/>
              <a:t>25.2%</a:t>
            </a:r>
            <a:r>
              <a:rPr lang="en-US" sz="2000" dirty="0" smtClean="0"/>
              <a:t> (34/135) 6 years release time. </a:t>
            </a:r>
          </a:p>
          <a:p>
            <a:r>
              <a:rPr lang="en-US" sz="1600" dirty="0" err="1" smtClean="0">
                <a:solidFill>
                  <a:srgbClr val="00B050"/>
                </a:solidFill>
              </a:rPr>
              <a:t>Milloy</a:t>
            </a:r>
            <a:r>
              <a:rPr lang="en-US" sz="1600" dirty="0" smtClean="0">
                <a:solidFill>
                  <a:srgbClr val="00B050"/>
                </a:solidFill>
              </a:rPr>
              <a:t>, C. (2007) </a:t>
            </a:r>
            <a:r>
              <a:rPr lang="en-US" sz="1600" i="1" dirty="0" smtClean="0">
                <a:solidFill>
                  <a:srgbClr val="00B050"/>
                </a:solidFill>
              </a:rPr>
              <a:t>Six-year follow-up of 135 released sex offenders recommended for commitment under Washington’s sexually violent predator law, where no petition was filed. </a:t>
            </a:r>
            <a:r>
              <a:rPr lang="en-US" sz="1600" dirty="0" smtClean="0">
                <a:solidFill>
                  <a:srgbClr val="00B050"/>
                </a:solidFill>
              </a:rPr>
              <a:t>Olympia: Washington State Institute for Public Policy, Document No. 07-06-1101.</a:t>
            </a:r>
          </a:p>
          <a:p>
            <a:r>
              <a:rPr lang="en-US" sz="2000" b="1" dirty="0" smtClean="0">
                <a:solidFill>
                  <a:srgbClr val="FF0000"/>
                </a:solidFill>
              </a:rPr>
              <a:t>California</a:t>
            </a:r>
            <a:r>
              <a:rPr lang="en-US" sz="2000" dirty="0" smtClean="0"/>
              <a:t>: Found to meet SVP criteria – or – probable cause found – or – two evaluators found person to meet criteria; then released without treatment: sexual recidivism rate = </a:t>
            </a:r>
            <a:r>
              <a:rPr lang="en-US" sz="2000" b="1" u="sng" dirty="0" smtClean="0"/>
              <a:t>6.5%</a:t>
            </a:r>
            <a:r>
              <a:rPr lang="en-US" sz="2000" dirty="0" smtClean="0"/>
              <a:t> (6 / 93 offenders). 4.7 years release time. </a:t>
            </a:r>
          </a:p>
          <a:p>
            <a:r>
              <a:rPr lang="en-US" sz="1600" dirty="0" smtClean="0">
                <a:solidFill>
                  <a:srgbClr val="00B050"/>
                </a:solidFill>
              </a:rPr>
              <a:t>11/23/09 Deposition of Jesus Padilla, Ph.D. in State of California v. Robert </a:t>
            </a:r>
            <a:r>
              <a:rPr lang="en-US" sz="1600" dirty="0" err="1" smtClean="0">
                <a:solidFill>
                  <a:srgbClr val="00B050"/>
                </a:solidFill>
              </a:rPr>
              <a:t>Tighe</a:t>
            </a:r>
            <a:r>
              <a:rPr lang="en-US" sz="1600" dirty="0" smtClean="0">
                <a:solidFill>
                  <a:srgbClr val="00B050"/>
                </a:solidFill>
              </a:rPr>
              <a:t>, Case No. MH100903; and 10/10/06 Memorandum from Jesus Padilla, Ph.D., to Public Defender Jim </a:t>
            </a:r>
            <a:r>
              <a:rPr lang="en-US" sz="1600" dirty="0" err="1" smtClean="0">
                <a:solidFill>
                  <a:srgbClr val="00B050"/>
                </a:solidFill>
              </a:rPr>
              <a:t>McEntee</a:t>
            </a:r>
            <a:r>
              <a:rPr lang="en-US" sz="1600" dirty="0" smtClean="0">
                <a:solidFill>
                  <a:srgbClr val="00B050"/>
                </a:solidFill>
              </a:rPr>
              <a:t>. </a:t>
            </a:r>
            <a:endParaRPr lang="en-US" sz="1600" dirty="0">
              <a:solidFill>
                <a:srgbClr val="00B05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121</a:t>
            </a:fld>
            <a:endParaRPr lang="en-US"/>
          </a:p>
        </p:txBody>
      </p:sp>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Washington State</a:t>
            </a:r>
            <a:endParaRPr lang="en-US" dirty="0"/>
          </a:p>
        </p:txBody>
      </p:sp>
      <p:sp>
        <p:nvSpPr>
          <p:cNvPr id="3" name="Content Placeholder 2"/>
          <p:cNvSpPr>
            <a:spLocks noGrp="1"/>
          </p:cNvSpPr>
          <p:nvPr>
            <p:ph idx="1"/>
          </p:nvPr>
        </p:nvSpPr>
        <p:spPr/>
        <p:txBody>
          <a:bodyPr/>
          <a:lstStyle/>
          <a:p>
            <a:r>
              <a:rPr lang="en-US" dirty="0" smtClean="0"/>
              <a:t>The outlier is Washington State where 25% of offenders thought by at least one evaluator to be SVP, had a new sex offense within 6 years of release.</a:t>
            </a:r>
          </a:p>
          <a:p>
            <a:endParaRPr lang="en-US" dirty="0" smtClean="0"/>
          </a:p>
          <a:p>
            <a:r>
              <a:rPr lang="en-US" dirty="0" smtClean="0"/>
              <a:t>Rates from California and Texas are more similar to what is being found in Florida.</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122</a:t>
            </a:fld>
            <a:endParaRPr lang="en-US"/>
          </a:p>
        </p:txBody>
      </p:sp>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A closer look at SVPP data</a:t>
            </a:r>
            <a:endParaRPr lang="en-US" dirty="0"/>
          </a:p>
        </p:txBody>
      </p:sp>
      <p:sp>
        <p:nvSpPr>
          <p:cNvPr id="3" name="Content Placeholder 2"/>
          <p:cNvSpPr>
            <a:spLocks noGrp="1"/>
          </p:cNvSpPr>
          <p:nvPr>
            <p:ph idx="1"/>
          </p:nvPr>
        </p:nvSpPr>
        <p:spPr>
          <a:xfrm>
            <a:off x="457200" y="990600"/>
            <a:ext cx="8229600" cy="5638800"/>
          </a:xfrm>
        </p:spPr>
        <p:txBody>
          <a:bodyPr>
            <a:normAutofit lnSpcReduction="10000"/>
          </a:bodyPr>
          <a:lstStyle/>
          <a:p>
            <a:r>
              <a:rPr lang="en-US" dirty="0" smtClean="0"/>
              <a:t>What follows is further elaboration of data presented so far, and some subtopics of interest.</a:t>
            </a:r>
          </a:p>
          <a:p>
            <a:endParaRPr lang="en-US" dirty="0" smtClean="0"/>
          </a:p>
          <a:p>
            <a:r>
              <a:rPr lang="en-US" dirty="0" smtClean="0"/>
              <a:t>Of particular interest is a look at types of </a:t>
            </a:r>
            <a:r>
              <a:rPr lang="en-US" dirty="0" err="1" smtClean="0"/>
              <a:t>reoffenses</a:t>
            </a:r>
            <a:r>
              <a:rPr lang="en-US" dirty="0" smtClean="0"/>
              <a:t>.  Very few </a:t>
            </a:r>
            <a:r>
              <a:rPr lang="en-US" dirty="0" err="1" smtClean="0"/>
              <a:t>reoffenders</a:t>
            </a:r>
            <a:r>
              <a:rPr lang="en-US" dirty="0" smtClean="0"/>
              <a:t> had new offenses similar to what lawmakers attribute to violent predators (i.e. sex offenses with physical violence against adults; penetration of children; weapons; stranger victims).    </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123</a:t>
            </a:fld>
            <a:endParaRPr lang="en-US"/>
          </a:p>
        </p:txBody>
      </p:sp>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 closer look…</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dirty="0" smtClean="0"/>
              <a:t>Also of interest is a look at </a:t>
            </a:r>
            <a:r>
              <a:rPr lang="en-US" dirty="0" err="1" smtClean="0"/>
              <a:t>reoffenders</a:t>
            </a:r>
            <a:r>
              <a:rPr lang="en-US" dirty="0" smtClean="0"/>
              <a:t> with a previous </a:t>
            </a:r>
            <a:r>
              <a:rPr lang="en-US" dirty="0" err="1" smtClean="0"/>
              <a:t>Paraphilia</a:t>
            </a:r>
            <a:r>
              <a:rPr lang="en-US" dirty="0" smtClean="0"/>
              <a:t> NOS </a:t>
            </a:r>
            <a:r>
              <a:rPr lang="en-US" dirty="0" err="1" smtClean="0"/>
              <a:t>Nonconsent</a:t>
            </a:r>
            <a:r>
              <a:rPr lang="en-US" dirty="0" smtClean="0"/>
              <a:t> diagnosis who have a new rape related sex offense.  </a:t>
            </a:r>
          </a:p>
          <a:p>
            <a:endParaRPr lang="en-US" dirty="0" smtClean="0"/>
          </a:p>
          <a:p>
            <a:r>
              <a:rPr lang="en-US" dirty="0" smtClean="0"/>
              <a:t>Also examined were </a:t>
            </a:r>
            <a:r>
              <a:rPr lang="en-US" dirty="0" err="1" smtClean="0"/>
              <a:t>reoffenders</a:t>
            </a:r>
            <a:r>
              <a:rPr lang="en-US" dirty="0" smtClean="0"/>
              <a:t> with a previous Pedophilia diagnosis who have a new child molestation related offense.   </a:t>
            </a:r>
          </a:p>
          <a:p>
            <a:endParaRPr lang="en-US" dirty="0" smtClean="0"/>
          </a:p>
          <a:p>
            <a:r>
              <a:rPr lang="en-US" dirty="0" smtClean="0"/>
              <a:t>Unexpectedly, the latter group shows the lowest percentage of </a:t>
            </a:r>
            <a:r>
              <a:rPr lang="en-US" dirty="0" err="1" smtClean="0"/>
              <a:t>reoffenders</a:t>
            </a:r>
            <a:r>
              <a:rPr lang="en-US" dirty="0" smtClean="0"/>
              <a:t> with a new crime related to diagnosis (but both are low).  </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124</a:t>
            </a:fld>
            <a:endParaRPr lang="en-US"/>
          </a:p>
        </p:txBody>
      </p:sp>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The SVPP Sample</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228850"/>
          </a:xfrm>
        </p:spPr>
        <p:txBody>
          <a:bodyPr>
            <a:spAutoFit/>
          </a:bodyPr>
          <a:lstStyle/>
          <a:p>
            <a:pPr>
              <a:buNone/>
            </a:pPr>
            <a:r>
              <a:rPr lang="en-US" dirty="0" smtClean="0"/>
              <a:t>Since the inception of the program, the Multidisciplinary Team has recommended 1498 individuals for civil commitment up to February 28, 2013. </a:t>
            </a:r>
          </a:p>
          <a:p>
            <a:pPr>
              <a:buNone/>
            </a:pPr>
            <a:endParaRPr lang="en-US" dirty="0" smtClean="0"/>
          </a:p>
          <a:p>
            <a:pPr>
              <a:buNone/>
            </a:pPr>
            <a:r>
              <a:rPr lang="en-US" dirty="0" smtClean="0"/>
              <a:t>The sample for the current study consists of 710 individuals (47% of total number of individuals recommended).**</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125</a:t>
            </a:fld>
            <a:endParaRPr lang="en-US"/>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Individuals who were recommended for commitment by SVPP </a:t>
            </a:r>
            <a:r>
              <a:rPr lang="en-US" sz="2800" u="sng" dirty="0" smtClean="0"/>
              <a:t>and were released</a:t>
            </a:r>
            <a:r>
              <a:rPr lang="en-US" sz="2800" dirty="0" smtClean="0"/>
              <a:t>.</a:t>
            </a:r>
          </a:p>
          <a:p>
            <a:pPr>
              <a:buNone/>
            </a:pPr>
            <a:endParaRPr lang="en-US" sz="2800" dirty="0" smtClean="0"/>
          </a:p>
          <a:p>
            <a:r>
              <a:rPr lang="en-US" sz="2800" dirty="0" smtClean="0"/>
              <a:t>Individuals were released:</a:t>
            </a:r>
          </a:p>
          <a:p>
            <a:pPr lvl="1"/>
            <a:r>
              <a:rPr lang="en-US" sz="2400" dirty="0" smtClean="0"/>
              <a:t>Following commitment</a:t>
            </a:r>
          </a:p>
          <a:p>
            <a:pPr lvl="1"/>
            <a:r>
              <a:rPr lang="en-US" sz="2400" dirty="0" smtClean="0"/>
              <a:t>Following detention without commitment</a:t>
            </a:r>
          </a:p>
          <a:p>
            <a:pPr lvl="1"/>
            <a:r>
              <a:rPr lang="en-US" sz="2400" dirty="0" smtClean="0"/>
              <a:t>Or without ever going to FCCC (i.e., petition not filed, petition dropped, won at trial prior to end of sentence).</a:t>
            </a:r>
          </a:p>
          <a:p>
            <a:pPr>
              <a:buNone/>
            </a:pPr>
            <a:endParaRPr lang="en-US" sz="2800" dirty="0" smtClean="0"/>
          </a:p>
          <a:p>
            <a:endParaRPr lang="en-US" sz="2800" dirty="0" smtClean="0"/>
          </a:p>
          <a:p>
            <a:endParaRPr lang="en-US" sz="2800" dirty="0" smtClean="0"/>
          </a:p>
          <a:p>
            <a:endParaRPr lang="en-US" sz="2800" dirty="0" smtClean="0"/>
          </a:p>
          <a:p>
            <a:endParaRPr lang="en-US" sz="2800" dirty="0" smtClean="0"/>
          </a:p>
          <a:p>
            <a:pPr>
              <a:buNone/>
            </a:pPr>
            <a:endParaRPr lang="en-US" sz="2800" dirty="0"/>
          </a:p>
        </p:txBody>
      </p:sp>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 (included)</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126</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3100" dirty="0" smtClean="0"/>
              <a:t>Individuals never released by the referring agency (e.g. NGI, PPRD, Florida DC due to loss of gain time or new offense)</a:t>
            </a:r>
          </a:p>
          <a:p>
            <a:endParaRPr lang="en-US" sz="3100" dirty="0" smtClean="0"/>
          </a:p>
          <a:p>
            <a:r>
              <a:rPr lang="en-US" sz="3100" dirty="0" smtClean="0"/>
              <a:t>Individuals who upon release were confined elsewhere</a:t>
            </a:r>
          </a:p>
          <a:p>
            <a:pPr lvl="1"/>
            <a:r>
              <a:rPr lang="en-US" sz="2700" dirty="0" smtClean="0"/>
              <a:t>DJJ to DC</a:t>
            </a:r>
          </a:p>
          <a:p>
            <a:pPr lvl="1"/>
            <a:r>
              <a:rPr lang="en-US" sz="2700" dirty="0" smtClean="0"/>
              <a:t>DC to jail and back to DC (e.g., pseudo-recidivism)</a:t>
            </a:r>
          </a:p>
          <a:p>
            <a:pPr lvl="1"/>
            <a:r>
              <a:rPr lang="en-US" sz="2700" dirty="0" smtClean="0"/>
              <a:t>DC/DJJ/NGI to FCCC</a:t>
            </a:r>
          </a:p>
          <a:p>
            <a:pPr lvl="1"/>
            <a:r>
              <a:rPr lang="en-US" sz="2700" dirty="0" smtClean="0"/>
              <a:t>DC/FCCC to federal prison/ out of the country or out of state prison and unable to determine release date </a:t>
            </a:r>
          </a:p>
          <a:p>
            <a:endParaRPr lang="en-US" sz="3100" dirty="0" smtClean="0"/>
          </a:p>
          <a:p>
            <a:r>
              <a:rPr lang="en-US" sz="3100" dirty="0" smtClean="0"/>
              <a:t>Deported or Deceased at time of release from DC or FCCC</a:t>
            </a:r>
          </a:p>
          <a:p>
            <a:endParaRPr lang="en-US" sz="3100" dirty="0" smtClean="0"/>
          </a:p>
          <a:p>
            <a:r>
              <a:rPr lang="en-US" sz="3100" dirty="0" smtClean="0"/>
              <a:t>One female</a:t>
            </a:r>
          </a:p>
          <a:p>
            <a:pPr>
              <a:buNone/>
            </a:pPr>
            <a:endParaRPr lang="en-US" sz="3100" dirty="0" smtClean="0"/>
          </a:p>
          <a:p>
            <a:endParaRPr lang="en-US" sz="2800" dirty="0" smtClean="0"/>
          </a:p>
          <a:p>
            <a:endParaRPr lang="en-US" sz="2800" dirty="0" smtClean="0"/>
          </a:p>
          <a:p>
            <a:endParaRPr lang="en-US" sz="2800" dirty="0" smtClean="0"/>
          </a:p>
          <a:p>
            <a:pPr>
              <a:buNone/>
            </a:pPr>
            <a:endParaRPr lang="en-US" sz="2800" dirty="0"/>
          </a:p>
        </p:txBody>
      </p:sp>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 (excluded)</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 calcmode="lin" valueType="num">
                                      <p:cBhvr additive="base">
                                        <p:cTn id="5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lstStyle/>
          <a:p>
            <a:r>
              <a:rPr lang="en-US" sz="2800" dirty="0" smtClean="0"/>
              <a:t>All males (The one female was excluded)</a:t>
            </a:r>
          </a:p>
          <a:p>
            <a:r>
              <a:rPr lang="en-US" sz="2800" dirty="0" smtClean="0"/>
              <a:t>710 individuals</a:t>
            </a:r>
          </a:p>
          <a:p>
            <a:pPr lvl="1"/>
            <a:r>
              <a:rPr lang="en-US" dirty="0" smtClean="0"/>
              <a:t>Average Age at time of release=45.8 years</a:t>
            </a:r>
          </a:p>
          <a:p>
            <a:pPr lvl="2"/>
            <a:r>
              <a:rPr lang="en-US" dirty="0" smtClean="0"/>
              <a:t>Range 18-93</a:t>
            </a:r>
          </a:p>
          <a:p>
            <a:pPr lvl="2"/>
            <a:r>
              <a:rPr lang="en-US" dirty="0" smtClean="0"/>
              <a:t>Median age= 45.6</a:t>
            </a:r>
          </a:p>
          <a:p>
            <a:pPr lvl="1"/>
            <a:endParaRPr lang="en-US" dirty="0" smtClean="0"/>
          </a:p>
          <a:p>
            <a:pPr lvl="1">
              <a:buNone/>
            </a:pPr>
            <a:endParaRPr lang="en-US"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128</a:t>
            </a:fld>
            <a:endParaRPr lang="en-US"/>
          </a:p>
        </p:txBody>
      </p:sp>
      <p:graphicFrame>
        <p:nvGraphicFramePr>
          <p:cNvPr id="5" name="Chart 4"/>
          <p:cNvGraphicFramePr/>
          <p:nvPr/>
        </p:nvGraphicFramePr>
        <p:xfrm>
          <a:off x="2590800" y="3810000"/>
          <a:ext cx="4191000" cy="243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Other demographics:</a:t>
            </a:r>
          </a:p>
          <a:p>
            <a:pPr lvl="1"/>
            <a:r>
              <a:rPr lang="en-US" dirty="0" smtClean="0"/>
              <a:t>Race</a:t>
            </a:r>
          </a:p>
          <a:p>
            <a:pPr lvl="2"/>
            <a:r>
              <a:rPr lang="en-US" dirty="0" smtClean="0"/>
              <a:t>60% White</a:t>
            </a:r>
          </a:p>
          <a:p>
            <a:pPr lvl="2"/>
            <a:r>
              <a:rPr lang="en-US" dirty="0" smtClean="0"/>
              <a:t>39% Black</a:t>
            </a:r>
          </a:p>
          <a:p>
            <a:pPr lvl="2"/>
            <a:r>
              <a:rPr lang="en-US" dirty="0" smtClean="0"/>
              <a:t>  1% Hispanic*</a:t>
            </a:r>
          </a:p>
          <a:p>
            <a:pPr lvl="2"/>
            <a:r>
              <a:rPr lang="en-US" dirty="0" smtClean="0"/>
              <a:t> .1% Asian/Pacific Islander</a:t>
            </a:r>
          </a:p>
          <a:p>
            <a:pPr lvl="1">
              <a:buNone/>
            </a:pPr>
            <a:endParaRPr lang="en-US" dirty="0" smtClean="0"/>
          </a:p>
          <a:p>
            <a:pPr lvl="1">
              <a:buNone/>
            </a:pPr>
            <a:r>
              <a:rPr lang="en-US" sz="1200" dirty="0" smtClean="0"/>
              <a:t>*Might be an underestimate based on the coding of race</a:t>
            </a:r>
            <a:endParaRPr lang="en-US" sz="1200"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129</a:t>
            </a:fld>
            <a:endParaRPr lang="en-US"/>
          </a:p>
        </p:txBody>
      </p:sp>
      <p:graphicFrame>
        <p:nvGraphicFramePr>
          <p:cNvPr id="5" name="Chart 4"/>
          <p:cNvGraphicFramePr/>
          <p:nvPr/>
        </p:nvGraphicFramePr>
        <p:xfrm>
          <a:off x="5029200" y="3048000"/>
          <a:ext cx="3657600" cy="3124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Florida Statute (2) </a:t>
            </a: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20000"/>
          </a:bodyPr>
          <a:lstStyle/>
          <a:p>
            <a:r>
              <a:rPr lang="en-US" sz="2800" dirty="0" smtClean="0"/>
              <a:t>A condition affecting capacity not only </a:t>
            </a:r>
            <a:r>
              <a:rPr lang="en-US" sz="2800" i="1" dirty="0" smtClean="0"/>
              <a:t>disposes</a:t>
            </a:r>
            <a:r>
              <a:rPr lang="en-US" sz="2800" dirty="0" smtClean="0"/>
              <a:t> the commitment eligible offender to act when an opportunity arises (true of a large number of opportunistic typical sex offenders)…</a:t>
            </a:r>
          </a:p>
          <a:p>
            <a:pPr>
              <a:buNone/>
            </a:pPr>
            <a:endParaRPr lang="en-US" sz="2800" dirty="0" smtClean="0"/>
          </a:p>
          <a:p>
            <a:r>
              <a:rPr lang="en-US" sz="2800" dirty="0" smtClean="0">
                <a:solidFill>
                  <a:srgbClr val="FF0000"/>
                </a:solidFill>
              </a:rPr>
              <a:t>…it </a:t>
            </a:r>
            <a:r>
              <a:rPr lang="en-US" sz="2800" b="1" i="1" dirty="0" smtClean="0">
                <a:solidFill>
                  <a:srgbClr val="FF0000"/>
                </a:solidFill>
              </a:rPr>
              <a:t>predisposes</a:t>
            </a:r>
            <a:r>
              <a:rPr lang="en-US" sz="2800" dirty="0" smtClean="0">
                <a:solidFill>
                  <a:srgbClr val="FF0000"/>
                </a:solidFill>
              </a:rPr>
              <a:t> him ahead of time, such that he is highly prone to look for opportunities.</a:t>
            </a:r>
          </a:p>
          <a:p>
            <a:endParaRPr lang="en-US" sz="2800" dirty="0" smtClean="0"/>
          </a:p>
          <a:p>
            <a:r>
              <a:rPr lang="en-US" sz="2800" dirty="0" smtClean="0"/>
              <a:t>This is consistent with the emphasis lawmakers place on sexual </a:t>
            </a:r>
            <a:r>
              <a:rPr lang="en-US" sz="2800" b="1" i="1" dirty="0" smtClean="0"/>
              <a:t>predation </a:t>
            </a:r>
            <a:r>
              <a:rPr lang="en-US" sz="2800" dirty="0" smtClean="0"/>
              <a:t>(legislative findings and intent; 394.910).  </a:t>
            </a:r>
          </a:p>
          <a:p>
            <a:endParaRPr lang="en-US" sz="2800" dirty="0" smtClean="0">
              <a:solidFill>
                <a:srgbClr val="FF0000"/>
              </a:solidFill>
            </a:endParaRPr>
          </a:p>
          <a:p>
            <a:r>
              <a:rPr lang="en-US" sz="2800" dirty="0" smtClean="0">
                <a:solidFill>
                  <a:srgbClr val="FF0000"/>
                </a:solidFill>
              </a:rPr>
              <a:t>Such proneness distinguishes a “small but extremely dangerous number” of predators from the average sex offender (394.910).</a:t>
            </a:r>
          </a:p>
          <a:p>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a:t>
            </a:fld>
            <a:endParaRPr lang="en-US"/>
          </a:p>
        </p:txBody>
      </p:sp>
    </p:spTree>
  </p:cSld>
  <p:clrMapOvr>
    <a:masterClrMapping/>
  </p:clrMapOvr>
  <p:transition>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Source Information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a:buNone/>
            </a:pPr>
            <a:r>
              <a:rPr lang="en-US" dirty="0" smtClean="0"/>
              <a:t>To determine if an individual  was released or had a new sex offense, information was gathered from the following sources:</a:t>
            </a:r>
          </a:p>
          <a:p>
            <a:pPr>
              <a:buNone/>
            </a:pPr>
            <a:endParaRPr lang="en-US" dirty="0" smtClean="0"/>
          </a:p>
          <a:p>
            <a:r>
              <a:rPr lang="en-US" dirty="0" smtClean="0">
                <a:solidFill>
                  <a:srgbClr val="488F4D"/>
                </a:solidFill>
              </a:rPr>
              <a:t>Florida Department of Corrections website</a:t>
            </a:r>
          </a:p>
          <a:p>
            <a:endParaRPr lang="en-US" dirty="0" smtClean="0">
              <a:solidFill>
                <a:srgbClr val="488F4D"/>
              </a:solidFill>
            </a:endParaRPr>
          </a:p>
          <a:p>
            <a:r>
              <a:rPr lang="en-US" dirty="0" smtClean="0">
                <a:solidFill>
                  <a:srgbClr val="488F4D"/>
                </a:solidFill>
              </a:rPr>
              <a:t>Department of Corrections in other states, as appropriate</a:t>
            </a:r>
          </a:p>
          <a:p>
            <a:endParaRPr lang="en-US" dirty="0" smtClean="0">
              <a:solidFill>
                <a:srgbClr val="488F4D"/>
              </a:solidFill>
            </a:endParaRPr>
          </a:p>
          <a:p>
            <a:r>
              <a:rPr lang="en-US" dirty="0" smtClean="0">
                <a:solidFill>
                  <a:srgbClr val="488F4D"/>
                </a:solidFill>
              </a:rPr>
              <a:t>Clerk of Courts Information System</a:t>
            </a:r>
          </a:p>
          <a:p>
            <a:endParaRPr lang="en-US" dirty="0" smtClean="0">
              <a:solidFill>
                <a:srgbClr val="488F4D"/>
              </a:solidFill>
            </a:endParaRPr>
          </a:p>
          <a:p>
            <a:r>
              <a:rPr lang="en-US" dirty="0" smtClean="0">
                <a:solidFill>
                  <a:srgbClr val="488F4D"/>
                </a:solidFill>
              </a:rPr>
              <a:t>Sex Offender Registries - federal and state</a:t>
            </a:r>
          </a:p>
          <a:p>
            <a:endParaRPr lang="en-US" dirty="0" smtClean="0">
              <a:solidFill>
                <a:srgbClr val="488F4D"/>
              </a:solidFill>
            </a:endParaRPr>
          </a:p>
          <a:p>
            <a:r>
              <a:rPr lang="en-US" dirty="0" smtClean="0">
                <a:solidFill>
                  <a:srgbClr val="488F4D"/>
                </a:solidFill>
              </a:rPr>
              <a:t>Internet</a:t>
            </a:r>
          </a:p>
          <a:p>
            <a:endParaRPr lang="en-US" dirty="0" smtClean="0">
              <a:solidFill>
                <a:srgbClr val="488F4D"/>
              </a:solidFill>
            </a:endParaRPr>
          </a:p>
          <a:p>
            <a:r>
              <a:rPr lang="en-US" dirty="0" smtClean="0">
                <a:solidFill>
                  <a:srgbClr val="488F4D"/>
                </a:solidFill>
              </a:rPr>
              <a:t>SVPP records</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130</a:t>
            </a:fld>
            <a:endParaRPr lang="en-US"/>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effectLst>
                  <a:outerShdw blurRad="38100" dist="38100" dir="2700000" algn="tl">
                    <a:srgbClr val="000000">
                      <a:alpha val="43137"/>
                    </a:srgbClr>
                  </a:outerShdw>
                </a:effectLst>
              </a:rPr>
              <a:t>Overall Results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906963"/>
          </a:xfrm>
        </p:spPr>
        <p:txBody>
          <a:bodyPr>
            <a:normAutofit fontScale="92500"/>
          </a:bodyPr>
          <a:lstStyle/>
          <a:p>
            <a:r>
              <a:rPr lang="en-US" dirty="0" smtClean="0"/>
              <a:t>71 of the 710 individuals in the sample give indication (obtaining at least a charge) of having done at least one new </a:t>
            </a:r>
            <a:r>
              <a:rPr lang="en-US" i="1" dirty="0" smtClean="0"/>
              <a:t>sexually motivated </a:t>
            </a:r>
            <a:r>
              <a:rPr lang="en-US" dirty="0" smtClean="0"/>
              <a:t>offense against a victim. </a:t>
            </a:r>
          </a:p>
          <a:p>
            <a:pPr>
              <a:buNone/>
            </a:pPr>
            <a:endParaRPr lang="en-US" dirty="0" smtClean="0"/>
          </a:p>
          <a:p>
            <a:pPr algn="ctr">
              <a:buNone/>
            </a:pPr>
            <a:r>
              <a:rPr lang="en-US" sz="5200" dirty="0" smtClean="0">
                <a:solidFill>
                  <a:srgbClr val="C00000"/>
                </a:solidFill>
              </a:rPr>
              <a:t>10% recidivism rate</a:t>
            </a:r>
          </a:p>
          <a:p>
            <a:pPr algn="ctr">
              <a:buNone/>
            </a:pPr>
            <a:endParaRPr lang="en-US" sz="1200" dirty="0" smtClean="0">
              <a:solidFill>
                <a:srgbClr val="C00000"/>
              </a:solidFill>
            </a:endParaRPr>
          </a:p>
          <a:p>
            <a:pPr algn="ctr">
              <a:buNone/>
            </a:pPr>
            <a:r>
              <a:rPr lang="en-US" b="1" dirty="0" smtClean="0">
                <a:solidFill>
                  <a:schemeClr val="bg2">
                    <a:lumMod val="10000"/>
                  </a:schemeClr>
                </a:solidFill>
              </a:rPr>
              <a:t>4.5 % (felony sex offense conviction)</a:t>
            </a:r>
          </a:p>
          <a:p>
            <a:pPr>
              <a:buNone/>
            </a:pPr>
            <a:endParaRPr lang="en-US" sz="1200" dirty="0" smtClean="0">
              <a:solidFill>
                <a:srgbClr val="C00000"/>
              </a:solidFill>
            </a:endParaRPr>
          </a:p>
          <a:p>
            <a:pPr>
              <a:buNone/>
            </a:pPr>
            <a:r>
              <a:rPr lang="en-US" sz="1200" dirty="0" smtClean="0">
                <a:solidFill>
                  <a:srgbClr val="FF0000"/>
                </a:solidFill>
              </a:rPr>
              <a:t>**NOTE: 	</a:t>
            </a:r>
            <a:r>
              <a:rPr lang="en-US" sz="1300" dirty="0" smtClean="0">
                <a:solidFill>
                  <a:srgbClr val="FF0000"/>
                </a:solidFill>
              </a:rPr>
              <a:t>Originally, the sample consisted of 74 individuals, but three of the </a:t>
            </a:r>
            <a:r>
              <a:rPr lang="en-US" sz="1300" dirty="0" err="1" smtClean="0">
                <a:solidFill>
                  <a:srgbClr val="FF0000"/>
                </a:solidFill>
              </a:rPr>
              <a:t>reoffenders</a:t>
            </a:r>
            <a:r>
              <a:rPr lang="en-US" sz="1300" dirty="0" smtClean="0">
                <a:solidFill>
                  <a:srgbClr val="FF0000"/>
                </a:solidFill>
              </a:rPr>
              <a:t> were excluded because 	they were limited to convictions/charges of Soliciting to Commit Prostitution</a:t>
            </a:r>
            <a:endParaRPr lang="en-US" sz="13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131</a:t>
            </a:fld>
            <a:endParaRPr lang="en-US"/>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Results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None/>
            </a:pPr>
            <a:r>
              <a:rPr lang="en-US" sz="2800" dirty="0" smtClean="0"/>
              <a:t>71 </a:t>
            </a:r>
            <a:r>
              <a:rPr lang="en-US" sz="2800" dirty="0" err="1" smtClean="0"/>
              <a:t>reoffenses</a:t>
            </a:r>
            <a:r>
              <a:rPr lang="en-US" sz="2800" dirty="0" smtClean="0"/>
              <a:t> consisted of:</a:t>
            </a:r>
          </a:p>
          <a:p>
            <a:r>
              <a:rPr lang="en-US" sz="2800" dirty="0" smtClean="0">
                <a:solidFill>
                  <a:srgbClr val="C00000"/>
                </a:solidFill>
              </a:rPr>
              <a:t>32</a:t>
            </a:r>
            <a:r>
              <a:rPr lang="en-US" sz="2800" dirty="0" smtClean="0"/>
              <a:t> 	Felony Sex Offense Convictions</a:t>
            </a:r>
          </a:p>
          <a:p>
            <a:r>
              <a:rPr lang="en-US" sz="2800" dirty="0" smtClean="0">
                <a:solidFill>
                  <a:srgbClr val="C00000"/>
                </a:solidFill>
              </a:rPr>
              <a:t>  9</a:t>
            </a:r>
            <a:r>
              <a:rPr lang="en-US" sz="2800" dirty="0" smtClean="0"/>
              <a:t> 	Felony Sexually Motivated Convictions</a:t>
            </a:r>
          </a:p>
          <a:p>
            <a:r>
              <a:rPr lang="en-US" sz="2800" dirty="0" smtClean="0">
                <a:solidFill>
                  <a:srgbClr val="C00000"/>
                </a:solidFill>
              </a:rPr>
              <a:t>  5</a:t>
            </a:r>
            <a:r>
              <a:rPr lang="en-US" sz="2800" dirty="0" smtClean="0"/>
              <a:t> 	Misdemeanor Convictions</a:t>
            </a:r>
          </a:p>
          <a:p>
            <a:r>
              <a:rPr lang="en-US" sz="2800" dirty="0" smtClean="0">
                <a:solidFill>
                  <a:srgbClr val="C00000"/>
                </a:solidFill>
              </a:rPr>
              <a:t>19</a:t>
            </a:r>
            <a:r>
              <a:rPr lang="en-US" sz="2800" dirty="0" smtClean="0"/>
              <a:t> 	Felony Charges (i.e., pending, acquitted,            	</a:t>
            </a:r>
            <a:r>
              <a:rPr lang="en-US" sz="2800" dirty="0" err="1" smtClean="0"/>
              <a:t>nolle</a:t>
            </a:r>
            <a:r>
              <a:rPr lang="en-US" sz="2800" dirty="0" smtClean="0"/>
              <a:t> </a:t>
            </a:r>
            <a:r>
              <a:rPr lang="en-US" sz="2800" dirty="0" err="1" smtClean="0"/>
              <a:t>prossed</a:t>
            </a:r>
            <a:r>
              <a:rPr lang="en-US" sz="2800" dirty="0" smtClean="0"/>
              <a:t>)</a:t>
            </a:r>
          </a:p>
          <a:p>
            <a:r>
              <a:rPr lang="en-US" sz="2800" dirty="0" smtClean="0">
                <a:solidFill>
                  <a:srgbClr val="C00000"/>
                </a:solidFill>
              </a:rPr>
              <a:t> </a:t>
            </a:r>
            <a:r>
              <a:rPr lang="en-US" sz="2800" dirty="0" smtClean="0"/>
              <a:t> </a:t>
            </a:r>
            <a:r>
              <a:rPr lang="en-US" sz="2800" dirty="0" smtClean="0">
                <a:solidFill>
                  <a:srgbClr val="C00000"/>
                </a:solidFill>
              </a:rPr>
              <a:t>6</a:t>
            </a:r>
            <a:r>
              <a:rPr lang="en-US" sz="2800" dirty="0" smtClean="0"/>
              <a:t>	Misdemeanor Charges</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132</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dissolve">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effectLst>
                  <a:outerShdw blurRad="38100" dist="38100" dir="2700000" algn="tl">
                    <a:srgbClr val="000000">
                      <a:alpha val="43137"/>
                    </a:srgbClr>
                  </a:outerShdw>
                </a:effectLst>
              </a:rPr>
              <a:t>Groups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pPr>
              <a:buNone/>
            </a:pPr>
            <a:r>
              <a:rPr lang="en-US" sz="3500" dirty="0" smtClean="0"/>
              <a:t>The sample was divided into four groups:</a:t>
            </a:r>
          </a:p>
          <a:p>
            <a:pPr>
              <a:buNone/>
            </a:pPr>
            <a:endParaRPr lang="en-US" dirty="0" smtClean="0"/>
          </a:p>
          <a:p>
            <a:pPr>
              <a:buNone/>
            </a:pPr>
            <a:r>
              <a:rPr lang="en-US" sz="3000" dirty="0" smtClean="0">
                <a:solidFill>
                  <a:srgbClr val="C00000"/>
                </a:solidFill>
              </a:rPr>
              <a:t>10+ years </a:t>
            </a:r>
            <a:r>
              <a:rPr lang="en-US" sz="1700" dirty="0" smtClean="0"/>
              <a:t>(release dates more than 10 years prior to date of review) </a:t>
            </a:r>
          </a:p>
          <a:p>
            <a:pPr>
              <a:buNone/>
            </a:pPr>
            <a:r>
              <a:rPr lang="en-US" sz="1700" dirty="0" smtClean="0"/>
              <a:t>	</a:t>
            </a:r>
            <a:r>
              <a:rPr lang="en-US" sz="2600" dirty="0" smtClean="0"/>
              <a:t>n=</a:t>
            </a:r>
            <a:r>
              <a:rPr lang="en-US" sz="2600" b="1" u="sng" dirty="0" smtClean="0"/>
              <a:t>170</a:t>
            </a:r>
          </a:p>
          <a:p>
            <a:pPr>
              <a:buNone/>
            </a:pPr>
            <a:r>
              <a:rPr lang="en-US" sz="1700" dirty="0" smtClean="0"/>
              <a:t>	</a:t>
            </a:r>
          </a:p>
          <a:p>
            <a:pPr>
              <a:buNone/>
            </a:pPr>
            <a:r>
              <a:rPr lang="en-US" sz="3000" dirty="0" smtClean="0">
                <a:solidFill>
                  <a:srgbClr val="C00000"/>
                </a:solidFill>
              </a:rPr>
              <a:t>5+ to 10 years </a:t>
            </a:r>
            <a:r>
              <a:rPr lang="en-US" sz="1700" dirty="0" smtClean="0"/>
              <a:t>(release dates from over 5 up to 10 years prior to review) </a:t>
            </a:r>
            <a:r>
              <a:rPr lang="en-US" sz="2600" dirty="0" smtClean="0"/>
              <a:t>n=</a:t>
            </a:r>
            <a:r>
              <a:rPr lang="en-US" sz="2600" b="1" u="sng" dirty="0" smtClean="0"/>
              <a:t>251</a:t>
            </a:r>
          </a:p>
          <a:p>
            <a:pPr>
              <a:buNone/>
            </a:pPr>
            <a:endParaRPr lang="en-US" sz="1700" dirty="0" smtClean="0"/>
          </a:p>
          <a:p>
            <a:pPr>
              <a:buNone/>
            </a:pPr>
            <a:r>
              <a:rPr lang="en-US" sz="3000" dirty="0" smtClean="0">
                <a:solidFill>
                  <a:srgbClr val="C00000"/>
                </a:solidFill>
              </a:rPr>
              <a:t>3+ to 5 years </a:t>
            </a:r>
            <a:r>
              <a:rPr lang="en-US" sz="1700" dirty="0" smtClean="0"/>
              <a:t>(release dates from over 3 up to 5 years prior to review)</a:t>
            </a:r>
            <a:r>
              <a:rPr lang="en-US" sz="1800" dirty="0" smtClean="0"/>
              <a:t> </a:t>
            </a:r>
          </a:p>
          <a:p>
            <a:pPr>
              <a:buNone/>
            </a:pPr>
            <a:r>
              <a:rPr lang="en-US" sz="1800" dirty="0" smtClean="0"/>
              <a:t>	</a:t>
            </a:r>
            <a:r>
              <a:rPr lang="en-US" sz="2600" dirty="0" smtClean="0"/>
              <a:t>n=</a:t>
            </a:r>
            <a:r>
              <a:rPr lang="en-US" sz="2600" b="1" u="sng" dirty="0" smtClean="0"/>
              <a:t>134</a:t>
            </a:r>
          </a:p>
          <a:p>
            <a:pPr>
              <a:buNone/>
            </a:pPr>
            <a:endParaRPr lang="en-US" sz="1700" dirty="0" smtClean="0"/>
          </a:p>
          <a:p>
            <a:pPr>
              <a:buNone/>
            </a:pPr>
            <a:r>
              <a:rPr lang="en-US" sz="3000" dirty="0" smtClean="0">
                <a:solidFill>
                  <a:srgbClr val="C00000"/>
                </a:solidFill>
              </a:rPr>
              <a:t>0 to 3 years </a:t>
            </a:r>
            <a:r>
              <a:rPr lang="en-US" sz="1700" dirty="0" smtClean="0"/>
              <a:t>(release dates from 2/28/13 and up to 3 years prior to review)</a:t>
            </a:r>
            <a:r>
              <a:rPr lang="en-US" sz="1800" dirty="0" smtClean="0"/>
              <a:t> </a:t>
            </a:r>
            <a:r>
              <a:rPr lang="en-US" sz="2600" dirty="0" smtClean="0"/>
              <a:t>n=</a:t>
            </a:r>
            <a:r>
              <a:rPr lang="en-US" sz="2600" b="1" u="sng" dirty="0" smtClean="0"/>
              <a:t>155</a:t>
            </a:r>
            <a:endParaRPr lang="en-US" sz="2600" b="1" u="sng"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133</a:t>
            </a:fld>
            <a:endParaRPr lang="en-US"/>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Sexual </a:t>
            </a:r>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ALL REOFFENSES (charges and convictions)</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7527850" cy="2585720"/>
        </p:xfrm>
        <a:graphic>
          <a:graphicData uri="http://schemas.openxmlformats.org/drawingml/2006/table">
            <a:tbl>
              <a:tblPr firstRow="1" bandRow="1">
                <a:tableStyleId>{5C22544A-7EE6-4342-B048-85BDC9FD1C3A}</a:tableStyleId>
              </a:tblPr>
              <a:tblGrid>
                <a:gridCol w="990600"/>
                <a:gridCol w="609600"/>
                <a:gridCol w="533400"/>
                <a:gridCol w="685800"/>
                <a:gridCol w="609600"/>
                <a:gridCol w="898451"/>
                <a:gridCol w="854149"/>
                <a:gridCol w="685800"/>
                <a:gridCol w="1660450"/>
              </a:tblGrid>
              <a:tr h="370840">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MM CN</a:t>
                      </a:r>
                      <a:endParaRPr lang="en-US" sz="1400" dirty="0"/>
                    </a:p>
                  </a:txBody>
                  <a:tcPr/>
                </a:tc>
                <a:tc>
                  <a:txBody>
                    <a:bodyPr/>
                    <a:lstStyle/>
                    <a:p>
                      <a:r>
                        <a:rPr lang="en-US" sz="1400" dirty="0" smtClean="0"/>
                        <a:t>F</a:t>
                      </a:r>
                      <a:r>
                        <a:rPr lang="en-US" sz="1400" baseline="0" dirty="0" smtClean="0"/>
                        <a:t> Charge</a:t>
                      </a:r>
                      <a:endParaRPr lang="en-US" sz="1400" dirty="0"/>
                    </a:p>
                  </a:txBody>
                  <a:tcPr/>
                </a:tc>
                <a:tc>
                  <a:txBody>
                    <a:bodyPr/>
                    <a:lstStyle/>
                    <a:p>
                      <a:r>
                        <a:rPr lang="en-US" sz="1400" dirty="0" smtClean="0"/>
                        <a:t>MM Charge</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370840">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6</a:t>
                      </a:r>
                      <a:endParaRPr lang="en-US" dirty="0">
                        <a:solidFill>
                          <a:srgbClr val="488F4D"/>
                        </a:solidFill>
                      </a:endParaRPr>
                    </a:p>
                  </a:txBody>
                  <a:tcPr/>
                </a:tc>
                <a:tc>
                  <a:txBody>
                    <a:bodyPr/>
                    <a:lstStyle/>
                    <a:p>
                      <a:r>
                        <a:rPr lang="en-US" dirty="0" smtClean="0">
                          <a:solidFill>
                            <a:srgbClr val="115BA4"/>
                          </a:solidFill>
                        </a:rPr>
                        <a:t>  4%</a:t>
                      </a:r>
                      <a:endParaRPr lang="en-US" dirty="0">
                        <a:solidFill>
                          <a:srgbClr val="115BA4"/>
                        </a:solidFill>
                      </a:endParaRPr>
                    </a:p>
                  </a:txBody>
                  <a:tcPr/>
                </a:tc>
              </a:tr>
              <a:tr h="370840">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8</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14</a:t>
                      </a:r>
                      <a:endParaRPr lang="en-US" dirty="0">
                        <a:solidFill>
                          <a:srgbClr val="488F4D"/>
                        </a:solidFill>
                      </a:endParaRPr>
                    </a:p>
                  </a:txBody>
                  <a:tcPr/>
                </a:tc>
                <a:tc>
                  <a:txBody>
                    <a:bodyPr/>
                    <a:lstStyle/>
                    <a:p>
                      <a:r>
                        <a:rPr lang="en-US" dirty="0" smtClean="0">
                          <a:solidFill>
                            <a:srgbClr val="115BA4"/>
                          </a:solidFill>
                        </a:rPr>
                        <a:t>10%</a:t>
                      </a:r>
                      <a:endParaRPr lang="en-US" dirty="0">
                        <a:solidFill>
                          <a:srgbClr val="115BA4"/>
                        </a:solidFill>
                      </a:endParaRPr>
                    </a:p>
                  </a:txBody>
                  <a:tcPr/>
                </a:tc>
              </a:tr>
              <a:tr h="370840">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30</a:t>
                      </a:r>
                      <a:endParaRPr lang="en-US" dirty="0">
                        <a:solidFill>
                          <a:srgbClr val="488F4D"/>
                        </a:solidFill>
                      </a:endParaRPr>
                    </a:p>
                  </a:txBody>
                  <a:tcPr/>
                </a:tc>
                <a:tc>
                  <a:txBody>
                    <a:bodyPr/>
                    <a:lstStyle/>
                    <a:p>
                      <a:r>
                        <a:rPr lang="en-US" dirty="0" smtClean="0">
                          <a:solidFill>
                            <a:srgbClr val="115BA4"/>
                          </a:solidFill>
                        </a:rPr>
                        <a:t>12%</a:t>
                      </a:r>
                      <a:endParaRPr lang="en-US" dirty="0">
                        <a:solidFill>
                          <a:srgbClr val="115BA4"/>
                        </a:solidFill>
                      </a:endParaRPr>
                    </a:p>
                  </a:txBody>
                  <a:tcPr/>
                </a:tc>
              </a:tr>
              <a:tr h="370840">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21</a:t>
                      </a:r>
                      <a:endParaRPr lang="en-US" dirty="0">
                        <a:solidFill>
                          <a:srgbClr val="488F4D"/>
                        </a:solidFill>
                      </a:endParaRPr>
                    </a:p>
                  </a:txBody>
                  <a:tcPr/>
                </a:tc>
                <a:tc>
                  <a:txBody>
                    <a:bodyPr/>
                    <a:lstStyle/>
                    <a:p>
                      <a:r>
                        <a:rPr lang="en-US" dirty="0" smtClean="0">
                          <a:solidFill>
                            <a:srgbClr val="115BA4"/>
                          </a:solidFill>
                        </a:rPr>
                        <a:t>12%</a:t>
                      </a:r>
                      <a:endParaRPr lang="en-US" dirty="0">
                        <a:solidFill>
                          <a:srgbClr val="115BA4"/>
                        </a:solidFill>
                      </a:endParaRPr>
                    </a:p>
                  </a:txBody>
                  <a:tcPr/>
                </a:tc>
              </a:tr>
              <a:tr h="370840">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19</a:t>
                      </a:r>
                      <a:endParaRPr lang="en-US" b="1" dirty="0">
                        <a:solidFill>
                          <a:srgbClr val="C00000"/>
                        </a:solidFill>
                      </a:endParaRPr>
                    </a:p>
                  </a:txBody>
                  <a:tcPr/>
                </a:tc>
                <a:tc>
                  <a:txBody>
                    <a:bodyPr/>
                    <a:lstStyle/>
                    <a:p>
                      <a:r>
                        <a:rPr lang="en-US" b="1" dirty="0" smtClean="0">
                          <a:solidFill>
                            <a:srgbClr val="C00000"/>
                          </a:solidFill>
                        </a:rPr>
                        <a:t>6</a:t>
                      </a:r>
                      <a:endParaRPr lang="en-US" b="1" dirty="0">
                        <a:solidFill>
                          <a:srgbClr val="C00000"/>
                        </a:solidFill>
                      </a:endParaRPr>
                    </a:p>
                  </a:txBody>
                  <a:tcPr/>
                </a:tc>
                <a:tc>
                  <a:txBody>
                    <a:bodyPr/>
                    <a:lstStyle/>
                    <a:p>
                      <a:r>
                        <a:rPr lang="en-US" b="1" dirty="0" smtClean="0">
                          <a:solidFill>
                            <a:srgbClr val="C00000"/>
                          </a:solidFill>
                        </a:rPr>
                        <a:t>71</a:t>
                      </a:r>
                      <a:endParaRPr lang="en-US" b="1" dirty="0">
                        <a:solidFill>
                          <a:srgbClr val="C00000"/>
                        </a:solidFill>
                      </a:endParaRPr>
                    </a:p>
                  </a:txBody>
                  <a:tcPr/>
                </a:tc>
                <a:tc>
                  <a:txBody>
                    <a:bodyPr/>
                    <a:lstStyle/>
                    <a:p>
                      <a:r>
                        <a:rPr lang="en-US" b="1" dirty="0" smtClean="0">
                          <a:solidFill>
                            <a:srgbClr val="C00000"/>
                          </a:solidFill>
                        </a:rPr>
                        <a:t>10%</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134</a:t>
            </a:fld>
            <a:endParaRPr lang="en-US"/>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CONVICTIONS ONLY</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8153400" cy="2895599"/>
        </p:xfrm>
        <a:graphic>
          <a:graphicData uri="http://schemas.openxmlformats.org/drawingml/2006/table">
            <a:tbl>
              <a:tblPr firstRow="1" bandRow="1">
                <a:tableStyleId>{5C22544A-7EE6-4342-B048-85BDC9FD1C3A}</a:tableStyleId>
              </a:tblPr>
              <a:tblGrid>
                <a:gridCol w="1398512"/>
                <a:gridCol w="860623"/>
                <a:gridCol w="1183357"/>
                <a:gridCol w="968201"/>
                <a:gridCol w="753045"/>
                <a:gridCol w="860623"/>
                <a:gridCol w="2129039"/>
              </a:tblGrid>
              <a:tr h="632444">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MM CN</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452631">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23</a:t>
                      </a:r>
                      <a:endParaRPr lang="en-US" dirty="0">
                        <a:solidFill>
                          <a:srgbClr val="488F4D"/>
                        </a:solidFill>
                      </a:endParaRPr>
                    </a:p>
                  </a:txBody>
                  <a:tcPr/>
                </a:tc>
                <a:tc>
                  <a:txBody>
                    <a:bodyPr/>
                    <a:lstStyle/>
                    <a:p>
                      <a:r>
                        <a:rPr lang="en-US" dirty="0" smtClean="0">
                          <a:solidFill>
                            <a:srgbClr val="115BA4"/>
                          </a:solidFill>
                        </a:rPr>
                        <a:t>  9%</a:t>
                      </a:r>
                      <a:endParaRPr lang="en-US" dirty="0">
                        <a:solidFill>
                          <a:srgbClr val="115BA4"/>
                        </a:solidFill>
                      </a:endParaRPr>
                    </a:p>
                  </a:txBody>
                  <a:tcPr/>
                </a:tc>
              </a:tr>
              <a:tr h="452631">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115BA4"/>
                          </a:solidFill>
                        </a:rPr>
                        <a:t>10%</a:t>
                      </a:r>
                      <a:endParaRPr lang="en-US" dirty="0">
                        <a:solidFill>
                          <a:srgbClr val="115BA4"/>
                        </a:solidFill>
                      </a:endParaRPr>
                    </a:p>
                  </a:txBody>
                  <a:tcPr/>
                </a:tc>
              </a:tr>
              <a:tr h="452631">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46</a:t>
                      </a:r>
                      <a:endParaRPr lang="en-US" b="1" dirty="0">
                        <a:solidFill>
                          <a:srgbClr val="C00000"/>
                        </a:solidFill>
                      </a:endParaRPr>
                    </a:p>
                  </a:txBody>
                  <a:tcPr/>
                </a:tc>
                <a:tc>
                  <a:txBody>
                    <a:bodyPr/>
                    <a:lstStyle/>
                    <a:p>
                      <a:r>
                        <a:rPr lang="en-US" b="1" dirty="0" smtClean="0">
                          <a:solidFill>
                            <a:srgbClr val="C00000"/>
                          </a:solidFill>
                        </a:rPr>
                        <a:t>  7%</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135</a:t>
            </a:fld>
            <a:endParaRPr lang="en-US"/>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FELONY CONVICTIONS ONLY</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8000999" cy="2895599"/>
        </p:xfrm>
        <a:graphic>
          <a:graphicData uri="http://schemas.openxmlformats.org/drawingml/2006/table">
            <a:tbl>
              <a:tblPr firstRow="1" bandRow="1">
                <a:tableStyleId>{5C22544A-7EE6-4342-B048-85BDC9FD1C3A}</a:tableStyleId>
              </a:tblPr>
              <a:tblGrid>
                <a:gridCol w="1512021"/>
                <a:gridCol w="930475"/>
                <a:gridCol w="1279403"/>
                <a:gridCol w="1046784"/>
                <a:gridCol w="930475"/>
                <a:gridCol w="2301841"/>
              </a:tblGrid>
              <a:tr h="632444">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452631">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115BA4"/>
                          </a:solidFill>
                        </a:rPr>
                        <a:t>  1%</a:t>
                      </a:r>
                      <a:endParaRPr lang="en-US" dirty="0">
                        <a:solidFill>
                          <a:srgbClr val="115BA4"/>
                        </a:solidFill>
                      </a:endParaRPr>
                    </a:p>
                  </a:txBody>
                  <a:tcPr/>
                </a:tc>
              </a:tr>
              <a:tr h="452631">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21</a:t>
                      </a:r>
                      <a:endParaRPr lang="en-US" dirty="0">
                        <a:solidFill>
                          <a:srgbClr val="488F4D"/>
                        </a:solidFill>
                      </a:endParaRPr>
                    </a:p>
                  </a:txBody>
                  <a:tcPr/>
                </a:tc>
                <a:tc>
                  <a:txBody>
                    <a:bodyPr/>
                    <a:lstStyle/>
                    <a:p>
                      <a:r>
                        <a:rPr lang="en-US" dirty="0" smtClean="0">
                          <a:solidFill>
                            <a:srgbClr val="115BA4"/>
                          </a:solidFill>
                        </a:rPr>
                        <a:t>  8%</a:t>
                      </a:r>
                      <a:endParaRPr lang="en-US" dirty="0">
                        <a:solidFill>
                          <a:srgbClr val="115BA4"/>
                        </a:solidFill>
                      </a:endParaRPr>
                    </a:p>
                  </a:txBody>
                  <a:tcPr/>
                </a:tc>
              </a:tr>
              <a:tr h="452631">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16</a:t>
                      </a:r>
                      <a:endParaRPr lang="en-US" dirty="0">
                        <a:solidFill>
                          <a:srgbClr val="488F4D"/>
                        </a:solidFill>
                      </a:endParaRPr>
                    </a:p>
                  </a:txBody>
                  <a:tcPr/>
                </a:tc>
                <a:tc>
                  <a:txBody>
                    <a:bodyPr/>
                    <a:lstStyle/>
                    <a:p>
                      <a:r>
                        <a:rPr lang="en-US" dirty="0" smtClean="0">
                          <a:solidFill>
                            <a:srgbClr val="115BA4"/>
                          </a:solidFill>
                        </a:rPr>
                        <a:t>  9%</a:t>
                      </a:r>
                      <a:endParaRPr lang="en-US" dirty="0">
                        <a:solidFill>
                          <a:srgbClr val="115BA4"/>
                        </a:solidFill>
                      </a:endParaRPr>
                    </a:p>
                  </a:txBody>
                  <a:tcPr/>
                </a:tc>
              </a:tr>
              <a:tr h="452631">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41</a:t>
                      </a:r>
                      <a:endParaRPr lang="en-US" b="1" dirty="0">
                        <a:solidFill>
                          <a:srgbClr val="C00000"/>
                        </a:solidFill>
                      </a:endParaRPr>
                    </a:p>
                  </a:txBody>
                  <a:tcPr/>
                </a:tc>
                <a:tc>
                  <a:txBody>
                    <a:bodyPr/>
                    <a:lstStyle/>
                    <a:p>
                      <a:r>
                        <a:rPr lang="en-US" b="1" dirty="0" smtClean="0">
                          <a:solidFill>
                            <a:srgbClr val="C00000"/>
                          </a:solidFill>
                        </a:rPr>
                        <a:t>  6%</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136</a:t>
            </a:fld>
            <a:endParaRPr lang="en-US"/>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to Static 99/99R rates</a:t>
            </a:r>
            <a:endParaRPr lang="en-US" dirty="0"/>
          </a:p>
        </p:txBody>
      </p:sp>
      <p:sp>
        <p:nvSpPr>
          <p:cNvPr id="3" name="Content Placeholder 2"/>
          <p:cNvSpPr>
            <a:spLocks noGrp="1"/>
          </p:cNvSpPr>
          <p:nvPr>
            <p:ph idx="1"/>
          </p:nvPr>
        </p:nvSpPr>
        <p:spPr/>
        <p:txBody>
          <a:bodyPr>
            <a:normAutofit lnSpcReduction="10000"/>
          </a:bodyPr>
          <a:lstStyle/>
          <a:p>
            <a:r>
              <a:rPr lang="en-US" sz="2400" i="1" dirty="0" smtClean="0"/>
              <a:t>Static-99</a:t>
            </a:r>
            <a:r>
              <a:rPr lang="en-US" sz="2400" dirty="0" smtClean="0"/>
              <a:t>: </a:t>
            </a:r>
          </a:p>
          <a:p>
            <a:endParaRPr lang="en-US" sz="2400" dirty="0" smtClean="0"/>
          </a:p>
          <a:p>
            <a:r>
              <a:rPr lang="en-US" sz="2400" dirty="0" smtClean="0"/>
              <a:t>Scores 6+ (n = 129): </a:t>
            </a:r>
            <a:r>
              <a:rPr lang="en-US" sz="2400" b="1" u="sng" dirty="0" smtClean="0"/>
              <a:t>39%</a:t>
            </a:r>
            <a:r>
              <a:rPr lang="en-US" sz="2400" dirty="0" smtClean="0"/>
              <a:t>; </a:t>
            </a:r>
            <a:r>
              <a:rPr lang="en-US" sz="2400" b="1" u="sng" dirty="0" smtClean="0"/>
              <a:t>45%</a:t>
            </a:r>
            <a:r>
              <a:rPr lang="en-US" sz="2400" dirty="0" smtClean="0"/>
              <a:t>; </a:t>
            </a:r>
            <a:r>
              <a:rPr lang="en-US" sz="2400" b="1" u="sng" dirty="0" smtClean="0"/>
              <a:t>52%</a:t>
            </a:r>
            <a:r>
              <a:rPr lang="en-US" sz="2400" dirty="0" smtClean="0"/>
              <a:t> (5,10,15 yrs.).</a:t>
            </a:r>
          </a:p>
          <a:p>
            <a:r>
              <a:rPr lang="en-US" sz="2400" dirty="0" smtClean="0"/>
              <a:t>Score 5 (n = 100): </a:t>
            </a:r>
            <a:r>
              <a:rPr lang="en-US" sz="2400" b="1" u="sng" dirty="0" smtClean="0"/>
              <a:t>33%</a:t>
            </a:r>
            <a:r>
              <a:rPr lang="en-US" sz="2400" dirty="0" smtClean="0"/>
              <a:t>; </a:t>
            </a:r>
            <a:r>
              <a:rPr lang="en-US" sz="2400" b="1" u="sng" dirty="0" smtClean="0"/>
              <a:t>38%</a:t>
            </a:r>
            <a:r>
              <a:rPr lang="en-US" sz="2400" dirty="0" smtClean="0"/>
              <a:t>; </a:t>
            </a:r>
            <a:r>
              <a:rPr lang="en-US" sz="2400" b="1" u="sng" dirty="0" smtClean="0"/>
              <a:t>40</a:t>
            </a:r>
            <a:r>
              <a:rPr lang="en-US" sz="2400" u="sng" dirty="0" smtClean="0"/>
              <a:t>%</a:t>
            </a:r>
            <a:r>
              <a:rPr lang="en-US" sz="2400" dirty="0" smtClean="0"/>
              <a:t> (5,10,15 yrs.). </a:t>
            </a:r>
          </a:p>
          <a:p>
            <a:endParaRPr lang="en-US" sz="2400" dirty="0" smtClean="0"/>
          </a:p>
          <a:p>
            <a:endParaRPr lang="en-US" sz="2400" i="1" dirty="0" smtClean="0"/>
          </a:p>
          <a:p>
            <a:r>
              <a:rPr lang="en-US" sz="2400" i="1" dirty="0" smtClean="0"/>
              <a:t>Static-99R (High Risk/Need):</a:t>
            </a:r>
          </a:p>
          <a:p>
            <a:endParaRPr lang="en-US" sz="2400" dirty="0" smtClean="0"/>
          </a:p>
          <a:p>
            <a:r>
              <a:rPr lang="en-US" sz="2400" dirty="0" smtClean="0"/>
              <a:t>Score 6: </a:t>
            </a:r>
            <a:r>
              <a:rPr lang="en-US" sz="2400" b="1" u="sng" dirty="0" smtClean="0"/>
              <a:t>31.2%</a:t>
            </a:r>
            <a:r>
              <a:rPr lang="en-US" sz="2400" dirty="0" smtClean="0"/>
              <a:t>; </a:t>
            </a:r>
            <a:r>
              <a:rPr lang="en-US" sz="2400" b="1" u="sng" dirty="0" smtClean="0"/>
              <a:t>41.9%</a:t>
            </a:r>
            <a:r>
              <a:rPr lang="en-US" sz="2400" dirty="0" smtClean="0"/>
              <a:t> (estimated rates; 5, 10 yrs.).</a:t>
            </a:r>
          </a:p>
          <a:p>
            <a:r>
              <a:rPr lang="en-US" sz="2400" dirty="0" smtClean="0"/>
              <a:t>Score 5: </a:t>
            </a:r>
            <a:r>
              <a:rPr lang="en-US" sz="2400" b="1" u="sng" dirty="0" smtClean="0"/>
              <a:t>25.2%</a:t>
            </a:r>
            <a:r>
              <a:rPr lang="en-US" sz="2400" dirty="0" smtClean="0"/>
              <a:t>;</a:t>
            </a:r>
            <a:r>
              <a:rPr lang="en-US" sz="2400" b="1" dirty="0" smtClean="0"/>
              <a:t> </a:t>
            </a:r>
            <a:r>
              <a:rPr lang="en-US" sz="2400" b="1" u="sng" dirty="0" smtClean="0"/>
              <a:t>35.5%</a:t>
            </a:r>
            <a:r>
              <a:rPr lang="en-US" sz="2400" dirty="0" smtClean="0"/>
              <a:t> (estimated rates; 5, 10 yrs.).</a:t>
            </a:r>
          </a:p>
          <a:p>
            <a:r>
              <a:rPr lang="en-US" sz="2400" dirty="0" smtClean="0"/>
              <a:t>Score 4: </a:t>
            </a:r>
            <a:r>
              <a:rPr lang="en-US" sz="2400" b="1" u="sng" dirty="0" smtClean="0"/>
              <a:t>20.1%</a:t>
            </a:r>
            <a:r>
              <a:rPr lang="en-US" sz="2400" dirty="0" smtClean="0"/>
              <a:t>; </a:t>
            </a:r>
            <a:r>
              <a:rPr lang="en-US" sz="2400" b="1" u="sng" dirty="0" smtClean="0"/>
              <a:t>29.6%</a:t>
            </a:r>
            <a:r>
              <a:rPr lang="en-US" sz="2400" dirty="0" smtClean="0"/>
              <a:t> (estimated rates; 5, 10 yrs.).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137</a:t>
            </a:fld>
            <a:endParaRPr lang="en-US"/>
          </a:p>
        </p:txBody>
      </p:sp>
    </p:spTree>
  </p:cSld>
  <p:clrMapOvr>
    <a:masterClrMapping/>
  </p:clrMapOvr>
  <p:transition>
    <p:fad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Static-99R</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sz="2400" i="1" dirty="0" smtClean="0"/>
              <a:t>Routine Group</a:t>
            </a:r>
            <a:r>
              <a:rPr lang="en-US" sz="2400" dirty="0" smtClean="0"/>
              <a:t>:</a:t>
            </a:r>
          </a:p>
          <a:p>
            <a:r>
              <a:rPr lang="en-US" sz="2400" dirty="0" smtClean="0"/>
              <a:t>Score 6: </a:t>
            </a:r>
            <a:r>
              <a:rPr lang="en-US" sz="2400" b="1" dirty="0" smtClean="0"/>
              <a:t>14.7%</a:t>
            </a:r>
            <a:r>
              <a:rPr lang="en-US" sz="2400" dirty="0" smtClean="0"/>
              <a:t> (estimated rate for 5 years follow-up</a:t>
            </a:r>
          </a:p>
          <a:p>
            <a:r>
              <a:rPr lang="en-US" sz="2400" dirty="0" smtClean="0"/>
              <a:t>Score 5: </a:t>
            </a:r>
            <a:r>
              <a:rPr lang="en-US" sz="2400" b="1" dirty="0" smtClean="0"/>
              <a:t>11.4%</a:t>
            </a:r>
          </a:p>
          <a:p>
            <a:pPr>
              <a:buNone/>
            </a:pPr>
            <a:endParaRPr lang="en-US" sz="2400" dirty="0" smtClean="0"/>
          </a:p>
          <a:p>
            <a:r>
              <a:rPr lang="en-US" sz="2400" i="1" dirty="0" smtClean="0"/>
              <a:t>Preselected for Treatment Group</a:t>
            </a:r>
            <a:r>
              <a:rPr lang="en-US" sz="2400" dirty="0" smtClean="0"/>
              <a:t>:</a:t>
            </a:r>
          </a:p>
          <a:p>
            <a:r>
              <a:rPr lang="en-US" sz="2400" dirty="0" smtClean="0"/>
              <a:t>Score 6: </a:t>
            </a:r>
            <a:r>
              <a:rPr lang="en-US" sz="2400" b="1" dirty="0" smtClean="0"/>
              <a:t>20.2%; 27.6% </a:t>
            </a:r>
            <a:r>
              <a:rPr lang="en-US" sz="2400" dirty="0" smtClean="0"/>
              <a:t>(5, 10 yrs.).</a:t>
            </a:r>
          </a:p>
          <a:p>
            <a:r>
              <a:rPr lang="en-US" sz="2400" dirty="0" smtClean="0"/>
              <a:t>Score 5: </a:t>
            </a:r>
            <a:r>
              <a:rPr lang="en-US" sz="2400" b="1" dirty="0" smtClean="0"/>
              <a:t>15.9%; 22.6% </a:t>
            </a:r>
          </a:p>
          <a:p>
            <a:endParaRPr lang="en-US" sz="2400" dirty="0" smtClean="0"/>
          </a:p>
          <a:p>
            <a:r>
              <a:rPr lang="en-US" sz="2400" i="1" dirty="0" smtClean="0"/>
              <a:t>Non-Routine Group</a:t>
            </a:r>
            <a:r>
              <a:rPr lang="en-US" sz="2400" dirty="0" smtClean="0"/>
              <a:t>:</a:t>
            </a:r>
          </a:p>
          <a:p>
            <a:r>
              <a:rPr lang="en-US" sz="2400" dirty="0" smtClean="0"/>
              <a:t>Score 6: </a:t>
            </a:r>
            <a:r>
              <a:rPr lang="en-US" sz="2400" b="1" dirty="0" smtClean="0"/>
              <a:t>24.7%; 33.4%</a:t>
            </a:r>
          </a:p>
          <a:p>
            <a:r>
              <a:rPr lang="en-US" sz="2400" dirty="0" smtClean="0"/>
              <a:t>Score 5: </a:t>
            </a:r>
            <a:r>
              <a:rPr lang="en-US" sz="2400" b="1" dirty="0" smtClean="0"/>
              <a:t>19.6%; 27.7%</a:t>
            </a:r>
          </a:p>
          <a:p>
            <a:pPr>
              <a:buNone/>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138</a:t>
            </a:fld>
            <a:endParaRPr lang="en-US"/>
          </a:p>
        </p:txBody>
      </p:sp>
    </p:spTree>
  </p:cSld>
  <p:clrMapOvr>
    <a:masterClrMapping/>
  </p:clrMapOvr>
  <p:transition>
    <p:fad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Comparison of Recidivism Rates by Group</a:t>
            </a:r>
            <a:r>
              <a:rPr lang="en-US" sz="3100" dirty="0" smtClean="0"/>
              <a:t/>
            </a:r>
            <a:br>
              <a:rPr lang="en-US" sz="3100" dirty="0" smtClean="0"/>
            </a:b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7143983" cy="2560320"/>
        </p:xfrm>
        <a:graphic>
          <a:graphicData uri="http://schemas.openxmlformats.org/drawingml/2006/table">
            <a:tbl>
              <a:tblPr firstRow="1" bandRow="1">
                <a:tableStyleId>{5C22544A-7EE6-4342-B048-85BDC9FD1C3A}</a:tableStyleId>
              </a:tblPr>
              <a:tblGrid>
                <a:gridCol w="1392651"/>
                <a:gridCol w="893349"/>
                <a:gridCol w="838200"/>
                <a:gridCol w="838200"/>
                <a:gridCol w="838200"/>
                <a:gridCol w="2343383"/>
              </a:tblGrid>
              <a:tr h="632444">
                <a:tc>
                  <a:txBody>
                    <a:bodyPr/>
                    <a:lstStyle/>
                    <a:p>
                      <a:r>
                        <a:rPr lang="en-US" sz="1800" dirty="0" smtClean="0"/>
                        <a:t>Group</a:t>
                      </a:r>
                      <a:endParaRPr lang="en-US" sz="1800" dirty="0"/>
                    </a:p>
                  </a:txBody>
                  <a:tcPr/>
                </a:tc>
                <a:tc>
                  <a:txBody>
                    <a:bodyPr/>
                    <a:lstStyle/>
                    <a:p>
                      <a:pPr marL="0" algn="l" defTabSz="914400" rtl="0" eaLnBrk="1" latinLnBrk="0" hangingPunct="1"/>
                      <a:r>
                        <a:rPr lang="en-US" sz="1800" b="1" kern="1200" dirty="0" smtClean="0">
                          <a:solidFill>
                            <a:schemeClr val="lt1"/>
                          </a:solidFill>
                          <a:latin typeface="+mn-lt"/>
                          <a:ea typeface="+mn-ea"/>
                          <a:cs typeface="+mn-cs"/>
                        </a:rPr>
                        <a:t> 0-3</a:t>
                      </a:r>
                    </a:p>
                    <a:p>
                      <a:pPr marL="0" algn="l" defTabSz="914400" rtl="0" eaLnBrk="1" latinLnBrk="0" hangingPunct="1"/>
                      <a:r>
                        <a:rPr lang="en-US" sz="1800" b="1" kern="1200" dirty="0" smtClean="0">
                          <a:solidFill>
                            <a:schemeClr val="lt1"/>
                          </a:solidFill>
                          <a:latin typeface="+mn-lt"/>
                          <a:ea typeface="+mn-ea"/>
                          <a:cs typeface="+mn-cs"/>
                        </a:rPr>
                        <a:t>n=155</a:t>
                      </a:r>
                      <a:endParaRPr lang="en-US" sz="1800" b="1" kern="1200" dirty="0">
                        <a:solidFill>
                          <a:schemeClr val="lt1"/>
                        </a:solidFill>
                        <a:latin typeface="+mn-lt"/>
                        <a:ea typeface="+mn-ea"/>
                        <a:cs typeface="+mn-cs"/>
                      </a:endParaRPr>
                    </a:p>
                  </a:txBody>
                  <a:tcPr/>
                </a:tc>
                <a:tc>
                  <a:txBody>
                    <a:bodyPr/>
                    <a:lstStyle/>
                    <a:p>
                      <a:pPr marL="0" algn="l" defTabSz="914400" rtl="0" eaLnBrk="1" latinLnBrk="0" hangingPunct="1"/>
                      <a:r>
                        <a:rPr lang="en-US" sz="1800" kern="1200" dirty="0" smtClean="0">
                          <a:solidFill>
                            <a:schemeClr val="bg1"/>
                          </a:solidFill>
                          <a:latin typeface="+mn-lt"/>
                          <a:ea typeface="+mn-ea"/>
                          <a:cs typeface="+mn-cs"/>
                        </a:rPr>
                        <a:t>3-5</a:t>
                      </a:r>
                    </a:p>
                    <a:p>
                      <a:pPr marL="0" algn="l" defTabSz="914400" rtl="0" eaLnBrk="1" latinLnBrk="0" hangingPunct="1"/>
                      <a:r>
                        <a:rPr lang="en-US" sz="1800" kern="1200" dirty="0" smtClean="0">
                          <a:solidFill>
                            <a:schemeClr val="bg1"/>
                          </a:solidFill>
                          <a:latin typeface="+mn-lt"/>
                          <a:ea typeface="+mn-ea"/>
                          <a:cs typeface="+mn-cs"/>
                        </a:rPr>
                        <a:t>n=134</a:t>
                      </a:r>
                      <a:endParaRPr lang="en-US" sz="1800" kern="1200" dirty="0">
                        <a:solidFill>
                          <a:schemeClr val="bg1"/>
                        </a:solidFill>
                        <a:latin typeface="+mn-lt"/>
                        <a:ea typeface="+mn-ea"/>
                        <a:cs typeface="+mn-cs"/>
                      </a:endParaRPr>
                    </a:p>
                  </a:txBody>
                  <a:tcPr/>
                </a:tc>
                <a:tc>
                  <a:txBody>
                    <a:bodyPr/>
                    <a:lstStyle/>
                    <a:p>
                      <a:pPr algn="l"/>
                      <a:r>
                        <a:rPr lang="en-US" sz="1800" dirty="0" smtClean="0"/>
                        <a:t>5-10</a:t>
                      </a:r>
                    </a:p>
                    <a:p>
                      <a:pPr algn="l"/>
                      <a:r>
                        <a:rPr lang="en-US" sz="1800" dirty="0" smtClean="0"/>
                        <a:t>n=251</a:t>
                      </a:r>
                      <a:endParaRPr lang="en-US" sz="1800" dirty="0"/>
                    </a:p>
                  </a:txBody>
                  <a:tcPr/>
                </a:tc>
                <a:tc>
                  <a:txBody>
                    <a:bodyPr/>
                    <a:lstStyle/>
                    <a:p>
                      <a:r>
                        <a:rPr lang="en-US" sz="1800" dirty="0" smtClean="0"/>
                        <a:t>10+</a:t>
                      </a:r>
                    </a:p>
                    <a:p>
                      <a:r>
                        <a:rPr lang="en-US" sz="1800" dirty="0" smtClean="0"/>
                        <a:t>n=170</a:t>
                      </a:r>
                      <a:endParaRPr lang="en-US" sz="1800" dirty="0"/>
                    </a:p>
                  </a:txBody>
                  <a:tcPr/>
                </a:tc>
                <a:tc>
                  <a:txBody>
                    <a:bodyPr/>
                    <a:lstStyle/>
                    <a:p>
                      <a:pPr algn="ctr"/>
                      <a:r>
                        <a:rPr lang="en-US" sz="1800" dirty="0" smtClean="0">
                          <a:solidFill>
                            <a:schemeClr val="bg1"/>
                          </a:solidFill>
                        </a:rPr>
                        <a:t>Total Sample</a:t>
                      </a:r>
                    </a:p>
                    <a:p>
                      <a:pPr algn="ctr"/>
                      <a:r>
                        <a:rPr lang="en-US" sz="1800" dirty="0" smtClean="0">
                          <a:solidFill>
                            <a:schemeClr val="bg1"/>
                          </a:solidFill>
                        </a:rPr>
                        <a:t>N=710</a:t>
                      </a:r>
                      <a:endParaRPr lang="en-US" sz="1800" dirty="0">
                        <a:solidFill>
                          <a:schemeClr val="bg1"/>
                        </a:solidFill>
                      </a:endParaRPr>
                    </a:p>
                  </a:txBody>
                  <a:tcPr/>
                </a:tc>
              </a:tr>
              <a:tr h="452631">
                <a:tc>
                  <a:txBody>
                    <a:bodyPr/>
                    <a:lstStyle/>
                    <a:p>
                      <a:r>
                        <a:rPr lang="en-US" dirty="0" smtClean="0"/>
                        <a:t>All Offenses</a:t>
                      </a:r>
                      <a:endParaRPr lang="en-US" dirty="0"/>
                    </a:p>
                  </a:txBody>
                  <a:tcPr/>
                </a:tc>
                <a:tc>
                  <a:txBody>
                    <a:bodyPr/>
                    <a:lstStyle/>
                    <a:p>
                      <a:pPr algn="l"/>
                      <a:r>
                        <a:rPr lang="en-US" dirty="0" smtClean="0">
                          <a:solidFill>
                            <a:srgbClr val="488F4D"/>
                          </a:solidFill>
                        </a:rPr>
                        <a:t>4%</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10%</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12%</a:t>
                      </a:r>
                      <a:endParaRPr lang="en-US" dirty="0">
                        <a:solidFill>
                          <a:srgbClr val="488F4D"/>
                        </a:solidFill>
                      </a:endParaRPr>
                    </a:p>
                  </a:txBody>
                  <a:tcPr/>
                </a:tc>
                <a:tc>
                  <a:txBody>
                    <a:bodyPr/>
                    <a:lstStyle/>
                    <a:p>
                      <a:pPr algn="l"/>
                      <a:r>
                        <a:rPr lang="en-US" dirty="0" smtClean="0">
                          <a:solidFill>
                            <a:srgbClr val="488F4D"/>
                          </a:solidFill>
                        </a:rPr>
                        <a:t>12%</a:t>
                      </a:r>
                      <a:endParaRPr lang="en-US" dirty="0">
                        <a:solidFill>
                          <a:srgbClr val="488F4D"/>
                        </a:solidFill>
                      </a:endParaRPr>
                    </a:p>
                  </a:txBody>
                  <a:tcPr/>
                </a:tc>
                <a:tc>
                  <a:txBody>
                    <a:bodyPr/>
                    <a:lstStyle/>
                    <a:p>
                      <a:pPr algn="ctr"/>
                      <a:r>
                        <a:rPr lang="en-US" dirty="0" smtClean="0">
                          <a:solidFill>
                            <a:srgbClr val="C00000"/>
                          </a:solidFill>
                        </a:rPr>
                        <a:t> 10%</a:t>
                      </a:r>
                      <a:endParaRPr lang="en-US" dirty="0">
                        <a:solidFill>
                          <a:srgbClr val="C00000"/>
                        </a:solidFill>
                      </a:endParaRPr>
                    </a:p>
                  </a:txBody>
                  <a:tcPr/>
                </a:tc>
              </a:tr>
              <a:tr h="452631">
                <a:tc>
                  <a:txBody>
                    <a:bodyPr/>
                    <a:lstStyle/>
                    <a:p>
                      <a:r>
                        <a:rPr lang="en-US" dirty="0" smtClean="0"/>
                        <a:t>All Convictions</a:t>
                      </a:r>
                      <a:endParaRPr lang="en-US" dirty="0"/>
                    </a:p>
                  </a:txBody>
                  <a:tcPr/>
                </a:tc>
                <a:tc>
                  <a:txBody>
                    <a:bodyPr/>
                    <a:lstStyle/>
                    <a:p>
                      <a:pPr algn="l"/>
                      <a:r>
                        <a:rPr lang="en-US" dirty="0" smtClean="0">
                          <a:solidFill>
                            <a:srgbClr val="488F4D"/>
                          </a:solidFill>
                        </a:rPr>
                        <a:t>2%</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2%</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9%</a:t>
                      </a:r>
                      <a:endParaRPr lang="en-US" dirty="0">
                        <a:solidFill>
                          <a:srgbClr val="488F4D"/>
                        </a:solidFill>
                      </a:endParaRPr>
                    </a:p>
                  </a:txBody>
                  <a:tcPr/>
                </a:tc>
                <a:tc>
                  <a:txBody>
                    <a:bodyPr/>
                    <a:lstStyle/>
                    <a:p>
                      <a:pPr algn="l"/>
                      <a:r>
                        <a:rPr lang="en-US" dirty="0" smtClean="0">
                          <a:solidFill>
                            <a:srgbClr val="488F4D"/>
                          </a:solidFill>
                        </a:rPr>
                        <a:t>10%</a:t>
                      </a:r>
                      <a:endParaRPr lang="en-US" dirty="0">
                        <a:solidFill>
                          <a:srgbClr val="488F4D"/>
                        </a:solidFill>
                      </a:endParaRPr>
                    </a:p>
                  </a:txBody>
                  <a:tcPr/>
                </a:tc>
                <a:tc>
                  <a:txBody>
                    <a:bodyPr/>
                    <a:lstStyle/>
                    <a:p>
                      <a:pPr algn="ctr"/>
                      <a:r>
                        <a:rPr lang="en-US" dirty="0" smtClean="0">
                          <a:solidFill>
                            <a:srgbClr val="C00000"/>
                          </a:solidFill>
                        </a:rPr>
                        <a:t>  7%</a:t>
                      </a:r>
                      <a:endParaRPr lang="en-US" dirty="0">
                        <a:solidFill>
                          <a:srgbClr val="C00000"/>
                        </a:solidFill>
                      </a:endParaRPr>
                    </a:p>
                  </a:txBody>
                  <a:tcPr/>
                </a:tc>
              </a:tr>
              <a:tr h="452631">
                <a:tc>
                  <a:txBody>
                    <a:bodyPr/>
                    <a:lstStyle/>
                    <a:p>
                      <a:r>
                        <a:rPr lang="en-US" dirty="0" smtClean="0"/>
                        <a:t>Felony Convictions</a:t>
                      </a:r>
                      <a:endParaRPr lang="en-US" dirty="0"/>
                    </a:p>
                  </a:txBody>
                  <a:tcPr/>
                </a:tc>
                <a:tc>
                  <a:txBody>
                    <a:bodyPr/>
                    <a:lstStyle/>
                    <a:p>
                      <a:pPr algn="l"/>
                      <a:r>
                        <a:rPr lang="en-US" dirty="0" smtClean="0">
                          <a:solidFill>
                            <a:srgbClr val="488F4D"/>
                          </a:solidFill>
                        </a:rPr>
                        <a:t>1%</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2%</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8%</a:t>
                      </a:r>
                      <a:endParaRPr lang="en-US" dirty="0">
                        <a:solidFill>
                          <a:srgbClr val="488F4D"/>
                        </a:solidFill>
                      </a:endParaRPr>
                    </a:p>
                  </a:txBody>
                  <a:tcPr/>
                </a:tc>
                <a:tc>
                  <a:txBody>
                    <a:bodyPr/>
                    <a:lstStyle/>
                    <a:p>
                      <a:pPr algn="l"/>
                      <a:r>
                        <a:rPr lang="en-US" dirty="0" smtClean="0">
                          <a:solidFill>
                            <a:srgbClr val="488F4D"/>
                          </a:solidFill>
                        </a:rPr>
                        <a:t>9%</a:t>
                      </a:r>
                      <a:endParaRPr lang="en-US" dirty="0">
                        <a:solidFill>
                          <a:srgbClr val="488F4D"/>
                        </a:solidFill>
                      </a:endParaRPr>
                    </a:p>
                  </a:txBody>
                  <a:tcPr/>
                </a:tc>
                <a:tc>
                  <a:txBody>
                    <a:bodyPr/>
                    <a:lstStyle/>
                    <a:p>
                      <a:pPr algn="ctr"/>
                      <a:r>
                        <a:rPr lang="en-US" dirty="0" smtClean="0">
                          <a:solidFill>
                            <a:srgbClr val="C00000"/>
                          </a:solidFill>
                        </a:rPr>
                        <a:t>  6%</a:t>
                      </a:r>
                      <a:endParaRPr lang="en-US"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139</a:t>
            </a:fld>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dirty="0" smtClean="0"/>
              <a:t>Florida Statute (3)</a:t>
            </a:r>
            <a:endParaRPr lang="en-US" dirty="0"/>
          </a:p>
        </p:txBody>
      </p:sp>
      <p:sp>
        <p:nvSpPr>
          <p:cNvPr id="3" name="Content Placeholder 2"/>
          <p:cNvSpPr>
            <a:spLocks noGrp="1"/>
          </p:cNvSpPr>
          <p:nvPr>
            <p:ph idx="1"/>
          </p:nvPr>
        </p:nvSpPr>
        <p:spPr>
          <a:xfrm>
            <a:off x="457200" y="1295400"/>
            <a:ext cx="8229600" cy="4648200"/>
          </a:xfrm>
        </p:spPr>
        <p:txBody>
          <a:bodyPr>
            <a:normAutofit lnSpcReduction="10000"/>
          </a:bodyPr>
          <a:lstStyle/>
          <a:p>
            <a:r>
              <a:rPr lang="en-US" dirty="0" smtClean="0"/>
              <a:t>The connection between mental abnormality and dangerousness is therefore inherent or intrinsic.</a:t>
            </a:r>
          </a:p>
          <a:p>
            <a:endParaRPr lang="en-US" dirty="0"/>
          </a:p>
          <a:p>
            <a:r>
              <a:rPr lang="en-US" dirty="0" smtClean="0">
                <a:solidFill>
                  <a:srgbClr val="FF0000"/>
                </a:solidFill>
              </a:rPr>
              <a:t>The latter is logically implicit in the meaning of the former.</a:t>
            </a:r>
          </a:p>
          <a:p>
            <a:endParaRPr lang="en-US" dirty="0" smtClean="0">
              <a:solidFill>
                <a:srgbClr val="FF0000"/>
              </a:solidFill>
            </a:endParaRPr>
          </a:p>
          <a:p>
            <a:r>
              <a:rPr lang="en-US" dirty="0" smtClean="0"/>
              <a:t>This is seen in the definition of “likely” in Florida statute (394.912):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a:t>
            </a:fld>
            <a:endParaRPr lang="en-US"/>
          </a:p>
        </p:txBody>
      </p:sp>
    </p:spTree>
  </p:cSld>
  <p:clrMapOvr>
    <a:masterClrMapping/>
  </p:clrMapOvr>
  <p:transition>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Reoffenses</a:t>
            </a:r>
            <a:r>
              <a:rPr lang="en-US" dirty="0" smtClean="0"/>
              <a:t> by Age at Release</a:t>
            </a:r>
            <a:br>
              <a:rPr lang="en-US" dirty="0" smtClean="0"/>
            </a:br>
            <a:r>
              <a:rPr lang="en-US" dirty="0" smtClean="0"/>
              <a:t>(Total and Convictions)</a:t>
            </a:r>
            <a:endParaRPr lang="en-US" sz="3100" dirty="0"/>
          </a:p>
        </p:txBody>
      </p:sp>
      <p:graphicFrame>
        <p:nvGraphicFramePr>
          <p:cNvPr id="5" name="Content Placeholder 4"/>
          <p:cNvGraphicFramePr>
            <a:graphicFrameLocks noGrp="1"/>
          </p:cNvGraphicFramePr>
          <p:nvPr>
            <p:ph idx="1"/>
          </p:nvPr>
        </p:nvGraphicFramePr>
        <p:xfrm>
          <a:off x="533400" y="1981200"/>
          <a:ext cx="7848600" cy="2865120"/>
        </p:xfrm>
        <a:graphic>
          <a:graphicData uri="http://schemas.openxmlformats.org/drawingml/2006/table">
            <a:tbl>
              <a:tblPr firstRow="1" bandRow="1">
                <a:tableStyleId>{5C22544A-7EE6-4342-B048-85BDC9FD1C3A}</a:tableStyleId>
              </a:tblPr>
              <a:tblGrid>
                <a:gridCol w="914400"/>
                <a:gridCol w="600102"/>
                <a:gridCol w="463826"/>
                <a:gridCol w="460072"/>
                <a:gridCol w="533400"/>
                <a:gridCol w="838200"/>
                <a:gridCol w="762000"/>
                <a:gridCol w="609600"/>
                <a:gridCol w="990600"/>
                <a:gridCol w="609600"/>
                <a:gridCol w="1066800"/>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r>
                        <a:rPr lang="en-US" sz="1200" dirty="0" smtClean="0"/>
                        <a:t>F SO CN</a:t>
                      </a:r>
                      <a:endParaRPr lang="en-US" sz="1200" dirty="0"/>
                    </a:p>
                  </a:txBody>
                  <a:tcPr/>
                </a:tc>
                <a:tc>
                  <a:txBody>
                    <a:bodyPr/>
                    <a:lstStyle/>
                    <a:p>
                      <a:r>
                        <a:rPr lang="en-US" sz="1200" dirty="0" smtClean="0"/>
                        <a:t>F SM CN</a:t>
                      </a:r>
                      <a:endParaRPr lang="en-US" sz="1200" dirty="0"/>
                    </a:p>
                  </a:txBody>
                  <a:tcPr/>
                </a:tc>
                <a:tc>
                  <a:txBody>
                    <a:bodyPr/>
                    <a:lstStyle/>
                    <a:p>
                      <a:r>
                        <a:rPr lang="en-US" sz="1200" dirty="0" smtClean="0"/>
                        <a:t>MM CN</a:t>
                      </a:r>
                      <a:endParaRPr lang="en-US" sz="1200" dirty="0"/>
                    </a:p>
                  </a:txBody>
                  <a:tcPr/>
                </a:tc>
                <a:tc>
                  <a:txBody>
                    <a:bodyPr/>
                    <a:lstStyle/>
                    <a:p>
                      <a:r>
                        <a:rPr lang="en-US" sz="1200" dirty="0" smtClean="0"/>
                        <a:t>F</a:t>
                      </a:r>
                      <a:r>
                        <a:rPr lang="en-US" sz="1200" baseline="0" dirty="0" smtClean="0"/>
                        <a:t> Charge</a:t>
                      </a:r>
                      <a:endParaRPr lang="en-US" sz="1200" dirty="0"/>
                    </a:p>
                  </a:txBody>
                  <a:tcPr/>
                </a:tc>
                <a:tc>
                  <a:txBody>
                    <a:bodyPr/>
                    <a:lstStyle/>
                    <a:p>
                      <a:r>
                        <a:rPr lang="en-US" sz="1200" dirty="0" smtClean="0"/>
                        <a:t>MM Charge</a:t>
                      </a:r>
                      <a:endParaRPr lang="en-US" sz="1200" dirty="0"/>
                    </a:p>
                  </a:txBody>
                  <a:tcPr/>
                </a:tc>
                <a:tc>
                  <a:txBody>
                    <a:bodyPr/>
                    <a:lstStyle/>
                    <a:p>
                      <a:r>
                        <a:rPr lang="en-US" sz="1200" dirty="0" smtClean="0"/>
                        <a:t>Total</a:t>
                      </a:r>
                      <a:endParaRPr lang="en-US" sz="1200" dirty="0"/>
                    </a:p>
                  </a:txBody>
                  <a:tcPr/>
                </a:tc>
                <a:tc>
                  <a:txBody>
                    <a:bodyPr/>
                    <a:lstStyle/>
                    <a:p>
                      <a:pPr algn="ctr"/>
                      <a:r>
                        <a:rPr lang="en-US" sz="1200" dirty="0" smtClean="0">
                          <a:solidFill>
                            <a:schemeClr val="bg1"/>
                          </a:solidFill>
                        </a:rPr>
                        <a:t>Recidivism Rate</a:t>
                      </a:r>
                      <a:endParaRPr lang="en-US" sz="1200" dirty="0">
                        <a:solidFill>
                          <a:schemeClr val="bg1"/>
                        </a:solidFill>
                      </a:endParaRPr>
                    </a:p>
                  </a:txBody>
                  <a:tcPr/>
                </a:tc>
                <a:tc>
                  <a:txBody>
                    <a:bodyPr/>
                    <a:lstStyle/>
                    <a:p>
                      <a:pPr algn="ctr"/>
                      <a:r>
                        <a:rPr lang="en-US" sz="1200" dirty="0" smtClean="0">
                          <a:solidFill>
                            <a:schemeClr val="bg1"/>
                          </a:solidFill>
                        </a:rPr>
                        <a:t>Total CN</a:t>
                      </a:r>
                      <a:endParaRPr lang="en-US" sz="1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Recidivism Rate</a:t>
                      </a:r>
                    </a:p>
                    <a:p>
                      <a:pPr algn="ctr"/>
                      <a:r>
                        <a:rPr lang="en-US" sz="1200" dirty="0" smtClean="0">
                          <a:solidFill>
                            <a:schemeClr val="bg1"/>
                          </a:solidFill>
                        </a:rPr>
                        <a:t>CN Only</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r>
                        <a:rPr lang="en-US" dirty="0" smtClean="0">
                          <a:solidFill>
                            <a:srgbClr val="488F4D"/>
                          </a:solidFill>
                        </a:rPr>
                        <a:t>  75</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4</a:t>
                      </a:r>
                      <a:endParaRPr lang="en-US" dirty="0">
                        <a:solidFill>
                          <a:srgbClr val="488F4D"/>
                        </a:solidFill>
                      </a:endParaRPr>
                    </a:p>
                  </a:txBody>
                  <a:tcPr/>
                </a:tc>
                <a:tc>
                  <a:txBody>
                    <a:bodyPr/>
                    <a:lstStyle/>
                    <a:p>
                      <a:pPr algn="ctr"/>
                      <a:r>
                        <a:rPr lang="en-US" dirty="0" smtClean="0">
                          <a:solidFill>
                            <a:srgbClr val="115BA4"/>
                          </a:solidFill>
                        </a:rPr>
                        <a:t>  5%</a:t>
                      </a:r>
                      <a:endParaRPr lang="en-US" dirty="0">
                        <a:solidFill>
                          <a:srgbClr val="115BA4"/>
                        </a:solidFill>
                      </a:endParaRPr>
                    </a:p>
                  </a:txBody>
                  <a:tcPr/>
                </a:tc>
                <a:tc>
                  <a:txBody>
                    <a:bodyPr/>
                    <a:lstStyle/>
                    <a:p>
                      <a:pPr algn="ctr"/>
                      <a:r>
                        <a:rPr lang="en-US" dirty="0" smtClean="0">
                          <a:solidFill>
                            <a:srgbClr val="488F4D"/>
                          </a:solidFill>
                        </a:rPr>
                        <a:t>3</a:t>
                      </a:r>
                      <a:endParaRPr lang="en-US" dirty="0">
                        <a:solidFill>
                          <a:srgbClr val="488F4D"/>
                        </a:solidFill>
                      </a:endParaRPr>
                    </a:p>
                  </a:txBody>
                  <a:tcPr/>
                </a:tc>
                <a:tc>
                  <a:txBody>
                    <a:bodyPr/>
                    <a:lstStyle/>
                    <a:p>
                      <a:pPr algn="ctr"/>
                      <a:r>
                        <a:rPr lang="en-US" dirty="0" smtClean="0">
                          <a:solidFill>
                            <a:srgbClr val="115BA4"/>
                          </a:solidFill>
                        </a:rPr>
                        <a:t>4%</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147</a:t>
                      </a:r>
                      <a:endParaRPr lang="en-US" dirty="0">
                        <a:solidFill>
                          <a:srgbClr val="488F4D"/>
                        </a:solidFill>
                      </a:endParaRPr>
                    </a:p>
                  </a:txBody>
                  <a:tcPr/>
                </a:tc>
                <a:tc>
                  <a:txBody>
                    <a:bodyPr/>
                    <a:lstStyle/>
                    <a:p>
                      <a:r>
                        <a:rPr lang="en-US" dirty="0" smtClean="0">
                          <a:solidFill>
                            <a:srgbClr val="488F4D"/>
                          </a:solidFill>
                        </a:rPr>
                        <a:t>13</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7</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25</a:t>
                      </a:r>
                      <a:endParaRPr lang="en-US" dirty="0">
                        <a:solidFill>
                          <a:srgbClr val="488F4D"/>
                        </a:solidFill>
                      </a:endParaRPr>
                    </a:p>
                  </a:txBody>
                  <a:tcPr/>
                </a:tc>
                <a:tc>
                  <a:txBody>
                    <a:bodyPr/>
                    <a:lstStyle/>
                    <a:p>
                      <a:pPr algn="ctr"/>
                      <a:r>
                        <a:rPr lang="en-US" dirty="0" smtClean="0">
                          <a:solidFill>
                            <a:srgbClr val="115BA4"/>
                          </a:solidFill>
                        </a:rPr>
                        <a:t>17%</a:t>
                      </a:r>
                      <a:endParaRPr lang="en-US" dirty="0">
                        <a:solidFill>
                          <a:srgbClr val="115BA4"/>
                        </a:solidFill>
                      </a:endParaRPr>
                    </a:p>
                  </a:txBody>
                  <a:tcPr/>
                </a:tc>
                <a:tc>
                  <a:txBody>
                    <a:bodyPr/>
                    <a:lstStyle/>
                    <a:p>
                      <a:pPr algn="ctr"/>
                      <a:r>
                        <a:rPr lang="en-US" dirty="0" smtClean="0">
                          <a:solidFill>
                            <a:srgbClr val="488F4D"/>
                          </a:solidFill>
                        </a:rPr>
                        <a:t>18</a:t>
                      </a:r>
                      <a:endParaRPr lang="en-US" dirty="0">
                        <a:solidFill>
                          <a:srgbClr val="488F4D"/>
                        </a:solidFill>
                      </a:endParaRPr>
                    </a:p>
                  </a:txBody>
                  <a:tcPr/>
                </a:tc>
                <a:tc>
                  <a:txBody>
                    <a:bodyPr/>
                    <a:lstStyle/>
                    <a:p>
                      <a:pPr algn="ctr"/>
                      <a:r>
                        <a:rPr lang="en-US" dirty="0" smtClean="0">
                          <a:solidFill>
                            <a:srgbClr val="115BA4"/>
                          </a:solidFill>
                        </a:rPr>
                        <a:t>12%</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245</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6</a:t>
                      </a:r>
                      <a:endParaRPr lang="en-US" dirty="0">
                        <a:solidFill>
                          <a:srgbClr val="488F4D"/>
                        </a:solidFill>
                      </a:endParaRPr>
                    </a:p>
                  </a:txBody>
                  <a:tcPr/>
                </a:tc>
                <a:tc>
                  <a:txBody>
                    <a:bodyPr/>
                    <a:lstStyle/>
                    <a:p>
                      <a:r>
                        <a:rPr lang="en-US" dirty="0" smtClean="0">
                          <a:solidFill>
                            <a:srgbClr val="488F4D"/>
                          </a:solidFill>
                        </a:rPr>
                        <a:t>6</a:t>
                      </a:r>
                      <a:endParaRPr lang="en-US" dirty="0">
                        <a:solidFill>
                          <a:srgbClr val="488F4D"/>
                        </a:solidFill>
                      </a:endParaRPr>
                    </a:p>
                  </a:txBody>
                  <a:tcPr/>
                </a:tc>
                <a:tc>
                  <a:txBody>
                    <a:bodyPr/>
                    <a:lstStyle/>
                    <a:p>
                      <a:r>
                        <a:rPr lang="en-US" dirty="0" smtClean="0">
                          <a:solidFill>
                            <a:srgbClr val="488F4D"/>
                          </a:solidFill>
                        </a:rPr>
                        <a:t>32</a:t>
                      </a:r>
                      <a:endParaRPr lang="en-US" dirty="0">
                        <a:solidFill>
                          <a:srgbClr val="488F4D"/>
                        </a:solidFill>
                      </a:endParaRPr>
                    </a:p>
                  </a:txBody>
                  <a:tcPr/>
                </a:tc>
                <a:tc>
                  <a:txBody>
                    <a:bodyPr/>
                    <a:lstStyle/>
                    <a:p>
                      <a:pPr algn="ctr"/>
                      <a:r>
                        <a:rPr lang="en-US" dirty="0" smtClean="0">
                          <a:solidFill>
                            <a:srgbClr val="115BA4"/>
                          </a:solidFill>
                        </a:rPr>
                        <a:t>13%</a:t>
                      </a:r>
                      <a:endParaRPr lang="en-US" dirty="0">
                        <a:solidFill>
                          <a:srgbClr val="115BA4"/>
                        </a:solidFill>
                      </a:endParaRPr>
                    </a:p>
                  </a:txBody>
                  <a:tcPr/>
                </a:tc>
                <a:tc>
                  <a:txBody>
                    <a:bodyPr/>
                    <a:lstStyle/>
                    <a:p>
                      <a:pPr algn="ctr"/>
                      <a:r>
                        <a:rPr lang="en-US" dirty="0" smtClean="0">
                          <a:solidFill>
                            <a:srgbClr val="488F4D"/>
                          </a:solidFill>
                        </a:rPr>
                        <a:t>20</a:t>
                      </a:r>
                      <a:endParaRPr lang="en-US" dirty="0">
                        <a:solidFill>
                          <a:srgbClr val="488F4D"/>
                        </a:solidFill>
                      </a:endParaRPr>
                    </a:p>
                  </a:txBody>
                  <a:tcPr/>
                </a:tc>
                <a:tc>
                  <a:txBody>
                    <a:bodyPr/>
                    <a:lstStyle/>
                    <a:p>
                      <a:pPr algn="ctr"/>
                      <a:r>
                        <a:rPr lang="en-US" dirty="0" smtClean="0">
                          <a:solidFill>
                            <a:srgbClr val="115BA4"/>
                          </a:solidFill>
                        </a:rPr>
                        <a:t>8%</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149</a:t>
                      </a:r>
                      <a:endParaRPr lang="en-US" dirty="0">
                        <a:solidFill>
                          <a:srgbClr val="488F4D"/>
                        </a:solidFill>
                      </a:endParaRPr>
                    </a:p>
                  </a:txBody>
                  <a:tcPr/>
                </a:tc>
                <a:tc>
                  <a:txBody>
                    <a:bodyPr/>
                    <a:lstStyle/>
                    <a:p>
                      <a:r>
                        <a:rPr lang="en-US" dirty="0" smtClean="0">
                          <a:solidFill>
                            <a:srgbClr val="488F4D"/>
                          </a:solidFill>
                        </a:rPr>
                        <a:t>  5</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9</a:t>
                      </a:r>
                      <a:endParaRPr lang="en-US" dirty="0">
                        <a:solidFill>
                          <a:srgbClr val="488F4D"/>
                        </a:solidFill>
                      </a:endParaRPr>
                    </a:p>
                  </a:txBody>
                  <a:tcPr/>
                </a:tc>
                <a:tc>
                  <a:txBody>
                    <a:bodyPr/>
                    <a:lstStyle/>
                    <a:p>
                      <a:pPr algn="ctr"/>
                      <a:r>
                        <a:rPr lang="en-US" dirty="0" smtClean="0">
                          <a:solidFill>
                            <a:srgbClr val="115BA4"/>
                          </a:solidFill>
                        </a:rPr>
                        <a:t>  6%</a:t>
                      </a:r>
                      <a:endParaRPr lang="en-US" dirty="0">
                        <a:solidFill>
                          <a:srgbClr val="115BA4"/>
                        </a:solidFill>
                      </a:endParaRPr>
                    </a:p>
                  </a:txBody>
                  <a:tcPr/>
                </a:tc>
                <a:tc>
                  <a:txBody>
                    <a:bodyPr/>
                    <a:lstStyle/>
                    <a:p>
                      <a:pPr algn="ctr"/>
                      <a:r>
                        <a:rPr lang="en-US" dirty="0" smtClean="0">
                          <a:solidFill>
                            <a:srgbClr val="488F4D"/>
                          </a:solidFill>
                        </a:rPr>
                        <a:t>5</a:t>
                      </a:r>
                      <a:endParaRPr lang="en-US" dirty="0">
                        <a:solidFill>
                          <a:srgbClr val="488F4D"/>
                        </a:solidFill>
                      </a:endParaRPr>
                    </a:p>
                  </a:txBody>
                  <a:tcPr/>
                </a:tc>
                <a:tc>
                  <a:txBody>
                    <a:bodyPr/>
                    <a:lstStyle/>
                    <a:p>
                      <a:pPr marL="0" algn="ctr" defTabSz="914400" rtl="0" eaLnBrk="1" latinLnBrk="0" hangingPunct="1"/>
                      <a:r>
                        <a:rPr lang="en-US" sz="1800" kern="1200" dirty="0" smtClean="0">
                          <a:solidFill>
                            <a:srgbClr val="115BA4"/>
                          </a:solidFill>
                          <a:latin typeface="+mn-lt"/>
                          <a:ea typeface="+mn-ea"/>
                          <a:cs typeface="+mn-cs"/>
                        </a:rPr>
                        <a:t>3%</a:t>
                      </a:r>
                      <a:endParaRPr lang="en-US" sz="1800" kern="1200" dirty="0">
                        <a:solidFill>
                          <a:srgbClr val="115BA4"/>
                        </a:solidFill>
                        <a:latin typeface="+mn-lt"/>
                        <a:ea typeface="+mn-ea"/>
                        <a:cs typeface="+mn-cs"/>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  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1</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  1</a:t>
                      </a:r>
                      <a:endParaRPr lang="en-US" sz="1800" kern="1200" dirty="0">
                        <a:solidFill>
                          <a:srgbClr val="488F4D"/>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115BA4"/>
                          </a:solidFill>
                        </a:rPr>
                        <a:t>  1%</a:t>
                      </a:r>
                      <a:endParaRPr lang="en-US" b="1"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dirty="0" smtClean="0">
                          <a:solidFill>
                            <a:srgbClr val="488F4D"/>
                          </a:solidFill>
                        </a:rPr>
                        <a:t>0</a:t>
                      </a:r>
                      <a:endParaRPr lang="en-US" b="0" dirty="0">
                        <a:solidFill>
                          <a:srgbClr val="488F4D"/>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115BA4"/>
                          </a:solidFill>
                          <a:latin typeface="+mn-lt"/>
                          <a:ea typeface="+mn-ea"/>
                          <a:cs typeface="+mn-cs"/>
                        </a:rPr>
                        <a:t>0%</a:t>
                      </a:r>
                      <a:endParaRPr lang="en-US" sz="1800" kern="1200" dirty="0">
                        <a:solidFill>
                          <a:srgbClr val="115BA4"/>
                        </a:solidFill>
                        <a:latin typeface="+mn-lt"/>
                        <a:ea typeface="+mn-ea"/>
                        <a:cs typeface="+mn-cs"/>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19</a:t>
                      </a:r>
                      <a:endParaRPr lang="en-US" b="1" dirty="0">
                        <a:solidFill>
                          <a:srgbClr val="C00000"/>
                        </a:solidFill>
                      </a:endParaRPr>
                    </a:p>
                  </a:txBody>
                  <a:tcPr/>
                </a:tc>
                <a:tc>
                  <a:txBody>
                    <a:bodyPr/>
                    <a:lstStyle/>
                    <a:p>
                      <a:r>
                        <a:rPr lang="en-US" b="1" dirty="0" smtClean="0">
                          <a:solidFill>
                            <a:srgbClr val="C00000"/>
                          </a:solidFill>
                        </a:rPr>
                        <a:t>6</a:t>
                      </a:r>
                      <a:endParaRPr lang="en-US" b="1" dirty="0">
                        <a:solidFill>
                          <a:srgbClr val="C00000"/>
                        </a:solidFill>
                      </a:endParaRPr>
                    </a:p>
                  </a:txBody>
                  <a:tcPr/>
                </a:tc>
                <a:tc>
                  <a:txBody>
                    <a:bodyPr/>
                    <a:lstStyle/>
                    <a:p>
                      <a:r>
                        <a:rPr lang="en-US" b="1" dirty="0" smtClean="0">
                          <a:solidFill>
                            <a:srgbClr val="C00000"/>
                          </a:solidFill>
                        </a:rPr>
                        <a:t>71</a:t>
                      </a:r>
                      <a:endParaRPr lang="en-US" b="1" dirty="0">
                        <a:solidFill>
                          <a:srgbClr val="C00000"/>
                        </a:solidFill>
                      </a:endParaRPr>
                    </a:p>
                  </a:txBody>
                  <a:tcPr/>
                </a:tc>
                <a:tc>
                  <a:txBody>
                    <a:bodyPr/>
                    <a:lstStyle/>
                    <a:p>
                      <a:pPr algn="ctr"/>
                      <a:r>
                        <a:rPr lang="en-US" b="1" dirty="0" smtClean="0">
                          <a:solidFill>
                            <a:srgbClr val="C00000"/>
                          </a:solidFill>
                        </a:rPr>
                        <a:t>10%</a:t>
                      </a:r>
                      <a:endParaRPr lang="en-US" b="1" dirty="0">
                        <a:solidFill>
                          <a:srgbClr val="C00000"/>
                        </a:solidFill>
                      </a:endParaRPr>
                    </a:p>
                  </a:txBody>
                  <a:tcPr/>
                </a:tc>
                <a:tc>
                  <a:txBody>
                    <a:bodyPr/>
                    <a:lstStyle/>
                    <a:p>
                      <a:pPr algn="ctr"/>
                      <a:r>
                        <a:rPr lang="en-US" b="1" dirty="0" smtClean="0">
                          <a:solidFill>
                            <a:srgbClr val="C00000"/>
                          </a:solidFill>
                        </a:rPr>
                        <a:t>46</a:t>
                      </a:r>
                      <a:endParaRPr lang="en-US" b="1" dirty="0">
                        <a:solidFill>
                          <a:srgbClr val="C00000"/>
                        </a:solidFill>
                      </a:endParaRPr>
                    </a:p>
                  </a:txBody>
                  <a:tcPr/>
                </a:tc>
                <a:tc>
                  <a:txBody>
                    <a:bodyPr/>
                    <a:lstStyle/>
                    <a:p>
                      <a:pPr algn="ctr"/>
                      <a:r>
                        <a:rPr lang="en-US" b="1" dirty="0" smtClean="0">
                          <a:solidFill>
                            <a:srgbClr val="C00000"/>
                          </a:solidFill>
                        </a:rPr>
                        <a:t>6%</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140</a:t>
            </a:fld>
            <a:endParaRPr lang="en-US"/>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Age at Release and</a:t>
            </a:r>
            <a:br>
              <a:rPr lang="en-US" sz="2800" dirty="0" smtClean="0"/>
            </a:br>
            <a:r>
              <a:rPr lang="en-US" sz="2800" dirty="0" smtClean="0"/>
              <a:t>Type of </a:t>
            </a:r>
            <a:r>
              <a:rPr lang="en-US" sz="2800" dirty="0" err="1" smtClean="0"/>
              <a:t>Reoffense</a:t>
            </a:r>
            <a:r>
              <a:rPr lang="en-US" sz="2800" dirty="0" smtClean="0"/>
              <a:t/>
            </a:r>
            <a:br>
              <a:rPr lang="en-US" sz="2800" dirty="0" smtClean="0"/>
            </a:br>
            <a:r>
              <a:rPr lang="en-US" sz="2800" dirty="0" smtClean="0"/>
              <a:t>(mean=45.8 years)</a:t>
            </a:r>
            <a:endParaRPr lang="en-US" sz="28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141</a:t>
            </a:fld>
            <a:endParaRPr lang="en-US"/>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Categories of Offenses</a:t>
            </a:r>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pPr>
              <a:defRPr/>
            </a:pPr>
            <a:fld id="{D77B2185-9E01-404B-BB0C-489EE27625D2}" type="slidenum">
              <a:rPr lang="en-US" smtClean="0"/>
              <a:pPr>
                <a:defRPr/>
              </a:pPr>
              <a:t>142</a:t>
            </a:fld>
            <a:endParaRPr lang="en-US"/>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Categories of Offenses</a:t>
            </a:r>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D77B2185-9E01-404B-BB0C-489EE27625D2}" type="slidenum">
              <a:rPr lang="en-US" smtClean="0"/>
              <a:pPr>
                <a:defRPr/>
              </a:pPr>
              <a:t>143</a:t>
            </a:fld>
            <a:endParaRPr lang="en-US"/>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Offenses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144</a:t>
            </a:fld>
            <a:endParaRPr lang="en-US"/>
          </a:p>
        </p:txBody>
      </p:sp>
    </p:spTree>
  </p:cSld>
  <p:clrMapOvr>
    <a:masterClrMapping/>
  </p:clrMapOvr>
  <p:transition>
    <p:fade/>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Offenses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145</a:t>
            </a:fld>
            <a:endParaRPr lang="en-US"/>
          </a:p>
        </p:txBody>
      </p:sp>
    </p:spTree>
  </p:cSld>
  <p:clrMapOvr>
    <a:masterClrMapping/>
  </p:clrMapOvr>
  <p:transition>
    <p:fade/>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Offenses with Child Victims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26 Individuals reoffended with children (37% of all </a:t>
            </a:r>
            <a:r>
              <a:rPr lang="en-US" dirty="0" err="1" smtClean="0">
                <a:solidFill>
                  <a:srgbClr val="488F4D"/>
                </a:solidFill>
              </a:rPr>
              <a:t>reoffenses</a:t>
            </a:r>
            <a:r>
              <a:rPr lang="en-US" dirty="0" smtClean="0">
                <a:solidFill>
                  <a:srgbClr val="488F4D"/>
                </a:solidFill>
              </a:rPr>
              <a:t>)</a:t>
            </a:r>
          </a:p>
          <a:p>
            <a:pPr lvl="2"/>
            <a:r>
              <a:rPr lang="en-US" dirty="0" smtClean="0"/>
              <a:t>18 were convicted (16 F CN and 2 MM CN)</a:t>
            </a:r>
          </a:p>
          <a:p>
            <a:pPr lvl="2">
              <a:buNone/>
            </a:pPr>
            <a:endParaRPr lang="en-US" dirty="0" smtClean="0"/>
          </a:p>
          <a:p>
            <a:pPr lvl="2"/>
            <a:r>
              <a:rPr lang="en-US" dirty="0" smtClean="0"/>
              <a:t>5 were not convicted (</a:t>
            </a:r>
            <a:r>
              <a:rPr lang="en-US" dirty="0" err="1" smtClean="0"/>
              <a:t>Nolle</a:t>
            </a:r>
            <a:r>
              <a:rPr lang="en-US" dirty="0" smtClean="0"/>
              <a:t> </a:t>
            </a:r>
            <a:r>
              <a:rPr lang="en-US" dirty="0" err="1" smtClean="0"/>
              <a:t>Prossed</a:t>
            </a:r>
            <a:r>
              <a:rPr lang="en-US" dirty="0" smtClean="0"/>
              <a:t>, Acquitted, Dropped, No Info Filed)</a:t>
            </a:r>
          </a:p>
          <a:p>
            <a:pPr lvl="2">
              <a:buNone/>
            </a:pPr>
            <a:endParaRPr lang="en-US" dirty="0" smtClean="0"/>
          </a:p>
          <a:p>
            <a:pPr lvl="2"/>
            <a:r>
              <a:rPr lang="en-US" dirty="0" smtClean="0"/>
              <a:t>3 of the </a:t>
            </a:r>
            <a:r>
              <a:rPr lang="en-US" dirty="0" err="1" smtClean="0"/>
              <a:t>reoffenses</a:t>
            </a:r>
            <a:r>
              <a:rPr lang="en-US" dirty="0" smtClean="0"/>
              <a:t> are Pending</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146</a:t>
            </a:fld>
            <a:endParaRPr lang="en-US"/>
          </a:p>
        </p:txBody>
      </p:sp>
    </p:spTree>
  </p:cSld>
  <p:clrMapOvr>
    <a:masterClrMapping/>
  </p:clrMapOvr>
  <p:transition>
    <p:fade/>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Average Age (at time of offense) of individuals who reoffended with children = 44.6</a:t>
            </a:r>
          </a:p>
          <a:p>
            <a:pPr lvl="2"/>
            <a:r>
              <a:rPr lang="en-US" dirty="0" smtClean="0">
                <a:solidFill>
                  <a:srgbClr val="115BA4"/>
                </a:solidFill>
              </a:rPr>
              <a:t>Range = 22 to 63</a:t>
            </a:r>
          </a:p>
          <a:p>
            <a:pPr lvl="2"/>
            <a:r>
              <a:rPr lang="en-US" dirty="0" smtClean="0">
                <a:solidFill>
                  <a:srgbClr val="115BA4"/>
                </a:solidFill>
              </a:rPr>
              <a:t>Median = 45</a:t>
            </a:r>
          </a:p>
          <a:p>
            <a:pPr lvl="2"/>
            <a:endParaRPr lang="en-US" dirty="0" smtClean="0">
              <a:solidFill>
                <a:srgbClr val="115BA4"/>
              </a:solidFill>
            </a:endParaRPr>
          </a:p>
          <a:p>
            <a:pPr lvl="2"/>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147</a:t>
            </a:fld>
            <a:endParaRPr lang="en-US"/>
          </a:p>
        </p:txBody>
      </p:sp>
      <p:graphicFrame>
        <p:nvGraphicFramePr>
          <p:cNvPr id="6" name="Chart 5"/>
          <p:cNvGraphicFramePr/>
          <p:nvPr/>
        </p:nvGraphicFramePr>
        <p:xfrm>
          <a:off x="2209800" y="3657600"/>
          <a:ext cx="5410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lvl="1"/>
            <a:r>
              <a:rPr lang="en-US" dirty="0" smtClean="0">
                <a:solidFill>
                  <a:srgbClr val="488F4D"/>
                </a:solidFill>
              </a:rPr>
              <a:t>Release Date:</a:t>
            </a:r>
          </a:p>
          <a:p>
            <a:pPr lvl="2"/>
            <a:r>
              <a:rPr lang="en-US" dirty="0" smtClean="0">
                <a:solidFill>
                  <a:srgbClr val="115BA4"/>
                </a:solidFill>
              </a:rPr>
              <a:t>0-3 = 2 (8%)</a:t>
            </a:r>
          </a:p>
          <a:p>
            <a:pPr lvl="2"/>
            <a:r>
              <a:rPr lang="en-US" dirty="0" smtClean="0">
                <a:solidFill>
                  <a:srgbClr val="115BA4"/>
                </a:solidFill>
              </a:rPr>
              <a:t>3-5 = 3 (16%)</a:t>
            </a:r>
          </a:p>
          <a:p>
            <a:pPr lvl="2"/>
            <a:r>
              <a:rPr lang="en-US" dirty="0" smtClean="0">
                <a:solidFill>
                  <a:srgbClr val="115BA4"/>
                </a:solidFill>
              </a:rPr>
              <a:t>5-10 = 13 (50%)</a:t>
            </a:r>
          </a:p>
          <a:p>
            <a:pPr lvl="2"/>
            <a:r>
              <a:rPr lang="en-US" dirty="0" smtClean="0">
                <a:solidFill>
                  <a:srgbClr val="115BA4"/>
                </a:solidFill>
              </a:rPr>
              <a:t>10+ = 8 (31%)</a:t>
            </a:r>
          </a:p>
          <a:p>
            <a:pPr lvl="2"/>
            <a:endParaRPr lang="en-US" dirty="0" smtClean="0">
              <a:solidFill>
                <a:srgbClr val="115BA4"/>
              </a:solidFill>
            </a:endParaRPr>
          </a:p>
          <a:p>
            <a:pPr lvl="1"/>
            <a:r>
              <a:rPr lang="en-US" dirty="0" smtClean="0">
                <a:solidFill>
                  <a:srgbClr val="488F4D"/>
                </a:solidFill>
              </a:rPr>
              <a:t>Contact Offenses:	</a:t>
            </a:r>
          </a:p>
          <a:p>
            <a:pPr lvl="2"/>
            <a:r>
              <a:rPr lang="en-US" dirty="0" smtClean="0">
                <a:solidFill>
                  <a:srgbClr val="115BA4"/>
                </a:solidFill>
              </a:rPr>
              <a:t>n=20 (77% of all offenses with child victims)</a:t>
            </a:r>
          </a:p>
          <a:p>
            <a:pPr lvl="3"/>
            <a:r>
              <a:rPr lang="en-US" dirty="0" smtClean="0">
                <a:solidFill>
                  <a:srgbClr val="115BA4"/>
                </a:solidFill>
              </a:rPr>
              <a:t>14 were Convicted</a:t>
            </a:r>
          </a:p>
          <a:p>
            <a:pPr lvl="3">
              <a:buNone/>
            </a:pPr>
            <a:endParaRPr lang="en-US" dirty="0" smtClean="0">
              <a:solidFill>
                <a:srgbClr val="115BA4"/>
              </a:solidFill>
            </a:endParaRPr>
          </a:p>
          <a:p>
            <a:pPr lvl="1"/>
            <a:r>
              <a:rPr lang="en-US" dirty="0" smtClean="0">
                <a:solidFill>
                  <a:srgbClr val="488F4D"/>
                </a:solidFill>
              </a:rPr>
              <a:t>Non-Contact Offenses:	</a:t>
            </a:r>
          </a:p>
          <a:p>
            <a:pPr lvl="2"/>
            <a:r>
              <a:rPr lang="en-US" dirty="0" smtClean="0">
                <a:solidFill>
                  <a:srgbClr val="115BA4"/>
                </a:solidFill>
              </a:rPr>
              <a:t>n=6 (23% of all offenses with child victims)</a:t>
            </a:r>
          </a:p>
          <a:p>
            <a:pPr lvl="3"/>
            <a:r>
              <a:rPr lang="en-US" dirty="0" smtClean="0">
                <a:solidFill>
                  <a:srgbClr val="115BA4"/>
                </a:solidFill>
              </a:rPr>
              <a:t>4 were Convicted</a:t>
            </a:r>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148</a:t>
            </a:fld>
            <a:endParaRPr lang="en-US"/>
          </a:p>
        </p:txBody>
      </p:sp>
    </p:spTree>
  </p:cSld>
  <p:clrMapOvr>
    <a:masterClrMapping/>
  </p:clrMapOvr>
  <p:transition>
    <p:fade/>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a:t>
            </a:r>
          </a:p>
          <a:p>
            <a:pPr lvl="2"/>
            <a:r>
              <a:rPr lang="en-US" dirty="0" smtClean="0">
                <a:solidFill>
                  <a:srgbClr val="115BA4"/>
                </a:solidFill>
              </a:rPr>
              <a:t>8 Offenses included penetration (11%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0 Stranger Victims</a:t>
            </a:r>
          </a:p>
          <a:p>
            <a:pPr lvl="3"/>
            <a:r>
              <a:rPr lang="en-US" dirty="0" smtClean="0">
                <a:solidFill>
                  <a:srgbClr val="115BA4"/>
                </a:solidFill>
              </a:rPr>
              <a:t>0 Offenses with physical violence</a:t>
            </a:r>
          </a:p>
          <a:p>
            <a:pPr lvl="3"/>
            <a:r>
              <a:rPr lang="en-US" dirty="0" smtClean="0">
                <a:solidFill>
                  <a:srgbClr val="115BA4"/>
                </a:solidFill>
              </a:rPr>
              <a:t>3 Offenses with threat of physical violence</a:t>
            </a:r>
          </a:p>
          <a:p>
            <a:pPr lvl="3"/>
            <a:r>
              <a:rPr lang="en-US" dirty="0" smtClean="0">
                <a:solidFill>
                  <a:srgbClr val="115BA4"/>
                </a:solidFill>
              </a:rPr>
              <a:t>4 Offenses with coercion/intimidation</a:t>
            </a:r>
          </a:p>
          <a:p>
            <a:pPr lvl="3"/>
            <a:r>
              <a:rPr lang="en-US" dirty="0" smtClean="0">
                <a:solidFill>
                  <a:srgbClr val="115BA4"/>
                </a:solidFill>
              </a:rPr>
              <a:t>5 Offenses were convicted (1 NP, 1 Acquitted, 1 Pending)</a:t>
            </a:r>
          </a:p>
          <a:p>
            <a:pPr lvl="3"/>
            <a:r>
              <a:rPr lang="en-US" dirty="0" smtClean="0">
                <a:solidFill>
                  <a:srgbClr val="115BA4"/>
                </a:solidFill>
              </a:rPr>
              <a:t>Average Age of offender = 44.9</a:t>
            </a:r>
          </a:p>
          <a:p>
            <a:pPr lvl="3"/>
            <a:r>
              <a:rPr lang="en-US" dirty="0" smtClean="0">
                <a:solidFill>
                  <a:srgbClr val="115BA4"/>
                </a:solidFill>
              </a:rPr>
              <a:t>Youngest victims were 6 year old male and 7 year old female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149</a:t>
            </a:fld>
            <a:endParaRPr lang="en-US"/>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dirty="0" smtClean="0"/>
              <a:t>Florida Statute (4)</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r>
              <a:rPr lang="en-US" sz="2800" dirty="0"/>
              <a:t>“Likely to engage in acts of sexual violence” means the person’s propensity to commit acts of sexual violence is of such a degree as to pose a menace to the health and safety of others.</a:t>
            </a:r>
          </a:p>
          <a:p>
            <a:endParaRPr lang="en-US" sz="2800" dirty="0" smtClean="0">
              <a:solidFill>
                <a:srgbClr val="FF0000"/>
              </a:solidFill>
            </a:endParaRPr>
          </a:p>
          <a:p>
            <a:r>
              <a:rPr lang="en-US" sz="2800" dirty="0" smtClean="0">
                <a:solidFill>
                  <a:srgbClr val="FF0000"/>
                </a:solidFill>
              </a:rPr>
              <a:t>Any predisposition toward </a:t>
            </a:r>
            <a:r>
              <a:rPr lang="en-US" sz="2800" dirty="0">
                <a:solidFill>
                  <a:srgbClr val="FF0000"/>
                </a:solidFill>
              </a:rPr>
              <a:t>violence </a:t>
            </a:r>
            <a:r>
              <a:rPr lang="en-US" sz="2800" dirty="0" smtClean="0">
                <a:solidFill>
                  <a:srgbClr val="FF0000"/>
                </a:solidFill>
              </a:rPr>
              <a:t>caused by </a:t>
            </a:r>
            <a:r>
              <a:rPr lang="en-US" sz="2800" dirty="0">
                <a:solidFill>
                  <a:srgbClr val="FF0000"/>
                </a:solidFill>
              </a:rPr>
              <a:t>impaired capacity </a:t>
            </a:r>
            <a:r>
              <a:rPr lang="en-US" sz="2800" dirty="0" smtClean="0">
                <a:solidFill>
                  <a:srgbClr val="FF0000"/>
                </a:solidFill>
              </a:rPr>
              <a:t>to contain urges (“</a:t>
            </a:r>
            <a:r>
              <a:rPr lang="en-US" sz="2800" dirty="0">
                <a:solidFill>
                  <a:srgbClr val="FF0000"/>
                </a:solidFill>
              </a:rPr>
              <a:t>serious difficulty” – </a:t>
            </a:r>
            <a:r>
              <a:rPr lang="en-US" sz="2800" i="1" dirty="0">
                <a:solidFill>
                  <a:srgbClr val="FF0000"/>
                </a:solidFill>
              </a:rPr>
              <a:t>Crane</a:t>
            </a:r>
            <a:r>
              <a:rPr lang="en-US" sz="2800" dirty="0">
                <a:solidFill>
                  <a:srgbClr val="FF0000"/>
                </a:solidFill>
              </a:rPr>
              <a:t>) necessarily creates a highly dangerous propensity </a:t>
            </a:r>
            <a:r>
              <a:rPr lang="en-US" sz="2800" dirty="0" smtClean="0">
                <a:solidFill>
                  <a:srgbClr val="FF0000"/>
                </a:solidFill>
              </a:rPr>
              <a:t>to act on those urges (</a:t>
            </a:r>
            <a:r>
              <a:rPr lang="en-US" sz="2800" dirty="0">
                <a:solidFill>
                  <a:srgbClr val="FF0000"/>
                </a:solidFill>
              </a:rPr>
              <a:t>and </a:t>
            </a:r>
            <a:r>
              <a:rPr lang="en-US" sz="2800" dirty="0" smtClean="0">
                <a:solidFill>
                  <a:srgbClr val="FF0000"/>
                </a:solidFill>
              </a:rPr>
              <a:t>to search for victims to act against).</a:t>
            </a:r>
          </a:p>
          <a:p>
            <a:pPr marL="0" indent="0">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a:t>
            </a:fld>
            <a:endParaRPr lang="en-US"/>
          </a:p>
        </p:txBody>
      </p:sp>
    </p:spTree>
    <p:extLst>
      <p:ext uri="{BB962C8B-B14F-4D97-AF65-F5344CB8AC3E}">
        <p14:creationId xmlns="" xmlns:p14="http://schemas.microsoft.com/office/powerpoint/2010/main" val="2489895139"/>
      </p:ext>
    </p:extLst>
  </p:cSld>
  <p:clrMapOvr>
    <a:masterClrMapping/>
  </p:clrMapOvr>
  <p:transition>
    <p:fad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lvl="1"/>
            <a:r>
              <a:rPr lang="en-US" dirty="0" smtClean="0">
                <a:solidFill>
                  <a:srgbClr val="488F4D"/>
                </a:solidFill>
              </a:rPr>
              <a:t>Contact Offenses:	</a:t>
            </a:r>
          </a:p>
          <a:p>
            <a:pPr lvl="2"/>
            <a:r>
              <a:rPr lang="en-US" dirty="0" smtClean="0">
                <a:solidFill>
                  <a:srgbClr val="115BA4"/>
                </a:solidFill>
              </a:rPr>
              <a:t>12 Offenses included contact without penetration [i.e., fondling] (17%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4 Stranger Victims</a:t>
            </a:r>
          </a:p>
          <a:p>
            <a:pPr lvl="3"/>
            <a:r>
              <a:rPr lang="en-US" dirty="0" smtClean="0">
                <a:solidFill>
                  <a:srgbClr val="115BA4"/>
                </a:solidFill>
              </a:rPr>
              <a:t>1 Offense included possible physical violence (this charge was No Info Filed)</a:t>
            </a:r>
          </a:p>
          <a:p>
            <a:pPr lvl="3"/>
            <a:r>
              <a:rPr lang="en-US" dirty="0" smtClean="0">
                <a:solidFill>
                  <a:srgbClr val="115BA4"/>
                </a:solidFill>
              </a:rPr>
              <a:t>0 Offenses with threat of physical violence</a:t>
            </a:r>
          </a:p>
          <a:p>
            <a:pPr lvl="3"/>
            <a:r>
              <a:rPr lang="en-US" dirty="0" smtClean="0">
                <a:solidFill>
                  <a:srgbClr val="115BA4"/>
                </a:solidFill>
              </a:rPr>
              <a:t>2 Offenses with restraint of victim</a:t>
            </a:r>
          </a:p>
          <a:p>
            <a:pPr lvl="3"/>
            <a:r>
              <a:rPr lang="en-US" dirty="0" smtClean="0">
                <a:solidFill>
                  <a:srgbClr val="115BA4"/>
                </a:solidFill>
              </a:rPr>
              <a:t>2 Offenses with coercion/intimidation</a:t>
            </a:r>
          </a:p>
          <a:p>
            <a:pPr lvl="3"/>
            <a:r>
              <a:rPr lang="en-US" dirty="0" smtClean="0">
                <a:solidFill>
                  <a:srgbClr val="115BA4"/>
                </a:solidFill>
              </a:rPr>
              <a:t>9 Offenses were convicted (1 Dropped, 1 No Info Filed, 1 Pending)</a:t>
            </a:r>
          </a:p>
          <a:p>
            <a:pPr lvl="3"/>
            <a:r>
              <a:rPr lang="en-US" dirty="0" smtClean="0">
                <a:solidFill>
                  <a:srgbClr val="115BA4"/>
                </a:solidFill>
              </a:rPr>
              <a:t>Average Age of offender = 47.5</a:t>
            </a:r>
          </a:p>
          <a:p>
            <a:pPr lvl="3"/>
            <a:r>
              <a:rPr lang="en-US" dirty="0" smtClean="0">
                <a:solidFill>
                  <a:srgbClr val="115BA4"/>
                </a:solidFill>
              </a:rPr>
              <a:t>Youngest victim was 3 year old 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150</a:t>
            </a:fld>
            <a:endParaRPr lang="en-US"/>
          </a:p>
        </p:txBody>
      </p:sp>
    </p:spTree>
  </p:cSld>
  <p:clrMapOvr>
    <a:masterClrMapping/>
  </p:clrMapOvr>
  <p:transition>
    <p:fade/>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Non-Contact Offenses:	</a:t>
            </a:r>
          </a:p>
          <a:p>
            <a:pPr lvl="2"/>
            <a:r>
              <a:rPr lang="en-US" dirty="0" smtClean="0">
                <a:solidFill>
                  <a:srgbClr val="115BA4"/>
                </a:solidFill>
              </a:rPr>
              <a:t>6 Offenses included no contact or intent for contact (8%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5 offenses were exposures</a:t>
            </a:r>
          </a:p>
          <a:p>
            <a:pPr lvl="3"/>
            <a:r>
              <a:rPr lang="en-US" dirty="0" smtClean="0">
                <a:solidFill>
                  <a:srgbClr val="115BA4"/>
                </a:solidFill>
              </a:rPr>
              <a:t>1 offense was stalking</a:t>
            </a:r>
          </a:p>
          <a:p>
            <a:pPr lvl="3"/>
            <a:r>
              <a:rPr lang="en-US" dirty="0" smtClean="0">
                <a:solidFill>
                  <a:srgbClr val="115BA4"/>
                </a:solidFill>
              </a:rPr>
              <a:t>4 Stranger Victims</a:t>
            </a:r>
          </a:p>
          <a:p>
            <a:pPr lvl="3"/>
            <a:r>
              <a:rPr lang="en-US" dirty="0" smtClean="0">
                <a:solidFill>
                  <a:srgbClr val="115BA4"/>
                </a:solidFill>
              </a:rPr>
              <a:t>0 Offenses included physical violence/threat of physical violence/restraint</a:t>
            </a:r>
          </a:p>
          <a:p>
            <a:pPr lvl="3"/>
            <a:r>
              <a:rPr lang="en-US" dirty="0" smtClean="0">
                <a:solidFill>
                  <a:srgbClr val="115BA4"/>
                </a:solidFill>
              </a:rPr>
              <a:t>1 Offense included coercion/intimidation</a:t>
            </a:r>
          </a:p>
          <a:p>
            <a:pPr lvl="3"/>
            <a:r>
              <a:rPr lang="en-US" dirty="0" smtClean="0">
                <a:solidFill>
                  <a:srgbClr val="115BA4"/>
                </a:solidFill>
              </a:rPr>
              <a:t>4 Offenses were convicted (1 NP, 1 Pending)</a:t>
            </a:r>
          </a:p>
          <a:p>
            <a:pPr lvl="3"/>
            <a:r>
              <a:rPr lang="en-US" dirty="0" smtClean="0">
                <a:solidFill>
                  <a:srgbClr val="115BA4"/>
                </a:solidFill>
              </a:rPr>
              <a:t>Average Age of offender = 35.8 (median 37)</a:t>
            </a:r>
          </a:p>
          <a:p>
            <a:pPr lvl="3"/>
            <a:r>
              <a:rPr lang="en-US" dirty="0" smtClean="0">
                <a:solidFill>
                  <a:srgbClr val="115BA4"/>
                </a:solidFill>
              </a:rPr>
              <a:t>Youngest victim was 5 year old female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151</a:t>
            </a:fld>
            <a:endParaRPr lang="en-US"/>
          </a:p>
        </p:txBody>
      </p:sp>
    </p:spTree>
  </p:cSld>
  <p:clrMapOvr>
    <a:masterClrMapping/>
  </p:clrMapOvr>
  <p:transition>
    <p:fade/>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Offenses with Adult Victims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40 Individuals reoffended with adults (56% of all </a:t>
            </a:r>
            <a:r>
              <a:rPr lang="en-US" dirty="0" err="1" smtClean="0">
                <a:solidFill>
                  <a:srgbClr val="488F4D"/>
                </a:solidFill>
              </a:rPr>
              <a:t>reoffenses</a:t>
            </a:r>
            <a:r>
              <a:rPr lang="en-US" dirty="0" smtClean="0">
                <a:solidFill>
                  <a:srgbClr val="488F4D"/>
                </a:solidFill>
              </a:rPr>
              <a:t>)</a:t>
            </a:r>
          </a:p>
          <a:p>
            <a:pPr lvl="2"/>
            <a:r>
              <a:rPr lang="en-US" dirty="0" smtClean="0"/>
              <a:t>24 were convicted (22 F CN and 2 MM CN)</a:t>
            </a:r>
          </a:p>
          <a:p>
            <a:pPr lvl="2">
              <a:buNone/>
            </a:pPr>
            <a:endParaRPr lang="en-US" dirty="0" smtClean="0"/>
          </a:p>
          <a:p>
            <a:pPr lvl="2"/>
            <a:r>
              <a:rPr lang="en-US" dirty="0" smtClean="0"/>
              <a:t>11 were not convicted (</a:t>
            </a:r>
            <a:r>
              <a:rPr lang="en-US" dirty="0" err="1" smtClean="0"/>
              <a:t>Nolle</a:t>
            </a:r>
            <a:r>
              <a:rPr lang="en-US" dirty="0" smtClean="0"/>
              <a:t> </a:t>
            </a:r>
            <a:r>
              <a:rPr lang="en-US" dirty="0" err="1" smtClean="0"/>
              <a:t>Prossed</a:t>
            </a:r>
            <a:r>
              <a:rPr lang="en-US" dirty="0" smtClean="0"/>
              <a:t>, Acquitted, Dropped, No Info Filed)</a:t>
            </a:r>
          </a:p>
          <a:p>
            <a:pPr lvl="2">
              <a:buNone/>
            </a:pPr>
            <a:endParaRPr lang="en-US" dirty="0" smtClean="0"/>
          </a:p>
          <a:p>
            <a:pPr lvl="2"/>
            <a:r>
              <a:rPr lang="en-US" dirty="0" smtClean="0"/>
              <a:t>5 of the </a:t>
            </a:r>
            <a:r>
              <a:rPr lang="en-US" dirty="0" err="1" smtClean="0"/>
              <a:t>reoffenses</a:t>
            </a:r>
            <a:r>
              <a:rPr lang="en-US" dirty="0" smtClean="0"/>
              <a:t> are Pending</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152</a:t>
            </a:fld>
            <a:endParaRPr lang="en-US"/>
          </a:p>
        </p:txBody>
      </p:sp>
    </p:spTree>
  </p:cSld>
  <p:clrMapOvr>
    <a:masterClrMapping/>
  </p:clrMapOvr>
  <p:transition>
    <p:fade/>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Average Age (at time of offense) of individuals who reoffended with adults = 43.2 </a:t>
            </a:r>
          </a:p>
          <a:p>
            <a:pPr lvl="2"/>
            <a:r>
              <a:rPr lang="en-US" dirty="0" smtClean="0">
                <a:solidFill>
                  <a:srgbClr val="115BA4"/>
                </a:solidFill>
              </a:rPr>
              <a:t>Range = 30 to 66</a:t>
            </a:r>
          </a:p>
          <a:p>
            <a:pPr lvl="2"/>
            <a:r>
              <a:rPr lang="en-US" dirty="0" smtClean="0">
                <a:solidFill>
                  <a:srgbClr val="115BA4"/>
                </a:solidFill>
              </a:rPr>
              <a:t>Median = 43</a:t>
            </a:r>
          </a:p>
          <a:p>
            <a:pPr lvl="2"/>
            <a:endParaRPr lang="en-US" dirty="0" smtClean="0">
              <a:solidFill>
                <a:srgbClr val="115BA4"/>
              </a:solidFill>
            </a:endParaRPr>
          </a:p>
          <a:p>
            <a:pPr lvl="2"/>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153</a:t>
            </a:fld>
            <a:endParaRPr lang="en-US"/>
          </a:p>
        </p:txBody>
      </p:sp>
      <p:graphicFrame>
        <p:nvGraphicFramePr>
          <p:cNvPr id="6" name="Chart 5"/>
          <p:cNvGraphicFramePr/>
          <p:nvPr/>
        </p:nvGraphicFramePr>
        <p:xfrm>
          <a:off x="2209800" y="3657600"/>
          <a:ext cx="5410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lvl="1"/>
            <a:r>
              <a:rPr lang="en-US" dirty="0" smtClean="0">
                <a:solidFill>
                  <a:srgbClr val="488F4D"/>
                </a:solidFill>
              </a:rPr>
              <a:t>Release Date:</a:t>
            </a:r>
          </a:p>
          <a:p>
            <a:pPr lvl="2"/>
            <a:r>
              <a:rPr lang="en-US" dirty="0" smtClean="0">
                <a:solidFill>
                  <a:srgbClr val="115BA4"/>
                </a:solidFill>
              </a:rPr>
              <a:t>0-3 = 4 (10%)</a:t>
            </a:r>
          </a:p>
          <a:p>
            <a:pPr lvl="2"/>
            <a:r>
              <a:rPr lang="en-US" dirty="0" smtClean="0">
                <a:solidFill>
                  <a:srgbClr val="115BA4"/>
                </a:solidFill>
              </a:rPr>
              <a:t>3-5 = 11 (28%)</a:t>
            </a:r>
          </a:p>
          <a:p>
            <a:pPr lvl="2"/>
            <a:r>
              <a:rPr lang="en-US" dirty="0" smtClean="0">
                <a:solidFill>
                  <a:srgbClr val="115BA4"/>
                </a:solidFill>
              </a:rPr>
              <a:t>5-10 = 12 (30%)</a:t>
            </a:r>
          </a:p>
          <a:p>
            <a:pPr lvl="2"/>
            <a:r>
              <a:rPr lang="en-US" dirty="0" smtClean="0">
                <a:solidFill>
                  <a:srgbClr val="115BA4"/>
                </a:solidFill>
              </a:rPr>
              <a:t>10+ = 13 (33%)</a:t>
            </a:r>
          </a:p>
          <a:p>
            <a:pPr lvl="2"/>
            <a:endParaRPr lang="en-US" dirty="0" smtClean="0">
              <a:solidFill>
                <a:srgbClr val="115BA4"/>
              </a:solidFill>
            </a:endParaRPr>
          </a:p>
          <a:p>
            <a:pPr lvl="1"/>
            <a:r>
              <a:rPr lang="en-US" dirty="0" smtClean="0">
                <a:solidFill>
                  <a:srgbClr val="488F4D"/>
                </a:solidFill>
              </a:rPr>
              <a:t>Contact Offenses:	</a:t>
            </a:r>
          </a:p>
          <a:p>
            <a:pPr lvl="2"/>
            <a:r>
              <a:rPr lang="en-US" dirty="0" smtClean="0">
                <a:solidFill>
                  <a:srgbClr val="115BA4"/>
                </a:solidFill>
              </a:rPr>
              <a:t>n=33 (83% of all offenses with adult victims)</a:t>
            </a:r>
          </a:p>
          <a:p>
            <a:pPr lvl="3"/>
            <a:r>
              <a:rPr lang="en-US" dirty="0" smtClean="0">
                <a:solidFill>
                  <a:srgbClr val="115BA4"/>
                </a:solidFill>
              </a:rPr>
              <a:t>22 were Convicted</a:t>
            </a:r>
          </a:p>
          <a:p>
            <a:pPr lvl="3">
              <a:buNone/>
            </a:pPr>
            <a:endParaRPr lang="en-US" dirty="0" smtClean="0">
              <a:solidFill>
                <a:srgbClr val="115BA4"/>
              </a:solidFill>
            </a:endParaRPr>
          </a:p>
          <a:p>
            <a:pPr lvl="1"/>
            <a:r>
              <a:rPr lang="en-US" dirty="0" smtClean="0">
                <a:solidFill>
                  <a:srgbClr val="488F4D"/>
                </a:solidFill>
              </a:rPr>
              <a:t>Non-Contact Offenses:	</a:t>
            </a:r>
          </a:p>
          <a:p>
            <a:pPr lvl="2"/>
            <a:r>
              <a:rPr lang="en-US" dirty="0" smtClean="0">
                <a:solidFill>
                  <a:srgbClr val="115BA4"/>
                </a:solidFill>
              </a:rPr>
              <a:t>n=7 (17% of all offenses with child victims)</a:t>
            </a:r>
          </a:p>
          <a:p>
            <a:pPr lvl="3"/>
            <a:r>
              <a:rPr lang="en-US" dirty="0" smtClean="0">
                <a:solidFill>
                  <a:srgbClr val="115BA4"/>
                </a:solidFill>
              </a:rPr>
              <a:t>2 were Convicted</a:t>
            </a:r>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154</a:t>
            </a:fld>
            <a:endParaRPr lang="en-US"/>
          </a:p>
        </p:txBody>
      </p:sp>
    </p:spTree>
  </p:cSld>
  <p:clrMapOvr>
    <a:masterClrMapping/>
  </p:clrMapOvr>
  <p:transition>
    <p:fade/>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a:t>
            </a:r>
          </a:p>
          <a:p>
            <a:pPr lvl="2"/>
            <a:r>
              <a:rPr lang="en-US" dirty="0" smtClean="0">
                <a:solidFill>
                  <a:srgbClr val="115BA4"/>
                </a:solidFill>
              </a:rPr>
              <a:t>16 Offenses included rape or attempted rape of a </a:t>
            </a:r>
            <a:r>
              <a:rPr lang="en-US" u="sng" dirty="0" smtClean="0">
                <a:solidFill>
                  <a:srgbClr val="115BA4"/>
                </a:solidFill>
              </a:rPr>
              <a:t>stranger</a:t>
            </a:r>
            <a:r>
              <a:rPr lang="en-US" dirty="0" smtClean="0">
                <a:solidFill>
                  <a:srgbClr val="115BA4"/>
                </a:solidFill>
              </a:rPr>
              <a:t> victim (23% of total </a:t>
            </a:r>
            <a:r>
              <a:rPr lang="en-US" dirty="0" err="1" smtClean="0">
                <a:solidFill>
                  <a:srgbClr val="115BA4"/>
                </a:solidFill>
              </a:rPr>
              <a:t>reoffenses</a:t>
            </a:r>
            <a:r>
              <a:rPr lang="en-US" dirty="0" smtClean="0">
                <a:solidFill>
                  <a:srgbClr val="115BA4"/>
                </a:solidFill>
              </a:rPr>
              <a:t>)</a:t>
            </a:r>
            <a:endParaRPr lang="en-US" u="sng" dirty="0" smtClean="0">
              <a:solidFill>
                <a:srgbClr val="115BA4"/>
              </a:solidFill>
            </a:endParaRPr>
          </a:p>
          <a:p>
            <a:pPr lvl="3"/>
            <a:r>
              <a:rPr lang="en-US" dirty="0" smtClean="0">
                <a:solidFill>
                  <a:srgbClr val="115BA4"/>
                </a:solidFill>
              </a:rPr>
              <a:t>12 Offenses with physical violence*</a:t>
            </a:r>
          </a:p>
          <a:p>
            <a:pPr lvl="3"/>
            <a:r>
              <a:rPr lang="en-US" dirty="0" smtClean="0">
                <a:solidFill>
                  <a:srgbClr val="115BA4"/>
                </a:solidFill>
              </a:rPr>
              <a:t>4 Offenses with threat of physical violence</a:t>
            </a:r>
          </a:p>
          <a:p>
            <a:pPr lvl="3"/>
            <a:r>
              <a:rPr lang="en-US" dirty="0" smtClean="0">
                <a:solidFill>
                  <a:srgbClr val="115BA4"/>
                </a:solidFill>
              </a:rPr>
              <a:t>13 Offenses were convicted (3 Pending)</a:t>
            </a:r>
          </a:p>
          <a:p>
            <a:pPr lvl="3"/>
            <a:r>
              <a:rPr lang="en-US" dirty="0" smtClean="0">
                <a:solidFill>
                  <a:srgbClr val="115BA4"/>
                </a:solidFill>
              </a:rPr>
              <a:t>Average Age of offender = 42 (median 41)</a:t>
            </a:r>
          </a:p>
          <a:p>
            <a:pPr lvl="3"/>
            <a:r>
              <a:rPr lang="en-US" dirty="0" smtClean="0">
                <a:solidFill>
                  <a:srgbClr val="115BA4"/>
                </a:solidFill>
              </a:rPr>
              <a:t>5 Offenses with teenage victims (age 15-17)</a:t>
            </a:r>
          </a:p>
          <a:p>
            <a:pPr lvl="3">
              <a:buNone/>
            </a:pPr>
            <a:endParaRPr lang="en-US" dirty="0" smtClean="0">
              <a:solidFill>
                <a:srgbClr val="115BA4"/>
              </a:solidFill>
            </a:endParaRPr>
          </a:p>
          <a:p>
            <a:pPr lvl="2">
              <a:buNone/>
            </a:pPr>
            <a:r>
              <a:rPr lang="en-US" sz="1800" dirty="0" smtClean="0"/>
              <a:t>*One offense included murder of victim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155</a:t>
            </a:fld>
            <a:endParaRPr lang="en-US"/>
          </a:p>
        </p:txBody>
      </p:sp>
    </p:spTree>
  </p:cSld>
  <p:clrMapOvr>
    <a:masterClrMapping/>
  </p:clrMapOvr>
  <p:transition>
    <p:fade/>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cont..:	</a:t>
            </a:r>
          </a:p>
          <a:p>
            <a:pPr lvl="2"/>
            <a:r>
              <a:rPr lang="en-US" dirty="0" smtClean="0">
                <a:solidFill>
                  <a:srgbClr val="115BA4"/>
                </a:solidFill>
              </a:rPr>
              <a:t>10 Offenses included rape or attempted rape of a </a:t>
            </a:r>
            <a:r>
              <a:rPr lang="en-US" u="sng" dirty="0" smtClean="0">
                <a:solidFill>
                  <a:srgbClr val="115BA4"/>
                </a:solidFill>
              </a:rPr>
              <a:t>known</a:t>
            </a:r>
            <a:r>
              <a:rPr lang="en-US" dirty="0" smtClean="0">
                <a:solidFill>
                  <a:srgbClr val="115BA4"/>
                </a:solidFill>
              </a:rPr>
              <a:t> victim (14% of total </a:t>
            </a:r>
            <a:r>
              <a:rPr lang="en-US" dirty="0" err="1" smtClean="0">
                <a:solidFill>
                  <a:srgbClr val="115BA4"/>
                </a:solidFill>
              </a:rPr>
              <a:t>reoffenses</a:t>
            </a:r>
            <a:r>
              <a:rPr lang="en-US" dirty="0" smtClean="0">
                <a:solidFill>
                  <a:srgbClr val="115BA4"/>
                </a:solidFill>
              </a:rPr>
              <a:t>)</a:t>
            </a:r>
            <a:endParaRPr lang="en-US" u="sng" dirty="0" smtClean="0">
              <a:solidFill>
                <a:srgbClr val="115BA4"/>
              </a:solidFill>
            </a:endParaRPr>
          </a:p>
          <a:p>
            <a:pPr lvl="3"/>
            <a:r>
              <a:rPr lang="en-US" dirty="0" smtClean="0">
                <a:solidFill>
                  <a:srgbClr val="115BA4"/>
                </a:solidFill>
              </a:rPr>
              <a:t>4 Offenses were Domestic Violence (1 convicted)</a:t>
            </a:r>
          </a:p>
          <a:p>
            <a:pPr lvl="3"/>
            <a:r>
              <a:rPr lang="en-US" dirty="0" smtClean="0">
                <a:solidFill>
                  <a:srgbClr val="115BA4"/>
                </a:solidFill>
              </a:rPr>
              <a:t>9 Offenses with physical violence*</a:t>
            </a:r>
          </a:p>
          <a:p>
            <a:pPr lvl="3"/>
            <a:r>
              <a:rPr lang="en-US" dirty="0" smtClean="0">
                <a:solidFill>
                  <a:srgbClr val="115BA4"/>
                </a:solidFill>
              </a:rPr>
              <a:t>1 Offense with possible threat of physical violence and restraint</a:t>
            </a:r>
          </a:p>
          <a:p>
            <a:pPr lvl="3"/>
            <a:r>
              <a:rPr lang="en-US" dirty="0" smtClean="0">
                <a:solidFill>
                  <a:srgbClr val="115BA4"/>
                </a:solidFill>
              </a:rPr>
              <a:t>6 Offenses were convicted (2 Dropped, 1 NP, 1 Pending)</a:t>
            </a:r>
          </a:p>
          <a:p>
            <a:pPr lvl="3"/>
            <a:r>
              <a:rPr lang="en-US" dirty="0" smtClean="0">
                <a:solidFill>
                  <a:srgbClr val="115BA4"/>
                </a:solidFill>
              </a:rPr>
              <a:t>Average Age of offender = 42.2 (median 40)</a:t>
            </a:r>
          </a:p>
          <a:p>
            <a:pPr lvl="3"/>
            <a:r>
              <a:rPr lang="en-US" dirty="0" smtClean="0">
                <a:solidFill>
                  <a:srgbClr val="115BA4"/>
                </a:solidFill>
              </a:rPr>
              <a:t>2 Offenses with teenage victims (age 14 and 17)</a:t>
            </a:r>
          </a:p>
          <a:p>
            <a:pPr lvl="3">
              <a:buNone/>
            </a:pPr>
            <a:endParaRPr lang="en-US" dirty="0" smtClean="0">
              <a:solidFill>
                <a:srgbClr val="115BA4"/>
              </a:solidFill>
            </a:endParaRPr>
          </a:p>
          <a:p>
            <a:pPr lvl="2">
              <a:buNone/>
            </a:pPr>
            <a:r>
              <a:rPr lang="en-US" sz="1800" dirty="0" smtClean="0"/>
              <a:t>*One offense included murder of victim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156</a:t>
            </a:fld>
            <a:endParaRPr lang="en-US"/>
          </a:p>
        </p:txBody>
      </p:sp>
    </p:spTree>
  </p:cSld>
  <p:clrMapOvr>
    <a:masterClrMapping/>
  </p:clrMapOvr>
  <p:transition>
    <p:fade/>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cont..:	</a:t>
            </a:r>
          </a:p>
          <a:p>
            <a:pPr lvl="2"/>
            <a:r>
              <a:rPr lang="en-US" dirty="0" smtClean="0">
                <a:solidFill>
                  <a:srgbClr val="115BA4"/>
                </a:solidFill>
              </a:rPr>
              <a:t>7 Offenses were contact offenses without penetration(10% of total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3 Offenses involved stranger victims</a:t>
            </a:r>
          </a:p>
          <a:p>
            <a:pPr lvl="3"/>
            <a:r>
              <a:rPr lang="en-US" dirty="0" smtClean="0">
                <a:solidFill>
                  <a:srgbClr val="115BA4"/>
                </a:solidFill>
              </a:rPr>
              <a:t>2 Offenses with physical violence</a:t>
            </a:r>
          </a:p>
          <a:p>
            <a:pPr lvl="3"/>
            <a:r>
              <a:rPr lang="en-US" dirty="0" smtClean="0">
                <a:solidFill>
                  <a:srgbClr val="115BA4"/>
                </a:solidFill>
              </a:rPr>
              <a:t>3 Offenses were convicted (2 NP, 1 Dropped, 1 Pending)</a:t>
            </a:r>
          </a:p>
          <a:p>
            <a:pPr lvl="3"/>
            <a:r>
              <a:rPr lang="en-US" dirty="0" smtClean="0">
                <a:solidFill>
                  <a:srgbClr val="115BA4"/>
                </a:solidFill>
              </a:rPr>
              <a:t>Average Age of offender = 47 (median 48)</a:t>
            </a:r>
          </a:p>
          <a:p>
            <a:pPr lvl="3"/>
            <a:r>
              <a:rPr lang="en-US" dirty="0" smtClean="0">
                <a:solidFill>
                  <a:srgbClr val="115BA4"/>
                </a:solidFill>
              </a:rPr>
              <a:t>3 Offenses with teenage victims (age 15-16)</a:t>
            </a:r>
          </a:p>
          <a:p>
            <a:pPr lvl="3">
              <a:buNone/>
            </a:pPr>
            <a:endParaRPr lang="en-US" dirty="0" smtClean="0">
              <a:solidFill>
                <a:srgbClr val="115BA4"/>
              </a:solidFill>
            </a:endParaRPr>
          </a:p>
          <a:p>
            <a:pPr lvl="2">
              <a:buNone/>
            </a:pPr>
            <a:r>
              <a:rPr lang="en-US" sz="1800" dirty="0" smtClean="0"/>
              <a:t>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157</a:t>
            </a:fld>
            <a:endParaRPr lang="en-US"/>
          </a:p>
        </p:txBody>
      </p:sp>
    </p:spTree>
  </p:cSld>
  <p:clrMapOvr>
    <a:masterClrMapping/>
  </p:clrMapOvr>
  <p:transition>
    <p:fade/>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lvl="1"/>
            <a:r>
              <a:rPr lang="en-US" dirty="0" smtClean="0">
                <a:solidFill>
                  <a:srgbClr val="488F4D"/>
                </a:solidFill>
              </a:rPr>
              <a:t>Non-Contact Offenses:	</a:t>
            </a:r>
          </a:p>
          <a:p>
            <a:pPr lvl="2"/>
            <a:r>
              <a:rPr lang="en-US" dirty="0" smtClean="0">
                <a:solidFill>
                  <a:srgbClr val="115BA4"/>
                </a:solidFill>
              </a:rPr>
              <a:t>7 Offenses included no contact or intent for contact (10%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6 offenses were exposures</a:t>
            </a:r>
          </a:p>
          <a:p>
            <a:pPr lvl="3"/>
            <a:r>
              <a:rPr lang="en-US" dirty="0" smtClean="0">
                <a:solidFill>
                  <a:srgbClr val="115BA4"/>
                </a:solidFill>
              </a:rPr>
              <a:t>1 offense was stalking</a:t>
            </a:r>
          </a:p>
          <a:p>
            <a:pPr lvl="3"/>
            <a:r>
              <a:rPr lang="en-US" dirty="0" smtClean="0">
                <a:solidFill>
                  <a:srgbClr val="115BA4"/>
                </a:solidFill>
              </a:rPr>
              <a:t>2 Stranger victims, 2 possible stranger victims</a:t>
            </a:r>
          </a:p>
          <a:p>
            <a:pPr lvl="3"/>
            <a:r>
              <a:rPr lang="en-US" dirty="0" smtClean="0">
                <a:solidFill>
                  <a:srgbClr val="115BA4"/>
                </a:solidFill>
              </a:rPr>
              <a:t>0 Offenses included physical violence/threat of physical violence/restraint/coercion/intimidation</a:t>
            </a:r>
          </a:p>
          <a:p>
            <a:pPr lvl="3"/>
            <a:r>
              <a:rPr lang="en-US" dirty="0" smtClean="0">
                <a:solidFill>
                  <a:srgbClr val="115BA4"/>
                </a:solidFill>
              </a:rPr>
              <a:t>2 Offenses were convicted (2 NP, 2 Acquitted, 1 Not Filed)</a:t>
            </a:r>
          </a:p>
          <a:p>
            <a:pPr lvl="3"/>
            <a:r>
              <a:rPr lang="en-US" dirty="0" smtClean="0">
                <a:solidFill>
                  <a:srgbClr val="115BA4"/>
                </a:solidFill>
              </a:rPr>
              <a:t>Average Age of offender = 42.8 (median 44)</a:t>
            </a:r>
          </a:p>
          <a:p>
            <a:pPr lvl="3"/>
            <a:r>
              <a:rPr lang="en-US" dirty="0" smtClean="0">
                <a:solidFill>
                  <a:srgbClr val="115BA4"/>
                </a:solidFill>
              </a:rPr>
              <a:t>1 Offense with teenage victim (age 14), and 3 offenses with possible teenage or adult victims (ages unknown)</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158</a:t>
            </a:fld>
            <a:endParaRPr lang="en-US"/>
          </a:p>
        </p:txBody>
      </p:sp>
    </p:spTree>
  </p:cSld>
  <p:clrMapOvr>
    <a:masterClrMapping/>
  </p:clrMapOvr>
  <p:transition>
    <p:fade/>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Reoffenses</a:t>
            </a:r>
            <a:r>
              <a:rPr lang="en-US" dirty="0" smtClean="0"/>
              <a:t> by Type of Offense and Age at Release </a:t>
            </a:r>
            <a:br>
              <a:rPr lang="en-US" dirty="0" smtClean="0"/>
            </a:br>
            <a:r>
              <a:rPr lang="en-US" dirty="0" smtClean="0"/>
              <a:t>(charges and convictions)</a:t>
            </a:r>
            <a:br>
              <a:rPr lang="en-US" dirty="0" smtClean="0"/>
            </a:br>
            <a:endParaRPr lang="en-US" sz="3100" dirty="0"/>
          </a:p>
        </p:txBody>
      </p:sp>
      <p:graphicFrame>
        <p:nvGraphicFramePr>
          <p:cNvPr id="5" name="Content Placeholder 4"/>
          <p:cNvGraphicFramePr>
            <a:graphicFrameLocks noGrp="1"/>
          </p:cNvGraphicFramePr>
          <p:nvPr>
            <p:ph idx="1"/>
          </p:nvPr>
        </p:nvGraphicFramePr>
        <p:xfrm>
          <a:off x="533400" y="1981200"/>
          <a:ext cx="7848600" cy="3048000"/>
        </p:xfrm>
        <a:graphic>
          <a:graphicData uri="http://schemas.openxmlformats.org/drawingml/2006/table">
            <a:tbl>
              <a:tblPr firstRow="1" bandRow="1">
                <a:tableStyleId>{5C22544A-7EE6-4342-B048-85BDC9FD1C3A}</a:tableStyleId>
              </a:tblPr>
              <a:tblGrid>
                <a:gridCol w="1244290"/>
                <a:gridCol w="765717"/>
                <a:gridCol w="1244290"/>
                <a:gridCol w="861432"/>
                <a:gridCol w="861432"/>
                <a:gridCol w="861432"/>
                <a:gridCol w="1244290"/>
                <a:gridCol w="765717"/>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r>
                        <a:rPr lang="en-US" sz="1200" dirty="0" smtClean="0">
                          <a:solidFill>
                            <a:schemeClr val="bg1"/>
                          </a:solidFill>
                        </a:rPr>
                        <a:t>CONTACT OFFENSE</a:t>
                      </a:r>
                      <a:endParaRPr lang="en-US" sz="1200" dirty="0">
                        <a:solidFill>
                          <a:schemeClr val="bg1"/>
                        </a:solidFill>
                      </a:endParaRPr>
                    </a:p>
                  </a:txBody>
                  <a:tcPr/>
                </a:tc>
                <a:tc>
                  <a:txBody>
                    <a:bodyPr/>
                    <a:lstStyle/>
                    <a:p>
                      <a:pPr algn="ctr"/>
                      <a:r>
                        <a:rPr lang="en-US" sz="1200" dirty="0" smtClean="0">
                          <a:solidFill>
                            <a:schemeClr val="bg1"/>
                          </a:solidFill>
                        </a:rPr>
                        <a:t>Rate</a:t>
                      </a:r>
                      <a:endParaRPr lang="en-US" sz="1200" dirty="0">
                        <a:solidFill>
                          <a:schemeClr val="bg1"/>
                        </a:solidFill>
                      </a:endParaRPr>
                    </a:p>
                  </a:txBody>
                  <a:tcPr/>
                </a:tc>
                <a:tc>
                  <a:txBody>
                    <a:bodyPr/>
                    <a:lstStyle/>
                    <a:p>
                      <a:r>
                        <a:rPr lang="en-US" sz="1200" dirty="0" smtClean="0"/>
                        <a:t>RAPE</a:t>
                      </a:r>
                      <a:endParaRPr lang="en-US" sz="1200" dirty="0"/>
                    </a:p>
                  </a:txBody>
                  <a:tcPr/>
                </a:tc>
                <a:tc>
                  <a:txBody>
                    <a:bodyPr/>
                    <a:lstStyle/>
                    <a:p>
                      <a:pPr algn="ctr"/>
                      <a:r>
                        <a:rPr lang="en-US" sz="1200" dirty="0" smtClean="0"/>
                        <a:t>Rate</a:t>
                      </a:r>
                      <a:endParaRPr lang="en-US" sz="1200" dirty="0"/>
                    </a:p>
                  </a:txBody>
                  <a:tcPr/>
                </a:tc>
                <a:tc>
                  <a:txBody>
                    <a:bodyPr/>
                    <a:lstStyle/>
                    <a:p>
                      <a:r>
                        <a:rPr lang="en-US" sz="1200" dirty="0" smtClean="0"/>
                        <a:t>CONTACT OFFENSE AGAINST CHILD</a:t>
                      </a:r>
                      <a:endParaRPr lang="en-US" sz="1200" dirty="0"/>
                    </a:p>
                  </a:txBody>
                  <a:tcPr/>
                </a:tc>
                <a:tc>
                  <a:txBody>
                    <a:bodyPr/>
                    <a:lstStyle/>
                    <a:p>
                      <a:pPr algn="ctr"/>
                      <a:r>
                        <a:rPr lang="en-US" sz="1200" dirty="0" smtClean="0">
                          <a:solidFill>
                            <a:schemeClr val="bg1"/>
                          </a:solidFill>
                        </a:rPr>
                        <a:t>Rate</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pPr algn="r"/>
                      <a:r>
                        <a:rPr lang="en-US" dirty="0" smtClean="0">
                          <a:solidFill>
                            <a:srgbClr val="488F4D"/>
                          </a:solidFill>
                        </a:rPr>
                        <a:t>  75</a:t>
                      </a:r>
                      <a:endParaRPr lang="en-US" dirty="0">
                        <a:solidFill>
                          <a:srgbClr val="488F4D"/>
                        </a:solidFill>
                      </a:endParaRPr>
                    </a:p>
                  </a:txBody>
                  <a:tcPr/>
                </a:tc>
                <a:tc>
                  <a:txBody>
                    <a:bodyPr/>
                    <a:lstStyle/>
                    <a:p>
                      <a:pPr algn="r"/>
                      <a:r>
                        <a:rPr lang="en-US" dirty="0" smtClean="0">
                          <a:solidFill>
                            <a:srgbClr val="115BA4"/>
                          </a:solidFill>
                        </a:rPr>
                        <a:t>  2</a:t>
                      </a:r>
                      <a:endParaRPr lang="en-US" dirty="0">
                        <a:solidFill>
                          <a:srgbClr val="115BA4"/>
                        </a:solidFill>
                      </a:endParaRPr>
                    </a:p>
                  </a:txBody>
                  <a:tcPr/>
                </a:tc>
                <a:tc>
                  <a:txBody>
                    <a:bodyPr/>
                    <a:lstStyle/>
                    <a:p>
                      <a:pPr algn="r"/>
                      <a:r>
                        <a:rPr lang="en-US" dirty="0" smtClean="0">
                          <a:solidFill>
                            <a:srgbClr val="115BA4"/>
                          </a:solidFill>
                        </a:rPr>
                        <a:t>3%</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2</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3%</a:t>
                      </a:r>
                      <a:endParaRPr lang="en-US" dirty="0">
                        <a:solidFill>
                          <a:schemeClr val="accent2">
                            <a:lumMod val="75000"/>
                          </a:schemeClr>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147</a:t>
                      </a:r>
                      <a:endParaRPr lang="en-US" dirty="0">
                        <a:solidFill>
                          <a:srgbClr val="488F4D"/>
                        </a:solidFill>
                      </a:endParaRPr>
                    </a:p>
                  </a:txBody>
                  <a:tcPr/>
                </a:tc>
                <a:tc>
                  <a:txBody>
                    <a:bodyPr/>
                    <a:lstStyle/>
                    <a:p>
                      <a:pPr algn="r"/>
                      <a:r>
                        <a:rPr lang="en-US" dirty="0" smtClean="0">
                          <a:solidFill>
                            <a:srgbClr val="115BA4"/>
                          </a:solidFill>
                        </a:rPr>
                        <a:t>20</a:t>
                      </a:r>
                      <a:endParaRPr lang="en-US" dirty="0">
                        <a:solidFill>
                          <a:srgbClr val="115BA4"/>
                        </a:solidFill>
                      </a:endParaRPr>
                    </a:p>
                  </a:txBody>
                  <a:tcPr/>
                </a:tc>
                <a:tc>
                  <a:txBody>
                    <a:bodyPr/>
                    <a:lstStyle/>
                    <a:p>
                      <a:pPr algn="r"/>
                      <a:r>
                        <a:rPr lang="en-US" dirty="0" smtClean="0">
                          <a:solidFill>
                            <a:srgbClr val="115BA4"/>
                          </a:solidFill>
                        </a:rPr>
                        <a:t>14%</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12</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8%</a:t>
                      </a:r>
                      <a:endParaRPr lang="en-US" dirty="0">
                        <a:solidFill>
                          <a:schemeClr val="accent2">
                            <a:lumMod val="75000"/>
                          </a:schemeClr>
                        </a:solidFill>
                      </a:endParaRPr>
                    </a:p>
                  </a:txBody>
                  <a:tcPr/>
                </a:tc>
                <a:tc>
                  <a:txBody>
                    <a:bodyPr/>
                    <a:lstStyle/>
                    <a:p>
                      <a:pPr algn="r"/>
                      <a:r>
                        <a:rPr lang="en-US" dirty="0" smtClean="0">
                          <a:solidFill>
                            <a:schemeClr val="accent4"/>
                          </a:solidFill>
                        </a:rPr>
                        <a:t>  5</a:t>
                      </a:r>
                      <a:endParaRPr lang="en-US" dirty="0">
                        <a:solidFill>
                          <a:schemeClr val="accent4"/>
                        </a:solidFill>
                      </a:endParaRPr>
                    </a:p>
                  </a:txBody>
                  <a:tcPr/>
                </a:tc>
                <a:tc>
                  <a:txBody>
                    <a:bodyPr/>
                    <a:lstStyle/>
                    <a:p>
                      <a:pPr algn="r"/>
                      <a:r>
                        <a:rPr lang="en-US" dirty="0" smtClean="0">
                          <a:solidFill>
                            <a:schemeClr val="accent4"/>
                          </a:solidFill>
                        </a:rPr>
                        <a:t>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245</a:t>
                      </a:r>
                      <a:endParaRPr lang="en-US" dirty="0">
                        <a:solidFill>
                          <a:srgbClr val="488F4D"/>
                        </a:solidFill>
                      </a:endParaRPr>
                    </a:p>
                  </a:txBody>
                  <a:tcPr/>
                </a:tc>
                <a:tc>
                  <a:txBody>
                    <a:bodyPr/>
                    <a:lstStyle/>
                    <a:p>
                      <a:pPr algn="r"/>
                      <a:r>
                        <a:rPr lang="en-US" dirty="0" smtClean="0">
                          <a:solidFill>
                            <a:srgbClr val="115BA4"/>
                          </a:solidFill>
                        </a:rPr>
                        <a:t>22</a:t>
                      </a:r>
                      <a:endParaRPr lang="en-US" dirty="0">
                        <a:solidFill>
                          <a:srgbClr val="115BA4"/>
                        </a:solidFill>
                      </a:endParaRPr>
                    </a:p>
                  </a:txBody>
                  <a:tcPr/>
                </a:tc>
                <a:tc>
                  <a:txBody>
                    <a:bodyPr/>
                    <a:lstStyle/>
                    <a:p>
                      <a:pPr algn="r"/>
                      <a:r>
                        <a:rPr lang="en-US" dirty="0" smtClean="0">
                          <a:solidFill>
                            <a:srgbClr val="115BA4"/>
                          </a:solidFill>
                        </a:rPr>
                        <a:t>9%</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4%</a:t>
                      </a:r>
                      <a:endParaRPr lang="en-US" dirty="0">
                        <a:solidFill>
                          <a:schemeClr val="accent2">
                            <a:lumMod val="75000"/>
                          </a:schemeClr>
                        </a:solidFill>
                      </a:endParaRPr>
                    </a:p>
                  </a:txBody>
                  <a:tcPr/>
                </a:tc>
                <a:tc>
                  <a:txBody>
                    <a:bodyPr/>
                    <a:lstStyle/>
                    <a:p>
                      <a:pPr algn="r"/>
                      <a:r>
                        <a:rPr lang="en-US" dirty="0" smtClean="0">
                          <a:solidFill>
                            <a:schemeClr val="accent4"/>
                          </a:solidFill>
                        </a:rPr>
                        <a:t>10</a:t>
                      </a:r>
                      <a:endParaRPr lang="en-US" dirty="0">
                        <a:solidFill>
                          <a:schemeClr val="accent4"/>
                        </a:solidFill>
                      </a:endParaRPr>
                    </a:p>
                  </a:txBody>
                  <a:tcPr/>
                </a:tc>
                <a:tc>
                  <a:txBody>
                    <a:bodyPr/>
                    <a:lstStyle/>
                    <a:p>
                      <a:pPr algn="r"/>
                      <a:r>
                        <a:rPr lang="en-US" dirty="0" smtClean="0">
                          <a:solidFill>
                            <a:schemeClr val="accent4"/>
                          </a:solidFill>
                        </a:rPr>
                        <a:t>4%</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149</a:t>
                      </a:r>
                      <a:endParaRPr lang="en-US" dirty="0">
                        <a:solidFill>
                          <a:srgbClr val="488F4D"/>
                        </a:solidFill>
                      </a:endParaRPr>
                    </a:p>
                  </a:txBody>
                  <a:tcPr/>
                </a:tc>
                <a:tc>
                  <a:txBody>
                    <a:bodyPr/>
                    <a:lstStyle/>
                    <a:p>
                      <a:pPr algn="r"/>
                      <a:r>
                        <a:rPr lang="en-US" dirty="0" smtClean="0">
                          <a:solidFill>
                            <a:srgbClr val="115BA4"/>
                          </a:solidFill>
                        </a:rPr>
                        <a:t>  8</a:t>
                      </a:r>
                      <a:endParaRPr lang="en-US" dirty="0">
                        <a:solidFill>
                          <a:srgbClr val="115BA4"/>
                        </a:solidFill>
                      </a:endParaRPr>
                    </a:p>
                  </a:txBody>
                  <a:tcPr/>
                </a:tc>
                <a:tc>
                  <a:txBody>
                    <a:bodyPr/>
                    <a:lstStyle/>
                    <a:p>
                      <a:pPr algn="r"/>
                      <a:r>
                        <a:rPr lang="en-US" dirty="0" smtClean="0">
                          <a:solidFill>
                            <a:srgbClr val="115BA4"/>
                          </a:solidFill>
                        </a:rPr>
                        <a:t>5%</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1%</a:t>
                      </a:r>
                      <a:endParaRPr lang="en-US" dirty="0">
                        <a:solidFill>
                          <a:schemeClr val="accent2">
                            <a:lumMod val="75000"/>
                          </a:schemeClr>
                        </a:solidFill>
                      </a:endParaRPr>
                    </a:p>
                  </a:txBody>
                  <a:tcPr/>
                </a:tc>
                <a:tc>
                  <a:txBody>
                    <a:bodyPr/>
                    <a:lstStyle/>
                    <a:p>
                      <a:pPr algn="r"/>
                      <a:r>
                        <a:rPr lang="en-US" dirty="0" smtClean="0">
                          <a:solidFill>
                            <a:schemeClr val="accent4"/>
                          </a:solidFill>
                        </a:rPr>
                        <a:t>  4</a:t>
                      </a:r>
                      <a:endParaRPr lang="en-US" dirty="0">
                        <a:solidFill>
                          <a:schemeClr val="accent4"/>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  1</a:t>
                      </a:r>
                      <a:endParaRPr lang="en-US" sz="1800" kern="1200" dirty="0">
                        <a:solidFill>
                          <a:srgbClr val="115BA4"/>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1%</a:t>
                      </a:r>
                      <a:endParaRPr lang="en-US" sz="1800" kern="1200" dirty="0">
                        <a:solidFill>
                          <a:srgbClr val="115BA4"/>
                        </a:solidFill>
                        <a:latin typeface="+mn-lt"/>
                        <a:ea typeface="+mn-ea"/>
                        <a:cs typeface="+mn-cs"/>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4"/>
                          </a:solidFill>
                          <a:latin typeface="+mn-lt"/>
                          <a:ea typeface="+mn-ea"/>
                          <a:cs typeface="+mn-cs"/>
                        </a:rPr>
                        <a:t>  0</a:t>
                      </a:r>
                      <a:endParaRPr lang="en-US" sz="18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0%</a:t>
                      </a:r>
                      <a:endParaRPr lang="en-US" b="1" dirty="0">
                        <a:solidFill>
                          <a:schemeClr val="accent4"/>
                        </a:solidFill>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pPr algn="r"/>
                      <a:r>
                        <a:rPr lang="en-US" b="1" dirty="0" smtClean="0">
                          <a:solidFill>
                            <a:srgbClr val="488F4D"/>
                          </a:solidFill>
                        </a:rPr>
                        <a:t>710</a:t>
                      </a:r>
                      <a:endParaRPr lang="en-US" b="1" dirty="0">
                        <a:solidFill>
                          <a:srgbClr val="488F4D"/>
                        </a:solidFill>
                      </a:endParaRPr>
                    </a:p>
                  </a:txBody>
                  <a:tcPr/>
                </a:tc>
                <a:tc>
                  <a:txBody>
                    <a:bodyPr/>
                    <a:lstStyle/>
                    <a:p>
                      <a:pPr algn="r"/>
                      <a:r>
                        <a:rPr lang="en-US" b="1" dirty="0" smtClean="0">
                          <a:solidFill>
                            <a:srgbClr val="115BA4"/>
                          </a:solidFill>
                        </a:rPr>
                        <a:t>53</a:t>
                      </a:r>
                      <a:endParaRPr lang="en-US" b="1" dirty="0">
                        <a:solidFill>
                          <a:srgbClr val="115BA4"/>
                        </a:solidFill>
                      </a:endParaRPr>
                    </a:p>
                  </a:txBody>
                  <a:tcPr/>
                </a:tc>
                <a:tc>
                  <a:txBody>
                    <a:bodyPr/>
                    <a:lstStyle/>
                    <a:p>
                      <a:pPr algn="r"/>
                      <a:r>
                        <a:rPr lang="en-US" b="1" dirty="0" smtClean="0">
                          <a:solidFill>
                            <a:srgbClr val="115BA4"/>
                          </a:solidFill>
                        </a:rPr>
                        <a:t>7%</a:t>
                      </a:r>
                      <a:endParaRPr lang="en-US" b="1" dirty="0">
                        <a:solidFill>
                          <a:srgbClr val="115BA4"/>
                        </a:solidFill>
                      </a:endParaRPr>
                    </a:p>
                  </a:txBody>
                  <a:tcPr/>
                </a:tc>
                <a:tc>
                  <a:txBody>
                    <a:bodyPr/>
                    <a:lstStyle/>
                    <a:p>
                      <a:pPr algn="r"/>
                      <a:r>
                        <a:rPr lang="en-US" b="1" dirty="0" smtClean="0">
                          <a:solidFill>
                            <a:srgbClr val="C00000"/>
                          </a:solidFill>
                        </a:rPr>
                        <a:t>26</a:t>
                      </a:r>
                      <a:endParaRPr lang="en-US" b="1" dirty="0">
                        <a:solidFill>
                          <a:srgbClr val="C00000"/>
                        </a:solidFill>
                      </a:endParaRPr>
                    </a:p>
                  </a:txBody>
                  <a:tcPr/>
                </a:tc>
                <a:tc>
                  <a:txBody>
                    <a:bodyPr/>
                    <a:lstStyle/>
                    <a:p>
                      <a:pPr algn="r"/>
                      <a:r>
                        <a:rPr lang="en-US" b="1" dirty="0" smtClean="0">
                          <a:solidFill>
                            <a:srgbClr val="C00000"/>
                          </a:solidFill>
                        </a:rPr>
                        <a:t>4%</a:t>
                      </a:r>
                      <a:endParaRPr lang="en-US" b="1" dirty="0">
                        <a:solidFill>
                          <a:srgbClr val="C00000"/>
                        </a:solidFill>
                      </a:endParaRPr>
                    </a:p>
                  </a:txBody>
                  <a:tcPr/>
                </a:tc>
                <a:tc>
                  <a:txBody>
                    <a:bodyPr/>
                    <a:lstStyle/>
                    <a:p>
                      <a:pPr algn="r"/>
                      <a:r>
                        <a:rPr lang="en-US" b="1" dirty="0" smtClean="0">
                          <a:solidFill>
                            <a:srgbClr val="7030A0"/>
                          </a:solidFill>
                        </a:rPr>
                        <a:t>19</a:t>
                      </a:r>
                      <a:endParaRPr lang="en-US" b="1" dirty="0">
                        <a:solidFill>
                          <a:srgbClr val="7030A0"/>
                        </a:solidFill>
                      </a:endParaRPr>
                    </a:p>
                  </a:txBody>
                  <a:tcPr/>
                </a:tc>
                <a:tc>
                  <a:txBody>
                    <a:bodyPr/>
                    <a:lstStyle/>
                    <a:p>
                      <a:pPr algn="r"/>
                      <a:r>
                        <a:rPr lang="en-US" b="1" dirty="0" smtClean="0">
                          <a:solidFill>
                            <a:srgbClr val="7030A0"/>
                          </a:solidFill>
                        </a:rPr>
                        <a:t>3%</a:t>
                      </a:r>
                      <a:endParaRPr lang="en-US"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159</a:t>
            </a:fld>
            <a:endParaRPr lang="en-US"/>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dirty="0" smtClean="0"/>
              <a:t>Florida Statute (5)</a:t>
            </a:r>
            <a:endParaRPr lang="en-US" dirty="0"/>
          </a:p>
        </p:txBody>
      </p:sp>
      <p:sp>
        <p:nvSpPr>
          <p:cNvPr id="3" name="Content Placeholder 2"/>
          <p:cNvSpPr>
            <a:spLocks noGrp="1"/>
          </p:cNvSpPr>
          <p:nvPr>
            <p:ph idx="1"/>
          </p:nvPr>
        </p:nvSpPr>
        <p:spPr>
          <a:xfrm>
            <a:off x="457200" y="1676400"/>
            <a:ext cx="8229600" cy="4419600"/>
          </a:xfrm>
        </p:spPr>
        <p:txBody>
          <a:bodyPr>
            <a:normAutofit/>
          </a:bodyPr>
          <a:lstStyle/>
          <a:p>
            <a:r>
              <a:rPr lang="en-US" dirty="0" smtClean="0"/>
              <a:t>As statutory constructs, whenever </a:t>
            </a:r>
            <a:r>
              <a:rPr lang="en-US" dirty="0"/>
              <a:t>“mental abnormality” is established, “likely” is </a:t>
            </a:r>
            <a:r>
              <a:rPr lang="en-US" dirty="0" smtClean="0"/>
              <a:t>automatically established.  </a:t>
            </a:r>
          </a:p>
          <a:p>
            <a:endParaRPr lang="en-US" dirty="0"/>
          </a:p>
          <a:p>
            <a:r>
              <a:rPr lang="en-US" dirty="0" smtClean="0">
                <a:solidFill>
                  <a:srgbClr val="FF0000"/>
                </a:solidFill>
              </a:rPr>
              <a:t>This is because “likely” or “makes likely” (to be more accurate) is a conceptual feature of mental abnormality as a legal construct.  </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a:t>
            </a:fld>
            <a:endParaRPr lang="en-US"/>
          </a:p>
        </p:txBody>
      </p:sp>
    </p:spTree>
    <p:extLst>
      <p:ext uri="{BB962C8B-B14F-4D97-AF65-F5344CB8AC3E}">
        <p14:creationId xmlns="" xmlns:p14="http://schemas.microsoft.com/office/powerpoint/2010/main" val="772213289"/>
      </p:ext>
    </p:extLst>
  </p:cSld>
  <p:clrMapOvr>
    <a:masterClrMapping/>
  </p:clrMapOvr>
  <p:transition>
    <p:fade/>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Reoffenses</a:t>
            </a:r>
            <a:r>
              <a:rPr lang="en-US" dirty="0" smtClean="0"/>
              <a:t> by Type of Offense and Age at Release </a:t>
            </a:r>
            <a:br>
              <a:rPr lang="en-US" dirty="0" smtClean="0"/>
            </a:br>
            <a:r>
              <a:rPr lang="en-US" dirty="0" smtClean="0"/>
              <a:t>(convictions only)</a:t>
            </a:r>
            <a:br>
              <a:rPr lang="en-US" dirty="0" smtClean="0"/>
            </a:br>
            <a:endParaRPr lang="en-US" sz="3100" dirty="0"/>
          </a:p>
        </p:txBody>
      </p:sp>
      <p:graphicFrame>
        <p:nvGraphicFramePr>
          <p:cNvPr id="5" name="Content Placeholder 4"/>
          <p:cNvGraphicFramePr>
            <a:graphicFrameLocks noGrp="1"/>
          </p:cNvGraphicFramePr>
          <p:nvPr>
            <p:ph idx="1"/>
          </p:nvPr>
        </p:nvGraphicFramePr>
        <p:xfrm>
          <a:off x="533400" y="1981200"/>
          <a:ext cx="7772401" cy="3048000"/>
        </p:xfrm>
        <a:graphic>
          <a:graphicData uri="http://schemas.openxmlformats.org/drawingml/2006/table">
            <a:tbl>
              <a:tblPr firstRow="1" bandRow="1">
                <a:tableStyleId>{5C22544A-7EE6-4342-B048-85BDC9FD1C3A}</a:tableStyleId>
              </a:tblPr>
              <a:tblGrid>
                <a:gridCol w="1097280"/>
                <a:gridCol w="731520"/>
                <a:gridCol w="990600"/>
                <a:gridCol w="914400"/>
                <a:gridCol w="685800"/>
                <a:gridCol w="838200"/>
                <a:gridCol w="1143000"/>
                <a:gridCol w="1371601"/>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pPr marL="0" algn="r" defTabSz="914400" rtl="0" eaLnBrk="1" latinLnBrk="0" hangingPunct="1"/>
                      <a:r>
                        <a:rPr lang="en-US" sz="1200" b="1" kern="1200" dirty="0" smtClean="0">
                          <a:solidFill>
                            <a:schemeClr val="bg1"/>
                          </a:solidFill>
                          <a:latin typeface="+mn-lt"/>
                          <a:ea typeface="+mn-ea"/>
                          <a:cs typeface="+mn-cs"/>
                        </a:rPr>
                        <a:t>CONTACT OFFENSE</a:t>
                      </a:r>
                      <a:endParaRPr lang="en-US" sz="1200" b="1" kern="1200" dirty="0">
                        <a:solidFill>
                          <a:schemeClr val="bg1"/>
                        </a:solidFill>
                        <a:latin typeface="+mn-lt"/>
                        <a:ea typeface="+mn-ea"/>
                        <a:cs typeface="+mn-cs"/>
                      </a:endParaRPr>
                    </a:p>
                  </a:txBody>
                  <a:tcPr/>
                </a:tc>
                <a:tc>
                  <a:txBody>
                    <a:bodyPr/>
                    <a:lstStyle/>
                    <a:p>
                      <a:pPr algn="ctr"/>
                      <a:r>
                        <a:rPr lang="en-US" sz="1200" dirty="0" smtClean="0">
                          <a:solidFill>
                            <a:schemeClr val="bg1"/>
                          </a:solidFill>
                        </a:rPr>
                        <a:t>Rate</a:t>
                      </a:r>
                      <a:endParaRPr lang="en-US" sz="1200" dirty="0">
                        <a:solidFill>
                          <a:schemeClr val="bg1"/>
                        </a:solidFill>
                      </a:endParaRPr>
                    </a:p>
                  </a:txBody>
                  <a:tcPr/>
                </a:tc>
                <a:tc>
                  <a:txBody>
                    <a:bodyPr/>
                    <a:lstStyle/>
                    <a:p>
                      <a:r>
                        <a:rPr lang="en-US" sz="1200" dirty="0" smtClean="0"/>
                        <a:t>RAPE</a:t>
                      </a:r>
                      <a:endParaRPr lang="en-US" sz="1200" dirty="0"/>
                    </a:p>
                  </a:txBody>
                  <a:tcPr/>
                </a:tc>
                <a:tc>
                  <a:txBody>
                    <a:bodyPr/>
                    <a:lstStyle/>
                    <a:p>
                      <a:pPr algn="ctr"/>
                      <a:r>
                        <a:rPr lang="en-US" sz="1200" dirty="0" smtClean="0"/>
                        <a:t>Rate</a:t>
                      </a:r>
                      <a:endParaRPr lang="en-US" sz="1200" dirty="0"/>
                    </a:p>
                  </a:txBody>
                  <a:tcPr/>
                </a:tc>
                <a:tc>
                  <a:txBody>
                    <a:bodyPr/>
                    <a:lstStyle/>
                    <a:p>
                      <a:r>
                        <a:rPr lang="en-US" sz="1200" dirty="0" smtClean="0"/>
                        <a:t>CONTACT OFFENSE AGAINST CHILD</a:t>
                      </a:r>
                      <a:endParaRPr lang="en-US" sz="1200" dirty="0"/>
                    </a:p>
                  </a:txBody>
                  <a:tcPr/>
                </a:tc>
                <a:tc>
                  <a:txBody>
                    <a:bodyPr/>
                    <a:lstStyle/>
                    <a:p>
                      <a:pPr algn="ctr"/>
                      <a:r>
                        <a:rPr lang="en-US" sz="1200" dirty="0" smtClean="0">
                          <a:solidFill>
                            <a:schemeClr val="bg1"/>
                          </a:solidFill>
                        </a:rPr>
                        <a:t>Rate</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pPr algn="r"/>
                      <a:r>
                        <a:rPr lang="en-US" dirty="0" smtClean="0">
                          <a:solidFill>
                            <a:srgbClr val="488F4D"/>
                          </a:solidFill>
                        </a:rPr>
                        <a:t>  75</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1</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1%</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1%</a:t>
                      </a:r>
                      <a:endParaRPr lang="en-US" dirty="0">
                        <a:solidFill>
                          <a:schemeClr val="accent2">
                            <a:lumMod val="75000"/>
                          </a:schemeClr>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147</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15</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10%</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10</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7%</a:t>
                      </a:r>
                      <a:endParaRPr lang="en-US" dirty="0">
                        <a:solidFill>
                          <a:schemeClr val="accent2">
                            <a:lumMod val="75000"/>
                          </a:schemeClr>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c>
                  <a:txBody>
                    <a:bodyPr/>
                    <a:lstStyle/>
                    <a:p>
                      <a:pPr algn="r"/>
                      <a:r>
                        <a:rPr lang="en-US" dirty="0" smtClean="0">
                          <a:solidFill>
                            <a:schemeClr val="accent4"/>
                          </a:solidFill>
                        </a:rPr>
                        <a:t>2%</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245</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16</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7%</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8</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3%</a:t>
                      </a:r>
                      <a:endParaRPr lang="en-US" dirty="0">
                        <a:solidFill>
                          <a:schemeClr val="accent2">
                            <a:lumMod val="75000"/>
                          </a:schemeClr>
                        </a:solidFill>
                      </a:endParaRPr>
                    </a:p>
                  </a:txBody>
                  <a:tcPr/>
                </a:tc>
                <a:tc>
                  <a:txBody>
                    <a:bodyPr/>
                    <a:lstStyle/>
                    <a:p>
                      <a:pPr algn="r"/>
                      <a:r>
                        <a:rPr lang="en-US" dirty="0" smtClean="0">
                          <a:solidFill>
                            <a:schemeClr val="accent4"/>
                          </a:solidFill>
                        </a:rPr>
                        <a:t>7</a:t>
                      </a:r>
                      <a:endParaRPr lang="en-US" dirty="0">
                        <a:solidFill>
                          <a:schemeClr val="accent4"/>
                        </a:solidFill>
                      </a:endParaRPr>
                    </a:p>
                  </a:txBody>
                  <a:tcPr/>
                </a:tc>
                <a:tc>
                  <a:txBody>
                    <a:bodyPr/>
                    <a:lstStyle/>
                    <a:p>
                      <a:pPr algn="r"/>
                      <a:r>
                        <a:rPr lang="en-US" dirty="0" smtClean="0">
                          <a:solidFill>
                            <a:schemeClr val="accent4"/>
                          </a:solidFill>
                        </a:rPr>
                        <a:t>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149</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4</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3%</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0%</a:t>
                      </a:r>
                      <a:endParaRPr lang="en-US" dirty="0">
                        <a:solidFill>
                          <a:schemeClr val="accent2">
                            <a:lumMod val="75000"/>
                          </a:schemeClr>
                        </a:solidFill>
                      </a:endParaRPr>
                    </a:p>
                  </a:txBody>
                  <a:tcPr/>
                </a:tc>
                <a:tc>
                  <a:txBody>
                    <a:bodyPr/>
                    <a:lstStyle/>
                    <a:p>
                      <a:pPr algn="r"/>
                      <a:r>
                        <a:rPr lang="en-US" dirty="0" smtClean="0">
                          <a:solidFill>
                            <a:schemeClr val="accent4"/>
                          </a:solidFill>
                        </a:rPr>
                        <a:t>  4</a:t>
                      </a:r>
                      <a:endParaRPr lang="en-US" dirty="0">
                        <a:solidFill>
                          <a:schemeClr val="accent4"/>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0</a:t>
                      </a:r>
                      <a:endParaRPr lang="en-US" sz="1800" b="1" kern="1200" dirty="0">
                        <a:solidFill>
                          <a:srgbClr val="115BA4"/>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0%</a:t>
                      </a:r>
                      <a:endParaRPr lang="en-US" sz="1800" kern="1200" dirty="0">
                        <a:solidFill>
                          <a:srgbClr val="115BA4"/>
                        </a:solidFill>
                        <a:latin typeface="+mn-lt"/>
                        <a:ea typeface="+mn-ea"/>
                        <a:cs typeface="+mn-cs"/>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4"/>
                          </a:solidFill>
                          <a:latin typeface="+mn-lt"/>
                          <a:ea typeface="+mn-ea"/>
                          <a:cs typeface="+mn-cs"/>
                        </a:rPr>
                        <a:t>  0</a:t>
                      </a:r>
                      <a:endParaRPr lang="en-US" sz="18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0%</a:t>
                      </a:r>
                      <a:endParaRPr lang="en-US" b="1" dirty="0">
                        <a:solidFill>
                          <a:schemeClr val="accent4"/>
                        </a:solidFill>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pPr algn="r"/>
                      <a:r>
                        <a:rPr lang="en-US" b="1" dirty="0" smtClean="0">
                          <a:solidFill>
                            <a:srgbClr val="488F4D"/>
                          </a:solidFill>
                        </a:rPr>
                        <a:t>710</a:t>
                      </a:r>
                      <a:endParaRPr lang="en-US" b="1"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36</a:t>
                      </a:r>
                      <a:endParaRPr lang="en-US" sz="1800" b="1" kern="1200" dirty="0">
                        <a:solidFill>
                          <a:srgbClr val="115BA4"/>
                        </a:solidFill>
                        <a:latin typeface="+mn-lt"/>
                        <a:ea typeface="+mn-ea"/>
                        <a:cs typeface="+mn-cs"/>
                      </a:endParaRPr>
                    </a:p>
                  </a:txBody>
                  <a:tcPr/>
                </a:tc>
                <a:tc>
                  <a:txBody>
                    <a:bodyPr/>
                    <a:lstStyle/>
                    <a:p>
                      <a:pPr algn="r"/>
                      <a:r>
                        <a:rPr lang="en-US" b="1" dirty="0" smtClean="0">
                          <a:solidFill>
                            <a:srgbClr val="115BA4"/>
                          </a:solidFill>
                        </a:rPr>
                        <a:t>5%</a:t>
                      </a:r>
                      <a:endParaRPr lang="en-US" b="1" dirty="0">
                        <a:solidFill>
                          <a:srgbClr val="115BA4"/>
                        </a:solidFill>
                      </a:endParaRPr>
                    </a:p>
                  </a:txBody>
                  <a:tcPr/>
                </a:tc>
                <a:tc>
                  <a:txBody>
                    <a:bodyPr/>
                    <a:lstStyle/>
                    <a:p>
                      <a:pPr algn="r"/>
                      <a:r>
                        <a:rPr lang="en-US" b="1" dirty="0" smtClean="0">
                          <a:solidFill>
                            <a:srgbClr val="C00000"/>
                          </a:solidFill>
                        </a:rPr>
                        <a:t>19</a:t>
                      </a:r>
                      <a:endParaRPr lang="en-US" b="1" dirty="0">
                        <a:solidFill>
                          <a:srgbClr val="C00000"/>
                        </a:solidFill>
                      </a:endParaRPr>
                    </a:p>
                  </a:txBody>
                  <a:tcPr/>
                </a:tc>
                <a:tc>
                  <a:txBody>
                    <a:bodyPr/>
                    <a:lstStyle/>
                    <a:p>
                      <a:pPr algn="r"/>
                      <a:r>
                        <a:rPr lang="en-US" b="1" dirty="0" smtClean="0">
                          <a:solidFill>
                            <a:srgbClr val="C00000"/>
                          </a:solidFill>
                        </a:rPr>
                        <a:t>3%</a:t>
                      </a:r>
                      <a:endParaRPr lang="en-US" b="1" dirty="0">
                        <a:solidFill>
                          <a:srgbClr val="C00000"/>
                        </a:solidFill>
                      </a:endParaRPr>
                    </a:p>
                  </a:txBody>
                  <a:tcPr/>
                </a:tc>
                <a:tc>
                  <a:txBody>
                    <a:bodyPr/>
                    <a:lstStyle/>
                    <a:p>
                      <a:pPr algn="r"/>
                      <a:r>
                        <a:rPr lang="en-US" b="1" dirty="0" smtClean="0">
                          <a:solidFill>
                            <a:srgbClr val="7030A0"/>
                          </a:solidFill>
                        </a:rPr>
                        <a:t>14</a:t>
                      </a:r>
                      <a:endParaRPr lang="en-US" b="1" dirty="0">
                        <a:solidFill>
                          <a:srgbClr val="7030A0"/>
                        </a:solidFill>
                      </a:endParaRPr>
                    </a:p>
                  </a:txBody>
                  <a:tcPr/>
                </a:tc>
                <a:tc>
                  <a:txBody>
                    <a:bodyPr/>
                    <a:lstStyle/>
                    <a:p>
                      <a:pPr algn="r"/>
                      <a:r>
                        <a:rPr lang="en-US" b="1" dirty="0" smtClean="0">
                          <a:solidFill>
                            <a:srgbClr val="7030A0"/>
                          </a:solidFill>
                        </a:rPr>
                        <a:t>2%</a:t>
                      </a:r>
                      <a:endParaRPr lang="en-US"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160</a:t>
            </a:fld>
            <a:endParaRPr lang="en-US"/>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Rates for Contact Offenses and Non-Contact Offenses by </a:t>
            </a:r>
            <a:br>
              <a:rPr lang="en-US" dirty="0" smtClean="0"/>
            </a:br>
            <a:r>
              <a:rPr lang="en-US" dirty="0" smtClean="0"/>
              <a:t>Offender Age</a:t>
            </a:r>
            <a:endParaRPr lang="en-US" dirty="0"/>
          </a:p>
        </p:txBody>
      </p:sp>
      <p:graphicFrame>
        <p:nvGraphicFramePr>
          <p:cNvPr id="5" name="Content Placeholder 4"/>
          <p:cNvGraphicFramePr>
            <a:graphicFrameLocks noGrp="1"/>
          </p:cNvGraphicFramePr>
          <p:nvPr>
            <p:ph idx="1"/>
          </p:nvPr>
        </p:nvGraphicFramePr>
        <p:xfrm>
          <a:off x="457200" y="1981200"/>
          <a:ext cx="8229600" cy="3322320"/>
        </p:xfrm>
        <a:graphic>
          <a:graphicData uri="http://schemas.openxmlformats.org/drawingml/2006/table">
            <a:tbl>
              <a:tblPr firstRow="1" bandRow="1">
                <a:tableStyleId>{5C22544A-7EE6-4342-B048-85BDC9FD1C3A}</a:tableStyleId>
              </a:tblPr>
              <a:tblGrid>
                <a:gridCol w="1006363"/>
                <a:gridCol w="670909"/>
                <a:gridCol w="782726"/>
                <a:gridCol w="894544"/>
                <a:gridCol w="782726"/>
                <a:gridCol w="800492"/>
                <a:gridCol w="877824"/>
                <a:gridCol w="768096"/>
                <a:gridCol w="877824"/>
                <a:gridCol w="768096"/>
              </a:tblGrid>
              <a:tr h="457200">
                <a:tc>
                  <a:txBody>
                    <a:bodyPr/>
                    <a:lstStyle/>
                    <a:p>
                      <a:r>
                        <a:rPr lang="en-US" sz="1400" dirty="0" smtClean="0"/>
                        <a:t>Age</a:t>
                      </a:r>
                    </a:p>
                    <a:p>
                      <a:endParaRPr lang="en-US" dirty="0"/>
                    </a:p>
                  </a:txBody>
                  <a:tcPr/>
                </a:tc>
                <a:tc>
                  <a:txBody>
                    <a:bodyPr/>
                    <a:lstStyle/>
                    <a:p>
                      <a:r>
                        <a:rPr lang="en-US" sz="1200" dirty="0" smtClean="0"/>
                        <a:t>n=</a:t>
                      </a:r>
                      <a:endParaRPr lang="en-US" sz="1200" dirty="0"/>
                    </a:p>
                  </a:txBody>
                  <a:tcPr/>
                </a:tc>
                <a:tc>
                  <a:txBody>
                    <a:bodyPr/>
                    <a:lstStyle/>
                    <a:p>
                      <a:r>
                        <a:rPr lang="en-US" sz="1200" dirty="0" smtClean="0"/>
                        <a:t>C.O.</a:t>
                      </a:r>
                      <a:r>
                        <a:rPr lang="en-US" sz="1200" baseline="0" dirty="0" smtClean="0"/>
                        <a:t> (all)</a:t>
                      </a:r>
                      <a:endParaRPr lang="en-US" sz="1200" dirty="0"/>
                    </a:p>
                  </a:txBody>
                  <a:tcPr/>
                </a:tc>
                <a:tc>
                  <a:txBody>
                    <a:bodyPr/>
                    <a:lstStyle/>
                    <a:p>
                      <a:r>
                        <a:rPr lang="en-US" sz="1200" dirty="0" smtClean="0"/>
                        <a:t>Rate</a:t>
                      </a:r>
                      <a:endParaRPr lang="en-US" sz="1200" dirty="0"/>
                    </a:p>
                  </a:txBody>
                  <a:tcPr/>
                </a:tc>
                <a:tc>
                  <a:txBody>
                    <a:bodyPr/>
                    <a:lstStyle/>
                    <a:p>
                      <a:pPr marL="0" algn="l" defTabSz="914400" rtl="0" eaLnBrk="1" latinLnBrk="0" hangingPunct="1"/>
                      <a:r>
                        <a:rPr lang="en-US" sz="1200" b="1" kern="1200" dirty="0" smtClean="0">
                          <a:solidFill>
                            <a:schemeClr val="lt1"/>
                          </a:solidFill>
                          <a:latin typeface="+mn-lt"/>
                          <a:ea typeface="+mn-ea"/>
                          <a:cs typeface="+mn-cs"/>
                        </a:rPr>
                        <a:t>C.O. (</a:t>
                      </a:r>
                      <a:r>
                        <a:rPr lang="en-US" sz="1200" b="1" kern="1200" dirty="0" err="1" smtClean="0">
                          <a:solidFill>
                            <a:schemeClr val="lt1"/>
                          </a:solidFill>
                          <a:latin typeface="+mn-lt"/>
                          <a:ea typeface="+mn-ea"/>
                          <a:cs typeface="+mn-cs"/>
                        </a:rPr>
                        <a:t>cn</a:t>
                      </a:r>
                      <a:r>
                        <a:rPr lang="en-US" sz="1200" b="1" kern="1200" dirty="0" smtClean="0">
                          <a:solidFill>
                            <a:schemeClr val="lt1"/>
                          </a:solidFill>
                          <a:latin typeface="+mn-lt"/>
                          <a:ea typeface="+mn-ea"/>
                          <a:cs typeface="+mn-cs"/>
                        </a:rPr>
                        <a:t>)</a:t>
                      </a:r>
                    </a:p>
                  </a:txBody>
                  <a:tcPr/>
                </a:tc>
                <a:tc>
                  <a:txBody>
                    <a:bodyPr/>
                    <a:lstStyle/>
                    <a:p>
                      <a:r>
                        <a:rPr lang="en-US" sz="1200" dirty="0" smtClean="0"/>
                        <a:t>Rate</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N.C.</a:t>
                      </a:r>
                      <a:r>
                        <a:rPr lang="en-US" sz="1200" baseline="0" dirty="0" smtClean="0"/>
                        <a:t> (all)</a:t>
                      </a:r>
                      <a:endParaRPr lang="en-US" sz="1200"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Rate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latin typeface="+mn-lt"/>
                          <a:ea typeface="+mn-ea"/>
                          <a:cs typeface="+mn-cs"/>
                        </a:rPr>
                        <a:t>N.C. (</a:t>
                      </a:r>
                      <a:r>
                        <a:rPr lang="en-US" sz="1200" b="1" kern="1200" dirty="0" err="1" smtClean="0">
                          <a:solidFill>
                            <a:schemeClr val="lt1"/>
                          </a:solidFill>
                          <a:latin typeface="+mn-lt"/>
                          <a:ea typeface="+mn-ea"/>
                          <a:cs typeface="+mn-cs"/>
                        </a:rPr>
                        <a:t>cn</a:t>
                      </a:r>
                      <a:r>
                        <a:rPr lang="en-US" sz="1200" b="1" kern="1200" dirty="0" smtClean="0">
                          <a:solidFill>
                            <a:schemeClr val="lt1"/>
                          </a:solidFill>
                          <a:latin typeface="+mn-lt"/>
                          <a:ea typeface="+mn-ea"/>
                          <a:cs typeface="+mn-cs"/>
                        </a:rPr>
                        <a:t>)</a:t>
                      </a:r>
                    </a:p>
                    <a:p>
                      <a:endParaRPr lang="en-US" dirty="0"/>
                    </a:p>
                  </a:txBody>
                  <a:tcPr/>
                </a:tc>
                <a:tc>
                  <a:txBody>
                    <a:bodyPr/>
                    <a:lstStyle/>
                    <a:p>
                      <a:r>
                        <a:rPr lang="en-US" sz="1200" dirty="0" smtClean="0"/>
                        <a:t>Rate</a:t>
                      </a:r>
                      <a:endParaRPr lang="en-US" sz="1200" dirty="0"/>
                    </a:p>
                  </a:txBody>
                  <a:tcPr/>
                </a:tc>
              </a:tr>
              <a:tr h="457200">
                <a:tc>
                  <a:txBody>
                    <a:bodyPr/>
                    <a:lstStyle/>
                    <a:p>
                      <a:r>
                        <a:rPr lang="en-US" sz="1200" dirty="0" smtClean="0">
                          <a:solidFill>
                            <a:schemeClr val="accent6">
                              <a:lumMod val="75000"/>
                            </a:schemeClr>
                          </a:solidFill>
                        </a:rPr>
                        <a:t>18-29</a:t>
                      </a:r>
                      <a:endParaRPr lang="en-US" sz="1200" dirty="0">
                        <a:solidFill>
                          <a:schemeClr val="accent6">
                            <a:lumMod val="75000"/>
                          </a:schemeClr>
                        </a:solidFill>
                      </a:endParaRPr>
                    </a:p>
                  </a:txBody>
                  <a:tcPr/>
                </a:tc>
                <a:tc>
                  <a:txBody>
                    <a:bodyPr/>
                    <a:lstStyle/>
                    <a:p>
                      <a:pPr algn="r"/>
                      <a:r>
                        <a:rPr lang="en-US" sz="1200" dirty="0" smtClean="0">
                          <a:solidFill>
                            <a:srgbClr val="488F4D"/>
                          </a:solidFill>
                        </a:rPr>
                        <a:t>  75</a:t>
                      </a:r>
                      <a:endParaRPr lang="en-US" sz="1200" dirty="0">
                        <a:solidFill>
                          <a:srgbClr val="488F4D"/>
                        </a:solidFill>
                      </a:endParaRPr>
                    </a:p>
                  </a:txBody>
                  <a:tcPr/>
                </a:tc>
                <a:tc>
                  <a:txBody>
                    <a:bodyPr/>
                    <a:lstStyle/>
                    <a:p>
                      <a:pPr algn="r"/>
                      <a:r>
                        <a:rPr lang="en-US" sz="1400" dirty="0" smtClean="0">
                          <a:solidFill>
                            <a:srgbClr val="115BA4"/>
                          </a:solidFill>
                        </a:rPr>
                        <a:t>  2</a:t>
                      </a:r>
                      <a:endParaRPr lang="en-US" sz="1400" dirty="0">
                        <a:solidFill>
                          <a:srgbClr val="115BA4"/>
                        </a:solidFill>
                      </a:endParaRPr>
                    </a:p>
                  </a:txBody>
                  <a:tcPr/>
                </a:tc>
                <a:tc>
                  <a:txBody>
                    <a:bodyPr/>
                    <a:lstStyle/>
                    <a:p>
                      <a:pPr algn="r"/>
                      <a:r>
                        <a:rPr lang="en-US" sz="1400" dirty="0" smtClean="0">
                          <a:solidFill>
                            <a:srgbClr val="115BA4"/>
                          </a:solidFill>
                        </a:rPr>
                        <a:t>3%</a:t>
                      </a:r>
                      <a:endParaRPr lang="en-US" sz="1400" dirty="0">
                        <a:solidFill>
                          <a:srgbClr val="115BA4"/>
                        </a:solidFill>
                      </a:endParaRPr>
                    </a:p>
                  </a:txBody>
                  <a:tcPr/>
                </a:tc>
                <a:tc>
                  <a:txBody>
                    <a:bodyPr/>
                    <a:lstStyle/>
                    <a:p>
                      <a:pPr algn="r"/>
                      <a:r>
                        <a:rPr lang="en-US" sz="1400" dirty="0" smtClean="0">
                          <a:solidFill>
                            <a:srgbClr val="115BA4"/>
                          </a:solidFill>
                        </a:rPr>
                        <a:t>  1</a:t>
                      </a:r>
                      <a:endParaRPr lang="en-US" sz="1400" dirty="0">
                        <a:solidFill>
                          <a:srgbClr val="115BA4"/>
                        </a:solidFill>
                      </a:endParaRPr>
                    </a:p>
                  </a:txBody>
                  <a:tcPr/>
                </a:tc>
                <a:tc>
                  <a:txBody>
                    <a:bodyPr/>
                    <a:lstStyle/>
                    <a:p>
                      <a:pPr algn="r"/>
                      <a:r>
                        <a:rPr lang="en-US" sz="1400" dirty="0" smtClean="0">
                          <a:solidFill>
                            <a:srgbClr val="115BA4"/>
                          </a:solidFill>
                        </a:rPr>
                        <a:t>1%</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30-39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147</a:t>
                      </a:r>
                      <a:endParaRPr lang="en-US" sz="1200" dirty="0">
                        <a:solidFill>
                          <a:srgbClr val="488F4D"/>
                        </a:solidFill>
                      </a:endParaRPr>
                    </a:p>
                  </a:txBody>
                  <a:tcPr/>
                </a:tc>
                <a:tc>
                  <a:txBody>
                    <a:bodyPr/>
                    <a:lstStyle/>
                    <a:p>
                      <a:pPr algn="r"/>
                      <a:r>
                        <a:rPr lang="en-US" sz="1400" dirty="0" smtClean="0">
                          <a:solidFill>
                            <a:srgbClr val="115BA4"/>
                          </a:solidFill>
                        </a:rPr>
                        <a:t>20</a:t>
                      </a:r>
                      <a:endParaRPr lang="en-US" sz="1400" dirty="0">
                        <a:solidFill>
                          <a:srgbClr val="115BA4"/>
                        </a:solidFill>
                      </a:endParaRPr>
                    </a:p>
                  </a:txBody>
                  <a:tcPr/>
                </a:tc>
                <a:tc>
                  <a:txBody>
                    <a:bodyPr/>
                    <a:lstStyle/>
                    <a:p>
                      <a:pPr algn="r"/>
                      <a:r>
                        <a:rPr lang="en-US" sz="1400" dirty="0" smtClean="0">
                          <a:solidFill>
                            <a:srgbClr val="115BA4"/>
                          </a:solidFill>
                        </a:rPr>
                        <a:t>14%</a:t>
                      </a:r>
                      <a:endParaRPr lang="en-US" sz="1400" dirty="0">
                        <a:solidFill>
                          <a:srgbClr val="115BA4"/>
                        </a:solidFill>
                      </a:endParaRPr>
                    </a:p>
                  </a:txBody>
                  <a:tcPr/>
                </a:tc>
                <a:tc>
                  <a:txBody>
                    <a:bodyPr/>
                    <a:lstStyle/>
                    <a:p>
                      <a:pPr algn="r"/>
                      <a:r>
                        <a:rPr lang="en-US" sz="1400" dirty="0" smtClean="0">
                          <a:solidFill>
                            <a:srgbClr val="115BA4"/>
                          </a:solidFill>
                        </a:rPr>
                        <a:t>15</a:t>
                      </a:r>
                      <a:endParaRPr lang="en-US" sz="1400" dirty="0">
                        <a:solidFill>
                          <a:srgbClr val="115BA4"/>
                        </a:solidFill>
                      </a:endParaRPr>
                    </a:p>
                  </a:txBody>
                  <a:tcPr/>
                </a:tc>
                <a:tc>
                  <a:txBody>
                    <a:bodyPr/>
                    <a:lstStyle/>
                    <a:p>
                      <a:pPr algn="r"/>
                      <a:r>
                        <a:rPr lang="en-US" sz="1400" dirty="0" smtClean="0">
                          <a:solidFill>
                            <a:srgbClr val="115BA4"/>
                          </a:solidFill>
                        </a:rPr>
                        <a:t>10%</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4</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3</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2%</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40-49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245</a:t>
                      </a:r>
                      <a:endParaRPr lang="en-US" sz="1200" dirty="0">
                        <a:solidFill>
                          <a:srgbClr val="488F4D"/>
                        </a:solidFill>
                      </a:endParaRPr>
                    </a:p>
                  </a:txBody>
                  <a:tcPr/>
                </a:tc>
                <a:tc>
                  <a:txBody>
                    <a:bodyPr/>
                    <a:lstStyle/>
                    <a:p>
                      <a:pPr algn="r"/>
                      <a:r>
                        <a:rPr lang="en-US" sz="1400" dirty="0" smtClean="0">
                          <a:solidFill>
                            <a:srgbClr val="115BA4"/>
                          </a:solidFill>
                        </a:rPr>
                        <a:t>22</a:t>
                      </a:r>
                      <a:endParaRPr lang="en-US" sz="1400" dirty="0">
                        <a:solidFill>
                          <a:srgbClr val="115BA4"/>
                        </a:solidFill>
                      </a:endParaRPr>
                    </a:p>
                  </a:txBody>
                  <a:tcPr/>
                </a:tc>
                <a:tc>
                  <a:txBody>
                    <a:bodyPr/>
                    <a:lstStyle/>
                    <a:p>
                      <a:pPr algn="r"/>
                      <a:r>
                        <a:rPr lang="en-US" sz="1400" dirty="0" smtClean="0">
                          <a:solidFill>
                            <a:srgbClr val="115BA4"/>
                          </a:solidFill>
                        </a:rPr>
                        <a:t>9%</a:t>
                      </a:r>
                      <a:endParaRPr lang="en-US" sz="1400" dirty="0">
                        <a:solidFill>
                          <a:srgbClr val="115BA4"/>
                        </a:solidFill>
                      </a:endParaRPr>
                    </a:p>
                  </a:txBody>
                  <a:tcPr/>
                </a:tc>
                <a:tc>
                  <a:txBody>
                    <a:bodyPr/>
                    <a:lstStyle/>
                    <a:p>
                      <a:pPr algn="r"/>
                      <a:r>
                        <a:rPr lang="en-US" sz="1400" dirty="0" smtClean="0">
                          <a:solidFill>
                            <a:srgbClr val="115BA4"/>
                          </a:solidFill>
                        </a:rPr>
                        <a:t>16</a:t>
                      </a:r>
                      <a:endParaRPr lang="en-US" sz="1400" dirty="0">
                        <a:solidFill>
                          <a:srgbClr val="115BA4"/>
                        </a:solidFill>
                      </a:endParaRPr>
                    </a:p>
                  </a:txBody>
                  <a:tcPr/>
                </a:tc>
                <a:tc>
                  <a:txBody>
                    <a:bodyPr/>
                    <a:lstStyle/>
                    <a:p>
                      <a:pPr algn="r"/>
                      <a:r>
                        <a:rPr lang="en-US" sz="1400" dirty="0" smtClean="0">
                          <a:solidFill>
                            <a:srgbClr val="115BA4"/>
                          </a:solidFill>
                        </a:rPr>
                        <a:t>7%</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9</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4%</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3</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50-59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149</a:t>
                      </a:r>
                      <a:endParaRPr lang="en-US" sz="1200" dirty="0">
                        <a:solidFill>
                          <a:srgbClr val="488F4D"/>
                        </a:solidFill>
                      </a:endParaRPr>
                    </a:p>
                  </a:txBody>
                  <a:tcPr/>
                </a:tc>
                <a:tc>
                  <a:txBody>
                    <a:bodyPr/>
                    <a:lstStyle/>
                    <a:p>
                      <a:pPr algn="r"/>
                      <a:r>
                        <a:rPr lang="en-US" sz="1400" dirty="0" smtClean="0">
                          <a:solidFill>
                            <a:srgbClr val="115BA4"/>
                          </a:solidFill>
                        </a:rPr>
                        <a:t>  8</a:t>
                      </a:r>
                      <a:endParaRPr lang="en-US" sz="1400" dirty="0">
                        <a:solidFill>
                          <a:srgbClr val="115BA4"/>
                        </a:solidFill>
                      </a:endParaRPr>
                    </a:p>
                  </a:txBody>
                  <a:tcPr/>
                </a:tc>
                <a:tc>
                  <a:txBody>
                    <a:bodyPr/>
                    <a:lstStyle/>
                    <a:p>
                      <a:pPr algn="r"/>
                      <a:r>
                        <a:rPr lang="en-US" sz="1400" dirty="0" smtClean="0">
                          <a:solidFill>
                            <a:srgbClr val="115BA4"/>
                          </a:solidFill>
                        </a:rPr>
                        <a:t>5%</a:t>
                      </a:r>
                      <a:endParaRPr lang="en-US" sz="1400" dirty="0">
                        <a:solidFill>
                          <a:srgbClr val="115BA4"/>
                        </a:solidFill>
                      </a:endParaRPr>
                    </a:p>
                  </a:txBody>
                  <a:tcPr/>
                </a:tc>
                <a:tc>
                  <a:txBody>
                    <a:bodyPr/>
                    <a:lstStyle/>
                    <a:p>
                      <a:pPr algn="r"/>
                      <a:r>
                        <a:rPr lang="en-US" sz="1400" dirty="0" smtClean="0">
                          <a:solidFill>
                            <a:srgbClr val="115BA4"/>
                          </a:solidFill>
                        </a:rPr>
                        <a:t>  4</a:t>
                      </a:r>
                      <a:endParaRPr lang="en-US" sz="1400" dirty="0">
                        <a:solidFill>
                          <a:srgbClr val="115BA4"/>
                        </a:solidFill>
                      </a:endParaRPr>
                    </a:p>
                  </a:txBody>
                  <a:tcPr/>
                </a:tc>
                <a:tc>
                  <a:txBody>
                    <a:bodyPr/>
                    <a:lstStyle/>
                    <a:p>
                      <a:pPr algn="r"/>
                      <a:r>
                        <a:rPr lang="en-US" sz="1400" dirty="0" smtClean="0">
                          <a:solidFill>
                            <a:srgbClr val="115BA4"/>
                          </a:solidFill>
                        </a:rPr>
                        <a:t>3%</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60+</a:t>
                      </a:r>
                      <a:endParaRPr lang="en-US" sz="12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200" kern="1200" dirty="0" smtClean="0">
                          <a:solidFill>
                            <a:srgbClr val="488F4D"/>
                          </a:solidFill>
                          <a:latin typeface="+mn-lt"/>
                          <a:ea typeface="+mn-ea"/>
                          <a:cs typeface="+mn-cs"/>
                        </a:rPr>
                        <a:t>  94</a:t>
                      </a:r>
                      <a:endParaRPr lang="en-US" sz="1200" kern="1200" dirty="0">
                        <a:solidFill>
                          <a:srgbClr val="488F4D"/>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  1</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1%</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  0</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0%</a:t>
                      </a:r>
                      <a:endParaRPr lang="en-US" sz="1400" kern="1200" dirty="0">
                        <a:solidFill>
                          <a:srgbClr val="115BA4"/>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r>
              <a:tr h="457200">
                <a:tc>
                  <a:txBody>
                    <a:bodyPr/>
                    <a:lstStyle/>
                    <a:p>
                      <a:pPr algn="l"/>
                      <a:r>
                        <a:rPr lang="en-US" sz="1200" b="1" dirty="0" smtClean="0">
                          <a:solidFill>
                            <a:srgbClr val="C00000"/>
                          </a:solidFill>
                        </a:rPr>
                        <a:t>TOTAL</a:t>
                      </a:r>
                      <a:endParaRPr lang="en-US" sz="1200" b="1" dirty="0">
                        <a:solidFill>
                          <a:srgbClr val="C00000"/>
                        </a:solidFill>
                      </a:endParaRPr>
                    </a:p>
                  </a:txBody>
                  <a:tcPr/>
                </a:tc>
                <a:tc>
                  <a:txBody>
                    <a:bodyPr/>
                    <a:lstStyle/>
                    <a:p>
                      <a:pPr algn="r"/>
                      <a:r>
                        <a:rPr lang="en-US" sz="1200" b="1" dirty="0" smtClean="0">
                          <a:solidFill>
                            <a:srgbClr val="488F4D"/>
                          </a:solidFill>
                        </a:rPr>
                        <a:t>710</a:t>
                      </a:r>
                      <a:endParaRPr lang="en-US" sz="1200" b="1" dirty="0">
                        <a:solidFill>
                          <a:srgbClr val="488F4D"/>
                        </a:solidFill>
                      </a:endParaRPr>
                    </a:p>
                  </a:txBody>
                  <a:tcPr/>
                </a:tc>
                <a:tc>
                  <a:txBody>
                    <a:bodyPr/>
                    <a:lstStyle/>
                    <a:p>
                      <a:pPr algn="r"/>
                      <a:r>
                        <a:rPr lang="en-US" sz="1400" b="1" dirty="0" smtClean="0">
                          <a:solidFill>
                            <a:srgbClr val="115BA4"/>
                          </a:solidFill>
                        </a:rPr>
                        <a:t>53</a:t>
                      </a:r>
                      <a:endParaRPr lang="en-US" sz="1400" b="1" dirty="0">
                        <a:solidFill>
                          <a:srgbClr val="115BA4"/>
                        </a:solidFill>
                      </a:endParaRPr>
                    </a:p>
                  </a:txBody>
                  <a:tcPr/>
                </a:tc>
                <a:tc>
                  <a:txBody>
                    <a:bodyPr/>
                    <a:lstStyle/>
                    <a:p>
                      <a:pPr algn="r"/>
                      <a:r>
                        <a:rPr lang="en-US" sz="1400" b="1" dirty="0" smtClean="0">
                          <a:solidFill>
                            <a:srgbClr val="115BA4"/>
                          </a:solidFill>
                        </a:rPr>
                        <a:t>7%</a:t>
                      </a:r>
                      <a:endParaRPr lang="en-US" sz="1400" b="1" dirty="0">
                        <a:solidFill>
                          <a:srgbClr val="115BA4"/>
                        </a:solidFill>
                      </a:endParaRPr>
                    </a:p>
                  </a:txBody>
                  <a:tcPr/>
                </a:tc>
                <a:tc>
                  <a:txBody>
                    <a:bodyPr/>
                    <a:lstStyle/>
                    <a:p>
                      <a:pPr algn="r"/>
                      <a:r>
                        <a:rPr lang="en-US" sz="1400" b="1" dirty="0" smtClean="0">
                          <a:solidFill>
                            <a:srgbClr val="115BA4"/>
                          </a:solidFill>
                        </a:rPr>
                        <a:t>36</a:t>
                      </a:r>
                      <a:endParaRPr lang="en-US" sz="1400" b="1" dirty="0">
                        <a:solidFill>
                          <a:srgbClr val="115BA4"/>
                        </a:solidFill>
                      </a:endParaRPr>
                    </a:p>
                  </a:txBody>
                  <a:tcPr/>
                </a:tc>
                <a:tc>
                  <a:txBody>
                    <a:bodyPr/>
                    <a:lstStyle/>
                    <a:p>
                      <a:pPr algn="r"/>
                      <a:r>
                        <a:rPr lang="en-US" sz="1400" b="1" dirty="0" smtClean="0">
                          <a:solidFill>
                            <a:srgbClr val="115BA4"/>
                          </a:solidFill>
                        </a:rPr>
                        <a:t>5%</a:t>
                      </a:r>
                      <a:endParaRPr lang="en-US" sz="1400" b="1" dirty="0">
                        <a:solidFill>
                          <a:srgbClr val="115BA4"/>
                        </a:solidFill>
                      </a:endParaRPr>
                    </a:p>
                  </a:txBody>
                  <a:tcPr/>
                </a:tc>
                <a:tc>
                  <a:txBody>
                    <a:bodyPr/>
                    <a:lstStyle/>
                    <a:p>
                      <a:pPr algn="r"/>
                      <a:r>
                        <a:rPr lang="en-US" sz="1400" b="1" dirty="0" smtClean="0">
                          <a:solidFill>
                            <a:srgbClr val="C00000"/>
                          </a:solidFill>
                        </a:rPr>
                        <a:t>15</a:t>
                      </a:r>
                      <a:endParaRPr lang="en-US" sz="1400" b="1" dirty="0">
                        <a:solidFill>
                          <a:srgbClr val="C00000"/>
                        </a:solidFill>
                      </a:endParaRPr>
                    </a:p>
                  </a:txBody>
                  <a:tcPr/>
                </a:tc>
                <a:tc>
                  <a:txBody>
                    <a:bodyPr/>
                    <a:lstStyle/>
                    <a:p>
                      <a:pPr algn="r"/>
                      <a:r>
                        <a:rPr lang="en-US" sz="1400" b="1" dirty="0" smtClean="0">
                          <a:solidFill>
                            <a:srgbClr val="C00000"/>
                          </a:solidFill>
                        </a:rPr>
                        <a:t>2%</a:t>
                      </a:r>
                      <a:endParaRPr lang="en-US" sz="1400" b="1" dirty="0">
                        <a:solidFill>
                          <a:srgbClr val="C00000"/>
                        </a:solidFill>
                      </a:endParaRPr>
                    </a:p>
                  </a:txBody>
                  <a:tcPr/>
                </a:tc>
                <a:tc>
                  <a:txBody>
                    <a:bodyPr/>
                    <a:lstStyle/>
                    <a:p>
                      <a:pPr algn="r"/>
                      <a:r>
                        <a:rPr lang="en-US" sz="1400" b="1" dirty="0" smtClean="0">
                          <a:solidFill>
                            <a:srgbClr val="C00000"/>
                          </a:solidFill>
                        </a:rPr>
                        <a:t>8</a:t>
                      </a:r>
                      <a:endParaRPr lang="en-US" sz="1400" b="1" dirty="0">
                        <a:solidFill>
                          <a:srgbClr val="C00000"/>
                        </a:solidFill>
                      </a:endParaRPr>
                    </a:p>
                  </a:txBody>
                  <a:tcPr/>
                </a:tc>
                <a:tc>
                  <a:txBody>
                    <a:bodyPr/>
                    <a:lstStyle/>
                    <a:p>
                      <a:pPr algn="r"/>
                      <a:r>
                        <a:rPr lang="en-US" sz="1400" b="1" dirty="0" smtClean="0">
                          <a:solidFill>
                            <a:srgbClr val="C00000"/>
                          </a:solidFill>
                        </a:rPr>
                        <a:t>1%</a:t>
                      </a:r>
                      <a:endParaRPr lang="en-US" sz="1400"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161</a:t>
            </a:fld>
            <a:endParaRPr lang="en-US"/>
          </a:p>
        </p:txBody>
      </p:sp>
      <p:sp>
        <p:nvSpPr>
          <p:cNvPr id="6" name="TextBox 5"/>
          <p:cNvSpPr txBox="1"/>
          <p:nvPr/>
        </p:nvSpPr>
        <p:spPr>
          <a:xfrm>
            <a:off x="609600" y="5410200"/>
            <a:ext cx="5486400" cy="646331"/>
          </a:xfrm>
          <a:prstGeom prst="rect">
            <a:avLst/>
          </a:prstGeom>
          <a:noFill/>
        </p:spPr>
        <p:txBody>
          <a:bodyPr wrap="square" rtlCol="0">
            <a:spAutoFit/>
          </a:bodyPr>
          <a:lstStyle/>
          <a:p>
            <a:r>
              <a:rPr lang="en-US" sz="1800" dirty="0" smtClean="0"/>
              <a:t>C.O. = Contact Offense</a:t>
            </a:r>
          </a:p>
          <a:p>
            <a:r>
              <a:rPr lang="en-US" sz="1800" dirty="0" smtClean="0"/>
              <a:t>N.C. = Non-Contact Offense</a:t>
            </a:r>
            <a:endParaRPr lang="en-US" sz="1800" dirty="0"/>
          </a:p>
        </p:txBody>
      </p:sp>
    </p:spTree>
  </p:cSld>
  <p:clrMapOvr>
    <a:masterClrMapping/>
  </p:clrMapOvr>
  <p:transition>
    <p:fade/>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Rates for Rapes and Contact Offenses against Children by Offender Age</a:t>
            </a:r>
            <a:endParaRPr lang="en-US" dirty="0"/>
          </a:p>
        </p:txBody>
      </p:sp>
      <p:graphicFrame>
        <p:nvGraphicFramePr>
          <p:cNvPr id="5" name="Content Placeholder 4"/>
          <p:cNvGraphicFramePr>
            <a:graphicFrameLocks noGrp="1"/>
          </p:cNvGraphicFramePr>
          <p:nvPr>
            <p:ph idx="1"/>
          </p:nvPr>
        </p:nvGraphicFramePr>
        <p:xfrm>
          <a:off x="457200" y="1828800"/>
          <a:ext cx="8077200" cy="3810000"/>
        </p:xfrm>
        <a:graphic>
          <a:graphicData uri="http://schemas.openxmlformats.org/drawingml/2006/table">
            <a:tbl>
              <a:tblPr firstRow="1" bandRow="1">
                <a:tableStyleId>{5C22544A-7EE6-4342-B048-85BDC9FD1C3A}</a:tableStyleId>
              </a:tblPr>
              <a:tblGrid>
                <a:gridCol w="807720"/>
                <a:gridCol w="807720"/>
                <a:gridCol w="807720"/>
                <a:gridCol w="807720"/>
                <a:gridCol w="807720"/>
                <a:gridCol w="807720"/>
                <a:gridCol w="807720"/>
                <a:gridCol w="807720"/>
                <a:gridCol w="807720"/>
                <a:gridCol w="807720"/>
              </a:tblGrid>
              <a:tr h="457200">
                <a:tc>
                  <a:txBody>
                    <a:bodyPr/>
                    <a:lstStyle/>
                    <a:p>
                      <a:r>
                        <a:rPr lang="en-US" sz="1600" dirty="0" smtClean="0"/>
                        <a:t>Age</a:t>
                      </a:r>
                    </a:p>
                    <a:p>
                      <a:endParaRPr lang="en-US" sz="1600" dirty="0"/>
                    </a:p>
                  </a:txBody>
                  <a:tcPr/>
                </a:tc>
                <a:tc>
                  <a:txBody>
                    <a:bodyPr/>
                    <a:lstStyle/>
                    <a:p>
                      <a:r>
                        <a:rPr lang="en-US" sz="1600" dirty="0" smtClean="0"/>
                        <a:t>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Rape</a:t>
                      </a:r>
                      <a:r>
                        <a:rPr lang="en-US" sz="1600" baseline="0" dirty="0" smtClean="0"/>
                        <a:t> (all)</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Rate</a:t>
                      </a:r>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mn-lt"/>
                          <a:ea typeface="+mn-ea"/>
                          <a:cs typeface="+mn-cs"/>
                        </a:rPr>
                        <a:t>Rape (</a:t>
                      </a:r>
                      <a:r>
                        <a:rPr lang="en-US" sz="1600" b="1" kern="1200" dirty="0" err="1" smtClean="0">
                          <a:solidFill>
                            <a:schemeClr val="lt1"/>
                          </a:solidFill>
                          <a:latin typeface="+mn-lt"/>
                          <a:ea typeface="+mn-ea"/>
                          <a:cs typeface="+mn-cs"/>
                        </a:rPr>
                        <a:t>cn</a:t>
                      </a:r>
                      <a:r>
                        <a:rPr lang="en-US" sz="1600" b="1" kern="1200" dirty="0" smtClean="0">
                          <a:solidFill>
                            <a:schemeClr val="lt1"/>
                          </a:solidFill>
                          <a:latin typeface="+mn-lt"/>
                          <a:ea typeface="+mn-ea"/>
                          <a:cs typeface="+mn-cs"/>
                        </a:rPr>
                        <a:t>)</a:t>
                      </a:r>
                    </a:p>
                    <a:p>
                      <a:endParaRPr lang="en-US" sz="1600" dirty="0"/>
                    </a:p>
                  </a:txBody>
                  <a:tcPr/>
                </a:tc>
                <a:tc>
                  <a:txBody>
                    <a:bodyPr/>
                    <a:lstStyle/>
                    <a:p>
                      <a:r>
                        <a:rPr lang="en-US" sz="1600" dirty="0" smtClean="0"/>
                        <a:t>Rate</a:t>
                      </a:r>
                      <a:endParaRPr lang="en-US" sz="1600" dirty="0"/>
                    </a:p>
                  </a:txBody>
                  <a:tcPr/>
                </a:tc>
                <a:tc>
                  <a:txBody>
                    <a:bodyPr/>
                    <a:lstStyle/>
                    <a:p>
                      <a:r>
                        <a:rPr lang="en-US" sz="1600" dirty="0" smtClean="0"/>
                        <a:t>C.O.</a:t>
                      </a:r>
                      <a:r>
                        <a:rPr lang="en-US" sz="1600" baseline="0" dirty="0" smtClean="0"/>
                        <a:t> </a:t>
                      </a:r>
                    </a:p>
                    <a:p>
                      <a:r>
                        <a:rPr lang="en-US" sz="1600" baseline="0" dirty="0" smtClean="0"/>
                        <a:t>Child </a:t>
                      </a:r>
                    </a:p>
                    <a:p>
                      <a:r>
                        <a:rPr lang="en-US" sz="1600" baseline="0" dirty="0" smtClean="0"/>
                        <a:t>(all)</a:t>
                      </a:r>
                      <a:endParaRPr lang="en-US" sz="1600" dirty="0" smtClean="0"/>
                    </a:p>
                    <a:p>
                      <a:pPr marL="0" algn="l" defTabSz="914400" rtl="0" eaLnBrk="1" latinLnBrk="0" hangingPunct="1"/>
                      <a:endParaRPr lang="en-US" sz="1600" b="1" kern="1200" dirty="0" smtClean="0">
                        <a:solidFill>
                          <a:schemeClr val="lt1"/>
                        </a:solidFill>
                        <a:latin typeface="+mn-lt"/>
                        <a:ea typeface="+mn-ea"/>
                        <a:cs typeface="+mn-cs"/>
                      </a:endParaRPr>
                    </a:p>
                  </a:txBody>
                  <a:tcPr/>
                </a:tc>
                <a:tc>
                  <a:txBody>
                    <a:bodyPr/>
                    <a:lstStyle/>
                    <a:p>
                      <a:r>
                        <a:rPr lang="en-US" sz="1600" dirty="0" smtClean="0"/>
                        <a:t>Rate</a:t>
                      </a:r>
                      <a:endParaRPr lang="en-US" sz="1600" dirty="0"/>
                    </a:p>
                  </a:txBody>
                  <a:tcPr/>
                </a:tc>
                <a:tc>
                  <a:txBody>
                    <a:bodyPr/>
                    <a:lstStyle/>
                    <a:p>
                      <a:r>
                        <a:rPr lang="en-US" sz="1600" dirty="0" smtClean="0"/>
                        <a:t>C.O.</a:t>
                      </a:r>
                      <a:r>
                        <a:rPr lang="en-US" sz="1600" baseline="0" dirty="0" smtClean="0"/>
                        <a:t> </a:t>
                      </a:r>
                    </a:p>
                    <a:p>
                      <a:r>
                        <a:rPr lang="en-US" sz="1600" baseline="0" dirty="0" smtClean="0"/>
                        <a:t>Child</a:t>
                      </a:r>
                    </a:p>
                    <a:p>
                      <a:r>
                        <a:rPr lang="en-US" sz="1600" baseline="0" dirty="0" smtClean="0"/>
                        <a:t>(</a:t>
                      </a:r>
                      <a:r>
                        <a:rPr lang="en-US" sz="1600" baseline="0" dirty="0" err="1" smtClean="0"/>
                        <a:t>cn</a:t>
                      </a:r>
                      <a:r>
                        <a:rPr lang="en-US" sz="1600" baseline="0" dirty="0" smtClean="0"/>
                        <a:t>)</a:t>
                      </a:r>
                      <a:endParaRPr lang="en-US" sz="1600" dirty="0" smtClean="0"/>
                    </a:p>
                    <a:p>
                      <a:endParaRPr lang="en-US" sz="1600" dirty="0"/>
                    </a:p>
                  </a:txBody>
                  <a:tcPr/>
                </a:tc>
                <a:tc>
                  <a:txBody>
                    <a:bodyPr/>
                    <a:lstStyle/>
                    <a:p>
                      <a:pPr marL="0" algn="l" defTabSz="914400" rtl="0" eaLnBrk="1" latinLnBrk="0" hangingPunct="1"/>
                      <a:r>
                        <a:rPr lang="en-US" sz="1600" b="1" kern="1200" dirty="0" smtClean="0">
                          <a:solidFill>
                            <a:schemeClr val="lt1"/>
                          </a:solidFill>
                          <a:latin typeface="+mn-lt"/>
                          <a:ea typeface="+mn-ea"/>
                          <a:cs typeface="+mn-cs"/>
                        </a:rPr>
                        <a:t>Rate</a:t>
                      </a:r>
                    </a:p>
                  </a:txBody>
                  <a:tcPr/>
                </a:tc>
              </a:tr>
              <a:tr h="457200">
                <a:tc>
                  <a:txBody>
                    <a:bodyPr/>
                    <a:lstStyle/>
                    <a:p>
                      <a:r>
                        <a:rPr lang="en-US" sz="1400" dirty="0" smtClean="0">
                          <a:solidFill>
                            <a:schemeClr val="accent6">
                              <a:lumMod val="75000"/>
                            </a:schemeClr>
                          </a:solidFill>
                        </a:rPr>
                        <a:t>18-29</a:t>
                      </a:r>
                      <a:endParaRPr lang="en-US" sz="1400" dirty="0">
                        <a:solidFill>
                          <a:schemeClr val="accent6">
                            <a:lumMod val="75000"/>
                          </a:schemeClr>
                        </a:solidFill>
                      </a:endParaRPr>
                    </a:p>
                  </a:txBody>
                  <a:tcPr/>
                </a:tc>
                <a:tc>
                  <a:txBody>
                    <a:bodyPr/>
                    <a:lstStyle/>
                    <a:p>
                      <a:pPr algn="r"/>
                      <a:r>
                        <a:rPr lang="en-US" sz="1400" dirty="0" smtClean="0">
                          <a:solidFill>
                            <a:srgbClr val="488F4D"/>
                          </a:solidFill>
                        </a:rPr>
                        <a:t>  75</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2</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0%</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30-39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147</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12</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8%</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10</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7%</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5</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c>
                  <a:txBody>
                    <a:bodyPr/>
                    <a:lstStyle/>
                    <a:p>
                      <a:pPr algn="r"/>
                      <a:r>
                        <a:rPr lang="en-US" sz="1400" dirty="0" smtClean="0">
                          <a:solidFill>
                            <a:schemeClr val="accent4"/>
                          </a:solidFill>
                        </a:rPr>
                        <a:t>  3</a:t>
                      </a:r>
                      <a:endParaRPr lang="en-US" sz="1400" dirty="0">
                        <a:solidFill>
                          <a:schemeClr val="accent4"/>
                        </a:solidFill>
                      </a:endParaRPr>
                    </a:p>
                  </a:txBody>
                  <a:tcPr/>
                </a:tc>
                <a:tc>
                  <a:txBody>
                    <a:bodyPr/>
                    <a:lstStyle/>
                    <a:p>
                      <a:pPr algn="r"/>
                      <a:r>
                        <a:rPr lang="en-US" sz="1400" dirty="0" smtClean="0">
                          <a:solidFill>
                            <a:schemeClr val="accent4"/>
                          </a:solidFill>
                        </a:rPr>
                        <a:t>2%</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40-49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245</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4%</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8</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10</a:t>
                      </a:r>
                      <a:endParaRPr lang="en-US" sz="1400" dirty="0">
                        <a:solidFill>
                          <a:schemeClr val="accent4"/>
                        </a:solidFill>
                      </a:endParaRPr>
                    </a:p>
                  </a:txBody>
                  <a:tcPr/>
                </a:tc>
                <a:tc>
                  <a:txBody>
                    <a:bodyPr/>
                    <a:lstStyle/>
                    <a:p>
                      <a:pPr algn="r"/>
                      <a:r>
                        <a:rPr lang="en-US" sz="1400" dirty="0" smtClean="0">
                          <a:solidFill>
                            <a:schemeClr val="accent4"/>
                          </a:solidFill>
                        </a:rPr>
                        <a:t>4%</a:t>
                      </a:r>
                      <a:endParaRPr lang="en-US" sz="1400" dirty="0">
                        <a:solidFill>
                          <a:schemeClr val="accent4"/>
                        </a:solidFill>
                      </a:endParaRPr>
                    </a:p>
                  </a:txBody>
                  <a:tcPr/>
                </a:tc>
                <a:tc>
                  <a:txBody>
                    <a:bodyPr/>
                    <a:lstStyle/>
                    <a:p>
                      <a:pPr algn="r"/>
                      <a:r>
                        <a:rPr lang="en-US" sz="1400" dirty="0" smtClean="0">
                          <a:solidFill>
                            <a:schemeClr val="accent4"/>
                          </a:solidFill>
                        </a:rPr>
                        <a:t>7</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50-59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149</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0%</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4</a:t>
                      </a:r>
                      <a:endParaRPr lang="en-US" sz="1400" dirty="0">
                        <a:solidFill>
                          <a:schemeClr val="accent4"/>
                        </a:solidFill>
                      </a:endParaRPr>
                    </a:p>
                  </a:txBody>
                  <a:tcPr/>
                </a:tc>
                <a:tc>
                  <a:txBody>
                    <a:bodyPr/>
                    <a:lstStyle/>
                    <a:p>
                      <a:pPr algn="r"/>
                      <a:r>
                        <a:rPr lang="en-US" sz="1400" dirty="0" smtClean="0">
                          <a:solidFill>
                            <a:schemeClr val="accent4"/>
                          </a:solidFill>
                        </a:rPr>
                        <a:t>  3%</a:t>
                      </a:r>
                      <a:endParaRPr lang="en-US" sz="1400" dirty="0">
                        <a:solidFill>
                          <a:schemeClr val="accent4"/>
                        </a:solidFill>
                      </a:endParaRPr>
                    </a:p>
                  </a:txBody>
                  <a:tcPr/>
                </a:tc>
                <a:tc>
                  <a:txBody>
                    <a:bodyPr/>
                    <a:lstStyle/>
                    <a:p>
                      <a:pPr algn="r"/>
                      <a:r>
                        <a:rPr lang="en-US" sz="1400" dirty="0" smtClean="0">
                          <a:solidFill>
                            <a:schemeClr val="accent4"/>
                          </a:solidFill>
                        </a:rPr>
                        <a:t>  4</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60+</a:t>
                      </a:r>
                      <a:endParaRPr lang="en-US" sz="14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rgbClr val="488F4D"/>
                          </a:solidFill>
                          <a:latin typeface="+mn-lt"/>
                          <a:ea typeface="+mn-ea"/>
                          <a:cs typeface="+mn-cs"/>
                        </a:rPr>
                        <a:t>  94</a:t>
                      </a:r>
                      <a:endParaRPr lang="en-US" sz="1400" kern="1200" dirty="0">
                        <a:solidFill>
                          <a:srgbClr val="488F4D"/>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4"/>
                          </a:solidFill>
                          <a:latin typeface="+mn-lt"/>
                          <a:ea typeface="+mn-ea"/>
                          <a:cs typeface="+mn-cs"/>
                        </a:rPr>
                        <a:t>  0</a:t>
                      </a:r>
                      <a:endParaRPr lang="en-US" sz="14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  0%</a:t>
                      </a:r>
                      <a:endParaRPr lang="en-US" sz="1400" b="1" dirty="0">
                        <a:solidFill>
                          <a:schemeClr val="accent4"/>
                        </a:solidFill>
                      </a:endParaRPr>
                    </a:p>
                  </a:txBody>
                  <a:tcPr/>
                </a:tc>
                <a:tc>
                  <a:txBody>
                    <a:bodyPr/>
                    <a:lstStyle/>
                    <a:p>
                      <a:pPr algn="r"/>
                      <a:r>
                        <a:rPr lang="en-US" sz="1400" kern="1200" dirty="0" smtClean="0">
                          <a:solidFill>
                            <a:schemeClr val="accent4"/>
                          </a:solidFill>
                          <a:latin typeface="+mn-lt"/>
                          <a:ea typeface="+mn-ea"/>
                          <a:cs typeface="+mn-cs"/>
                        </a:rPr>
                        <a:t>  0</a:t>
                      </a:r>
                      <a:endParaRPr lang="en-US" sz="14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0%</a:t>
                      </a:r>
                      <a:endParaRPr lang="en-US" sz="1400" b="1" dirty="0">
                        <a:solidFill>
                          <a:schemeClr val="accent4"/>
                        </a:solidFill>
                      </a:endParaRPr>
                    </a:p>
                  </a:txBody>
                  <a:tcPr/>
                </a:tc>
              </a:tr>
              <a:tr h="457200">
                <a:tc>
                  <a:txBody>
                    <a:bodyPr/>
                    <a:lstStyle/>
                    <a:p>
                      <a:pPr algn="l"/>
                      <a:r>
                        <a:rPr lang="en-US" sz="1400" b="1" dirty="0" smtClean="0">
                          <a:solidFill>
                            <a:srgbClr val="C00000"/>
                          </a:solidFill>
                        </a:rPr>
                        <a:t>TOTAL</a:t>
                      </a:r>
                      <a:endParaRPr lang="en-US" sz="1400" b="1" dirty="0">
                        <a:solidFill>
                          <a:srgbClr val="C00000"/>
                        </a:solidFill>
                      </a:endParaRPr>
                    </a:p>
                  </a:txBody>
                  <a:tcPr/>
                </a:tc>
                <a:tc>
                  <a:txBody>
                    <a:bodyPr/>
                    <a:lstStyle/>
                    <a:p>
                      <a:pPr algn="r"/>
                      <a:r>
                        <a:rPr lang="en-US" sz="1400" b="1" dirty="0" smtClean="0">
                          <a:solidFill>
                            <a:srgbClr val="488F4D"/>
                          </a:solidFill>
                        </a:rPr>
                        <a:t>710</a:t>
                      </a:r>
                      <a:endParaRPr lang="en-US" sz="1400" b="1" dirty="0">
                        <a:solidFill>
                          <a:srgbClr val="488F4D"/>
                        </a:solidFill>
                      </a:endParaRPr>
                    </a:p>
                  </a:txBody>
                  <a:tcPr/>
                </a:tc>
                <a:tc>
                  <a:txBody>
                    <a:bodyPr/>
                    <a:lstStyle/>
                    <a:p>
                      <a:pPr algn="r"/>
                      <a:r>
                        <a:rPr lang="en-US" sz="1400" b="1" dirty="0" smtClean="0">
                          <a:solidFill>
                            <a:srgbClr val="C00000"/>
                          </a:solidFill>
                        </a:rPr>
                        <a:t>26</a:t>
                      </a:r>
                      <a:endParaRPr lang="en-US" sz="1400" b="1" dirty="0">
                        <a:solidFill>
                          <a:srgbClr val="C00000"/>
                        </a:solidFill>
                      </a:endParaRPr>
                    </a:p>
                  </a:txBody>
                  <a:tcPr/>
                </a:tc>
                <a:tc>
                  <a:txBody>
                    <a:bodyPr/>
                    <a:lstStyle/>
                    <a:p>
                      <a:pPr algn="r"/>
                      <a:r>
                        <a:rPr lang="en-US" sz="1400" b="1" dirty="0" smtClean="0">
                          <a:solidFill>
                            <a:srgbClr val="C00000"/>
                          </a:solidFill>
                        </a:rPr>
                        <a:t>4%</a:t>
                      </a:r>
                      <a:endParaRPr lang="en-US" sz="1400" b="1" dirty="0">
                        <a:solidFill>
                          <a:srgbClr val="C00000"/>
                        </a:solidFill>
                      </a:endParaRPr>
                    </a:p>
                  </a:txBody>
                  <a:tcPr/>
                </a:tc>
                <a:tc>
                  <a:txBody>
                    <a:bodyPr/>
                    <a:lstStyle/>
                    <a:p>
                      <a:pPr algn="r"/>
                      <a:r>
                        <a:rPr lang="en-US" sz="1400" b="1" dirty="0" smtClean="0">
                          <a:solidFill>
                            <a:srgbClr val="C00000"/>
                          </a:solidFill>
                        </a:rPr>
                        <a:t>19</a:t>
                      </a:r>
                      <a:endParaRPr lang="en-US" sz="1400" b="1" dirty="0">
                        <a:solidFill>
                          <a:srgbClr val="C00000"/>
                        </a:solidFill>
                      </a:endParaRPr>
                    </a:p>
                  </a:txBody>
                  <a:tcPr/>
                </a:tc>
                <a:tc>
                  <a:txBody>
                    <a:bodyPr/>
                    <a:lstStyle/>
                    <a:p>
                      <a:pPr algn="r"/>
                      <a:r>
                        <a:rPr lang="en-US" sz="1400" b="1" dirty="0" smtClean="0">
                          <a:solidFill>
                            <a:srgbClr val="C00000"/>
                          </a:solidFill>
                        </a:rPr>
                        <a:t>3%</a:t>
                      </a:r>
                      <a:endParaRPr lang="en-US" sz="1400" b="1" dirty="0">
                        <a:solidFill>
                          <a:srgbClr val="C00000"/>
                        </a:solidFill>
                      </a:endParaRPr>
                    </a:p>
                  </a:txBody>
                  <a:tcPr/>
                </a:tc>
                <a:tc>
                  <a:txBody>
                    <a:bodyPr/>
                    <a:lstStyle/>
                    <a:p>
                      <a:pPr algn="r"/>
                      <a:r>
                        <a:rPr lang="en-US" sz="1400" b="1" dirty="0" smtClean="0">
                          <a:solidFill>
                            <a:srgbClr val="7030A0"/>
                          </a:solidFill>
                        </a:rPr>
                        <a:t>19</a:t>
                      </a:r>
                      <a:endParaRPr lang="en-US" sz="1400" b="1" dirty="0">
                        <a:solidFill>
                          <a:srgbClr val="7030A0"/>
                        </a:solidFill>
                      </a:endParaRPr>
                    </a:p>
                  </a:txBody>
                  <a:tcPr/>
                </a:tc>
                <a:tc>
                  <a:txBody>
                    <a:bodyPr/>
                    <a:lstStyle/>
                    <a:p>
                      <a:pPr algn="r"/>
                      <a:r>
                        <a:rPr lang="en-US" sz="1400" b="1" dirty="0" smtClean="0">
                          <a:solidFill>
                            <a:srgbClr val="7030A0"/>
                          </a:solidFill>
                        </a:rPr>
                        <a:t>3%</a:t>
                      </a:r>
                      <a:endParaRPr lang="en-US" sz="1400" b="1" dirty="0">
                        <a:solidFill>
                          <a:srgbClr val="7030A0"/>
                        </a:solidFill>
                      </a:endParaRPr>
                    </a:p>
                  </a:txBody>
                  <a:tcPr/>
                </a:tc>
                <a:tc>
                  <a:txBody>
                    <a:bodyPr/>
                    <a:lstStyle/>
                    <a:p>
                      <a:pPr algn="r"/>
                      <a:r>
                        <a:rPr lang="en-US" sz="1400" b="1" dirty="0" smtClean="0">
                          <a:solidFill>
                            <a:srgbClr val="7030A0"/>
                          </a:solidFill>
                        </a:rPr>
                        <a:t>14</a:t>
                      </a:r>
                      <a:endParaRPr lang="en-US" sz="1400" b="1" dirty="0">
                        <a:solidFill>
                          <a:srgbClr val="7030A0"/>
                        </a:solidFill>
                      </a:endParaRPr>
                    </a:p>
                  </a:txBody>
                  <a:tcPr/>
                </a:tc>
                <a:tc>
                  <a:txBody>
                    <a:bodyPr/>
                    <a:lstStyle/>
                    <a:p>
                      <a:pPr algn="r"/>
                      <a:r>
                        <a:rPr lang="en-US" sz="1400" b="1" dirty="0" smtClean="0">
                          <a:solidFill>
                            <a:srgbClr val="7030A0"/>
                          </a:solidFill>
                        </a:rPr>
                        <a:t>2%</a:t>
                      </a:r>
                      <a:endParaRPr lang="en-US" sz="1400"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162</a:t>
            </a:fld>
            <a:endParaRPr lang="en-US"/>
          </a:p>
        </p:txBody>
      </p:sp>
      <p:sp>
        <p:nvSpPr>
          <p:cNvPr id="6" name="TextBox 5"/>
          <p:cNvSpPr txBox="1"/>
          <p:nvPr/>
        </p:nvSpPr>
        <p:spPr>
          <a:xfrm>
            <a:off x="609600" y="5715000"/>
            <a:ext cx="5486400" cy="369332"/>
          </a:xfrm>
          <a:prstGeom prst="rect">
            <a:avLst/>
          </a:prstGeom>
          <a:noFill/>
        </p:spPr>
        <p:txBody>
          <a:bodyPr wrap="square" rtlCol="0">
            <a:spAutoFit/>
          </a:bodyPr>
          <a:lstStyle/>
          <a:p>
            <a:r>
              <a:rPr lang="en-US" sz="1800" dirty="0" smtClean="0"/>
              <a:t>C.O. Child = Contact Offense against Child</a:t>
            </a:r>
          </a:p>
        </p:txBody>
      </p:sp>
    </p:spTree>
  </p:cSld>
  <p:clrMapOvr>
    <a:masterClrMapping/>
  </p:clrMapOvr>
  <p:transition>
    <p:fade/>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err="1" smtClean="0"/>
              <a:t>Paraphilia</a:t>
            </a:r>
            <a:r>
              <a:rPr lang="en-US" dirty="0" smtClean="0"/>
              <a:t> NOS </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sz="2000" b="1" u="sng" dirty="0" err="1" smtClean="0"/>
              <a:t>Paraphilia</a:t>
            </a:r>
            <a:r>
              <a:rPr lang="en-US" sz="2000" b="1" u="sng" dirty="0" smtClean="0"/>
              <a:t> NOS</a:t>
            </a:r>
            <a:r>
              <a:rPr lang="en-US" sz="2000" dirty="0" smtClean="0"/>
              <a:t> (qualifiers not recorded; </a:t>
            </a:r>
            <a:r>
              <a:rPr lang="en-US" sz="2000" b="1" i="1" u="sng" dirty="0" smtClean="0">
                <a:solidFill>
                  <a:srgbClr val="FF0000"/>
                </a:solidFill>
              </a:rPr>
              <a:t>whole sample</a:t>
            </a:r>
            <a:r>
              <a:rPr lang="en-US" sz="2000" dirty="0" smtClean="0"/>
              <a:t>): </a:t>
            </a:r>
          </a:p>
          <a:p>
            <a:pPr>
              <a:buNone/>
            </a:pPr>
            <a:r>
              <a:rPr lang="en-US" sz="2000" dirty="0" smtClean="0"/>
              <a:t>0-3 year group: 3/75 (</a:t>
            </a:r>
            <a:r>
              <a:rPr lang="en-US" sz="2000" b="1" dirty="0" smtClean="0">
                <a:solidFill>
                  <a:srgbClr val="FF0000"/>
                </a:solidFill>
              </a:rPr>
              <a:t>4%</a:t>
            </a:r>
            <a:r>
              <a:rPr lang="en-US" sz="2000" dirty="0" smtClean="0"/>
              <a:t>) have a </a:t>
            </a:r>
            <a:r>
              <a:rPr lang="en-US" sz="2000" b="1" i="1" u="sng" dirty="0" smtClean="0">
                <a:solidFill>
                  <a:srgbClr val="115BA4"/>
                </a:solidFill>
              </a:rPr>
              <a:t>new rape</a:t>
            </a:r>
            <a:r>
              <a:rPr lang="en-US" sz="2000" b="1" i="1" dirty="0" smtClean="0">
                <a:solidFill>
                  <a:srgbClr val="115BA4"/>
                </a:solidFill>
              </a:rPr>
              <a:t> </a:t>
            </a:r>
            <a:r>
              <a:rPr lang="en-US" sz="2000" dirty="0" smtClean="0"/>
              <a:t>charge</a:t>
            </a:r>
          </a:p>
          <a:p>
            <a:pPr>
              <a:buNone/>
            </a:pPr>
            <a:r>
              <a:rPr lang="en-US" sz="2000" dirty="0" smtClean="0"/>
              <a:t>3+ - 5 year group: 2/73 (</a:t>
            </a:r>
            <a:r>
              <a:rPr lang="en-US" sz="2000" b="1" dirty="0" smtClean="0">
                <a:solidFill>
                  <a:srgbClr val="FF0000"/>
                </a:solidFill>
              </a:rPr>
              <a:t>2.7%</a:t>
            </a:r>
            <a:r>
              <a:rPr lang="en-US" sz="2000" dirty="0" smtClean="0"/>
              <a:t>) have a new rape charge</a:t>
            </a:r>
          </a:p>
          <a:p>
            <a:pPr>
              <a:buNone/>
            </a:pPr>
            <a:r>
              <a:rPr lang="en-US" sz="2000" dirty="0" smtClean="0"/>
              <a:t>5+ -10 year group: 7/122 (</a:t>
            </a:r>
            <a:r>
              <a:rPr lang="en-US" sz="2000" b="1" dirty="0" smtClean="0">
                <a:solidFill>
                  <a:srgbClr val="FF0000"/>
                </a:solidFill>
              </a:rPr>
              <a:t>5.7%</a:t>
            </a:r>
            <a:r>
              <a:rPr lang="en-US" sz="2000" dirty="0" smtClean="0"/>
              <a:t>) have a new rape charge</a:t>
            </a:r>
          </a:p>
          <a:p>
            <a:pPr>
              <a:buNone/>
            </a:pPr>
            <a:r>
              <a:rPr lang="en-US" sz="2000" dirty="0" smtClean="0"/>
              <a:t>10+ year group: 6/45 (</a:t>
            </a:r>
            <a:r>
              <a:rPr lang="en-US" sz="2000" b="1" dirty="0" smtClean="0">
                <a:solidFill>
                  <a:srgbClr val="FF0000"/>
                </a:solidFill>
              </a:rPr>
              <a:t>13.3%</a:t>
            </a:r>
            <a:r>
              <a:rPr lang="en-US" sz="2000" dirty="0" smtClean="0"/>
              <a:t>) have a new rape charge</a:t>
            </a:r>
          </a:p>
          <a:p>
            <a:pPr>
              <a:buNone/>
            </a:pPr>
            <a:endParaRPr lang="en-US" sz="2000" dirty="0" smtClean="0"/>
          </a:p>
          <a:p>
            <a:pPr>
              <a:buNone/>
            </a:pPr>
            <a:r>
              <a:rPr lang="en-US" sz="2000" b="1" u="sng" dirty="0" err="1" smtClean="0"/>
              <a:t>Paraphilia</a:t>
            </a:r>
            <a:r>
              <a:rPr lang="en-US" sz="2000" b="1" u="sng" dirty="0" smtClean="0"/>
              <a:t> NOS</a:t>
            </a:r>
            <a:r>
              <a:rPr lang="en-US" sz="2000" dirty="0" smtClean="0"/>
              <a:t>:</a:t>
            </a:r>
          </a:p>
          <a:p>
            <a:pPr>
              <a:buNone/>
            </a:pPr>
            <a:r>
              <a:rPr lang="en-US" sz="2000" dirty="0" smtClean="0"/>
              <a:t>0-3 yr.: 5 / 75 (</a:t>
            </a:r>
            <a:r>
              <a:rPr lang="en-US" sz="2000" b="1" u="sng" dirty="0" smtClean="0">
                <a:solidFill>
                  <a:srgbClr val="00B050"/>
                </a:solidFill>
              </a:rPr>
              <a:t>6.7%</a:t>
            </a:r>
            <a:r>
              <a:rPr lang="en-US" sz="2000" dirty="0" smtClean="0"/>
              <a:t>) have </a:t>
            </a:r>
            <a:r>
              <a:rPr lang="en-US" sz="2000" b="1" i="1" u="sng" dirty="0" smtClean="0"/>
              <a:t>any new sex</a:t>
            </a:r>
            <a:r>
              <a:rPr lang="en-US" sz="2000" b="1" i="1" dirty="0" smtClean="0"/>
              <a:t> </a:t>
            </a:r>
            <a:r>
              <a:rPr lang="en-US" sz="2000" dirty="0" smtClean="0"/>
              <a:t>charge (sex motivation)</a:t>
            </a:r>
          </a:p>
          <a:p>
            <a:pPr>
              <a:buNone/>
            </a:pPr>
            <a:r>
              <a:rPr lang="en-US" sz="2000" dirty="0" smtClean="0"/>
              <a:t>3+ - 5 yr.: 7 / 73 (</a:t>
            </a:r>
            <a:r>
              <a:rPr lang="en-US" sz="2000" b="1" u="sng" dirty="0" smtClean="0">
                <a:solidFill>
                  <a:srgbClr val="00B050"/>
                </a:solidFill>
              </a:rPr>
              <a:t>9.6%</a:t>
            </a:r>
            <a:r>
              <a:rPr lang="en-US" sz="2000" dirty="0" smtClean="0"/>
              <a:t>) have any new charge (sex mot.)</a:t>
            </a:r>
          </a:p>
          <a:p>
            <a:pPr>
              <a:buNone/>
            </a:pPr>
            <a:r>
              <a:rPr lang="en-US" sz="2000" dirty="0" smtClean="0"/>
              <a:t>5+ - 10 yr.: 18 / 122 (</a:t>
            </a:r>
            <a:r>
              <a:rPr lang="en-US" sz="2000" b="1" u="sng" dirty="0" smtClean="0">
                <a:solidFill>
                  <a:srgbClr val="00B050"/>
                </a:solidFill>
              </a:rPr>
              <a:t>14.8%</a:t>
            </a:r>
            <a:r>
              <a:rPr lang="en-US" sz="2000" dirty="0" smtClean="0"/>
              <a:t>) have any new charge (sex mot.)</a:t>
            </a:r>
          </a:p>
          <a:p>
            <a:pPr>
              <a:buNone/>
            </a:pPr>
            <a:r>
              <a:rPr lang="en-US" sz="2000" dirty="0" smtClean="0"/>
              <a:t>10+ yr.: 9 / 45 (</a:t>
            </a:r>
            <a:r>
              <a:rPr lang="en-US" sz="2000" b="1" u="sng" dirty="0" smtClean="0">
                <a:solidFill>
                  <a:srgbClr val="00B050"/>
                </a:solidFill>
              </a:rPr>
              <a:t>20%</a:t>
            </a:r>
            <a:r>
              <a:rPr lang="en-US" sz="2000" dirty="0" smtClean="0"/>
              <a:t>) have any new charge (sex motivation)</a:t>
            </a:r>
          </a:p>
          <a:p>
            <a:pPr>
              <a:buNone/>
            </a:pPr>
            <a:endParaRPr lang="en-US" sz="2000" b="1" u="sng" dirty="0" smtClean="0">
              <a:solidFill>
                <a:srgbClr val="FF0000"/>
              </a:solidFill>
            </a:endParaRPr>
          </a:p>
          <a:p>
            <a:pPr>
              <a:buNone/>
            </a:pPr>
            <a:r>
              <a:rPr lang="en-US" sz="2000" b="1" u="sng" dirty="0" smtClean="0">
                <a:solidFill>
                  <a:srgbClr val="FF0000"/>
                </a:solidFill>
              </a:rPr>
              <a:t>10+ group</a:t>
            </a:r>
            <a:r>
              <a:rPr lang="en-US" sz="2000" dirty="0" smtClean="0">
                <a:solidFill>
                  <a:srgbClr val="FF0000"/>
                </a:solidFill>
              </a:rPr>
              <a:t>: 2 offenders 50-59 with new </a:t>
            </a:r>
            <a:r>
              <a:rPr lang="en-US" sz="2000" b="1" i="1" u="sng" dirty="0" smtClean="0">
                <a:solidFill>
                  <a:srgbClr val="FF0000"/>
                </a:solidFill>
              </a:rPr>
              <a:t>rape</a:t>
            </a:r>
            <a:r>
              <a:rPr lang="en-US" sz="2000" b="1" i="1" dirty="0" smtClean="0">
                <a:solidFill>
                  <a:srgbClr val="FF0000"/>
                </a:solidFill>
              </a:rPr>
              <a:t> </a:t>
            </a:r>
            <a:r>
              <a:rPr lang="en-US" sz="2000" dirty="0" smtClean="0">
                <a:solidFill>
                  <a:srgbClr val="FF0000"/>
                </a:solidFill>
              </a:rPr>
              <a:t>charge</a:t>
            </a:r>
          </a:p>
          <a:p>
            <a:pPr>
              <a:buNone/>
            </a:pPr>
            <a:r>
              <a:rPr lang="en-US" sz="2000" dirty="0" smtClean="0">
                <a:solidFill>
                  <a:srgbClr val="FF0000"/>
                </a:solidFill>
              </a:rPr>
              <a:t>1 offender age 40-49 with new </a:t>
            </a:r>
            <a:r>
              <a:rPr lang="en-US" sz="2000" b="1" i="1" u="sng" dirty="0" smtClean="0">
                <a:solidFill>
                  <a:srgbClr val="FF0000"/>
                </a:solidFill>
              </a:rPr>
              <a:t>rape</a:t>
            </a:r>
            <a:r>
              <a:rPr lang="en-US" sz="2000" dirty="0" smtClean="0">
                <a:solidFill>
                  <a:srgbClr val="FF0000"/>
                </a:solidFill>
              </a:rPr>
              <a:t> charge</a:t>
            </a:r>
          </a:p>
          <a:p>
            <a:pPr>
              <a:buNone/>
            </a:pPr>
            <a:r>
              <a:rPr lang="en-US" sz="2000" dirty="0" smtClean="0">
                <a:solidFill>
                  <a:srgbClr val="FF0000"/>
                </a:solidFill>
              </a:rPr>
              <a:t>0 offenders age 60 or more.  [Others (3) in their 30s.]</a:t>
            </a:r>
            <a:endParaRPr lang="en-US" sz="20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163</a:t>
            </a:fld>
            <a:endParaRPr lang="en-US"/>
          </a:p>
        </p:txBody>
      </p:sp>
    </p:spTree>
  </p:cSld>
  <p:clrMapOvr>
    <a:masterClrMapping/>
  </p:clrMapOvr>
  <p:transition>
    <p:fade/>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Pedophilia</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buNone/>
            </a:pPr>
            <a:r>
              <a:rPr lang="en-US" sz="2400" b="1" u="sng" dirty="0" smtClean="0"/>
              <a:t>Pedophilia (or Pedophilia + </a:t>
            </a:r>
            <a:r>
              <a:rPr lang="en-US" sz="2400" b="1" u="sng" dirty="0" err="1" smtClean="0"/>
              <a:t>Paraphilia</a:t>
            </a:r>
            <a:r>
              <a:rPr lang="en-US" sz="2400" b="1" u="sng" dirty="0" smtClean="0"/>
              <a:t> NOS</a:t>
            </a:r>
            <a:r>
              <a:rPr lang="en-US" sz="2400" b="1" dirty="0" smtClean="0"/>
              <a:t>) </a:t>
            </a:r>
            <a:r>
              <a:rPr lang="en-US" sz="2400" b="1" dirty="0" smtClean="0">
                <a:solidFill>
                  <a:srgbClr val="FF0000"/>
                </a:solidFill>
              </a:rPr>
              <a:t>(whole sample)</a:t>
            </a:r>
            <a:r>
              <a:rPr lang="en-US" sz="2400" dirty="0" smtClean="0">
                <a:solidFill>
                  <a:srgbClr val="FF0000"/>
                </a:solidFill>
              </a:rPr>
              <a:t>:</a:t>
            </a:r>
          </a:p>
          <a:p>
            <a:pPr>
              <a:buNone/>
            </a:pPr>
            <a:endParaRPr lang="en-US" sz="2400" dirty="0" smtClean="0"/>
          </a:p>
          <a:p>
            <a:pPr>
              <a:buNone/>
            </a:pPr>
            <a:r>
              <a:rPr lang="en-US" sz="2400" dirty="0" smtClean="0"/>
              <a:t>0-3 year: 2/61 (</a:t>
            </a:r>
            <a:r>
              <a:rPr lang="en-US" sz="2400" b="1" dirty="0" smtClean="0">
                <a:solidFill>
                  <a:srgbClr val="FF0000"/>
                </a:solidFill>
              </a:rPr>
              <a:t>3.3%</a:t>
            </a:r>
            <a:r>
              <a:rPr lang="en-US" sz="2400" dirty="0" smtClean="0"/>
              <a:t>) with new </a:t>
            </a:r>
            <a:r>
              <a:rPr lang="en-US" sz="2400" b="1" i="1" u="sng" dirty="0" smtClean="0"/>
              <a:t>child contact </a:t>
            </a:r>
            <a:r>
              <a:rPr lang="en-US" sz="2400" dirty="0" smtClean="0"/>
              <a:t>charge</a:t>
            </a:r>
          </a:p>
          <a:p>
            <a:pPr>
              <a:buNone/>
            </a:pPr>
            <a:r>
              <a:rPr lang="en-US" sz="2400" dirty="0" smtClean="0"/>
              <a:t>3+ - 5 year: 0/46 (</a:t>
            </a:r>
            <a:r>
              <a:rPr lang="en-US" sz="2400" b="1" dirty="0" smtClean="0">
                <a:solidFill>
                  <a:srgbClr val="FF0000"/>
                </a:solidFill>
              </a:rPr>
              <a:t>0%</a:t>
            </a:r>
            <a:r>
              <a:rPr lang="en-US" sz="2400" dirty="0" smtClean="0"/>
              <a:t>) with new child contact charge</a:t>
            </a:r>
          </a:p>
          <a:p>
            <a:pPr>
              <a:buNone/>
            </a:pPr>
            <a:r>
              <a:rPr lang="en-US" sz="2400" dirty="0" smtClean="0"/>
              <a:t>5+ - 10 year: 3/56 (</a:t>
            </a:r>
            <a:r>
              <a:rPr lang="en-US" sz="2400" b="1" dirty="0" smtClean="0">
                <a:solidFill>
                  <a:srgbClr val="FF0000"/>
                </a:solidFill>
              </a:rPr>
              <a:t>5.4%</a:t>
            </a:r>
            <a:r>
              <a:rPr lang="en-US" sz="2400" dirty="0" smtClean="0"/>
              <a:t>) with new child contact charge</a:t>
            </a:r>
          </a:p>
          <a:p>
            <a:pPr>
              <a:buNone/>
            </a:pPr>
            <a:r>
              <a:rPr lang="en-US" sz="2400" dirty="0" smtClean="0"/>
              <a:t>10+ year: 1/37 (</a:t>
            </a:r>
            <a:r>
              <a:rPr lang="en-US" sz="2400" b="1" dirty="0" smtClean="0">
                <a:solidFill>
                  <a:srgbClr val="FF0000"/>
                </a:solidFill>
              </a:rPr>
              <a:t>2.7%</a:t>
            </a:r>
            <a:r>
              <a:rPr lang="en-US" sz="2400" dirty="0" smtClean="0"/>
              <a:t>) with new child contact charge</a:t>
            </a:r>
          </a:p>
          <a:p>
            <a:pPr>
              <a:buNone/>
            </a:pPr>
            <a:endParaRPr lang="en-US" sz="2400" dirty="0" smtClean="0"/>
          </a:p>
          <a:p>
            <a:pPr>
              <a:buNone/>
            </a:pPr>
            <a:r>
              <a:rPr lang="en-US" sz="2400" b="1" u="sng" dirty="0" smtClean="0"/>
              <a:t>Pedophilia</a:t>
            </a:r>
            <a:r>
              <a:rPr lang="en-US" sz="2400" dirty="0" smtClean="0"/>
              <a:t>: </a:t>
            </a:r>
          </a:p>
          <a:p>
            <a:pPr>
              <a:buNone/>
            </a:pPr>
            <a:endParaRPr lang="en-US" sz="2400" dirty="0" smtClean="0"/>
          </a:p>
          <a:p>
            <a:pPr>
              <a:buNone/>
            </a:pPr>
            <a:r>
              <a:rPr lang="en-US" sz="2400" dirty="0" smtClean="0"/>
              <a:t>0-3 yr.: 2/61 (</a:t>
            </a:r>
            <a:r>
              <a:rPr lang="en-US" sz="2400" b="1" u="sng" dirty="0" smtClean="0">
                <a:solidFill>
                  <a:srgbClr val="00B050"/>
                </a:solidFill>
              </a:rPr>
              <a:t>3.3%</a:t>
            </a:r>
            <a:r>
              <a:rPr lang="en-US" sz="2400" dirty="0" smtClean="0"/>
              <a:t>) </a:t>
            </a:r>
            <a:r>
              <a:rPr lang="en-US" sz="2400" b="1" i="1" u="sng" dirty="0" smtClean="0"/>
              <a:t>any new sex</a:t>
            </a:r>
            <a:r>
              <a:rPr lang="en-US" sz="2400" b="1" i="1" dirty="0" smtClean="0"/>
              <a:t> </a:t>
            </a:r>
            <a:r>
              <a:rPr lang="en-US" sz="2400" dirty="0" smtClean="0"/>
              <a:t>charge (sexual motivation)</a:t>
            </a:r>
          </a:p>
          <a:p>
            <a:pPr>
              <a:buNone/>
            </a:pPr>
            <a:r>
              <a:rPr lang="en-US" sz="2400" dirty="0" smtClean="0"/>
              <a:t>3+ - 5 yr.: 3/46 (</a:t>
            </a:r>
            <a:r>
              <a:rPr lang="en-US" sz="2400" b="1" u="sng" dirty="0" smtClean="0">
                <a:solidFill>
                  <a:srgbClr val="00B050"/>
                </a:solidFill>
              </a:rPr>
              <a:t>6.5%</a:t>
            </a:r>
            <a:r>
              <a:rPr lang="en-US" sz="2400" dirty="0" smtClean="0"/>
              <a:t>) any new charge (sex mot.)</a:t>
            </a:r>
          </a:p>
          <a:p>
            <a:pPr>
              <a:buNone/>
            </a:pPr>
            <a:r>
              <a:rPr lang="en-US" sz="2400" dirty="0" smtClean="0"/>
              <a:t>5+ - 10 yr.: 5/56 (</a:t>
            </a:r>
            <a:r>
              <a:rPr lang="en-US" sz="2400" b="1" u="sng" dirty="0" smtClean="0">
                <a:solidFill>
                  <a:srgbClr val="00B050"/>
                </a:solidFill>
              </a:rPr>
              <a:t>8.9%</a:t>
            </a:r>
            <a:r>
              <a:rPr lang="en-US" sz="2400" dirty="0" smtClean="0"/>
              <a:t>) any new charge (sex mot.)</a:t>
            </a:r>
          </a:p>
          <a:p>
            <a:pPr>
              <a:buNone/>
            </a:pPr>
            <a:r>
              <a:rPr lang="en-US" sz="2400" dirty="0" smtClean="0"/>
              <a:t>10+ yr.: 3/37 (</a:t>
            </a:r>
            <a:r>
              <a:rPr lang="en-US" sz="2400" b="1" u="sng" dirty="0" smtClean="0">
                <a:solidFill>
                  <a:srgbClr val="00B050"/>
                </a:solidFill>
              </a:rPr>
              <a:t>8.1%</a:t>
            </a:r>
            <a:r>
              <a:rPr lang="en-US" sz="2400" dirty="0" smtClean="0"/>
              <a:t>) any new charge (sex mot.)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164</a:t>
            </a:fld>
            <a:endParaRPr lang="en-US"/>
          </a:p>
        </p:txBody>
      </p:sp>
    </p:spTree>
  </p:cSld>
  <p:clrMapOvr>
    <a:masterClrMapping/>
  </p:clrMapOvr>
  <p:transition>
    <p:fade/>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sz="3600" dirty="0" smtClean="0"/>
              <a:t>Breakdown into Categories of Recommended Offenders Later Released</a:t>
            </a:r>
            <a:endParaRPr lang="en-US" sz="3600"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r>
              <a:rPr lang="en-US" sz="2400" dirty="0" smtClean="0"/>
              <a:t>Offenders Recommended but Released as FCCC detainees without commitment (no Settlement Agreement): N = </a:t>
            </a:r>
            <a:r>
              <a:rPr lang="en-US" sz="2400" b="1" u="sng" dirty="0" smtClean="0"/>
              <a:t>366</a:t>
            </a:r>
            <a:endParaRPr lang="en-US" sz="2400" dirty="0" smtClean="0"/>
          </a:p>
          <a:p>
            <a:endParaRPr lang="en-US" sz="2400" dirty="0" smtClean="0"/>
          </a:p>
          <a:p>
            <a:r>
              <a:rPr lang="en-US" sz="2400" dirty="0" smtClean="0"/>
              <a:t>Offenders Recommended but Released from Prison: N = </a:t>
            </a:r>
            <a:r>
              <a:rPr lang="en-US" sz="2400" b="1" u="sng" dirty="0" smtClean="0"/>
              <a:t>83</a:t>
            </a:r>
            <a:r>
              <a:rPr lang="en-US" sz="2400" dirty="0" smtClean="0"/>
              <a:t> (no commitment; never went to FCCC)  </a:t>
            </a:r>
            <a:r>
              <a:rPr lang="en-US" sz="2400" dirty="0" smtClean="0">
                <a:solidFill>
                  <a:srgbClr val="FF0000"/>
                </a:solidFill>
              </a:rPr>
              <a:t>4 had Settlement Agreements but were included here.</a:t>
            </a:r>
          </a:p>
          <a:p>
            <a:pPr>
              <a:buNone/>
            </a:pPr>
            <a:endParaRPr lang="en-US" sz="2400" dirty="0" smtClean="0"/>
          </a:p>
          <a:p>
            <a:r>
              <a:rPr lang="en-US" sz="2400" dirty="0" smtClean="0"/>
              <a:t>Offenders Recommended and Committed but later released as no longer meeting criteria: N = </a:t>
            </a:r>
            <a:r>
              <a:rPr lang="en-US" sz="2400" b="1" u="sng" dirty="0" smtClean="0"/>
              <a:t>100</a:t>
            </a:r>
            <a:endParaRPr lang="en-US" sz="2400" dirty="0" smtClean="0"/>
          </a:p>
          <a:p>
            <a:pPr>
              <a:buNone/>
            </a:pPr>
            <a:endParaRPr lang="en-US" sz="2400" dirty="0" smtClean="0"/>
          </a:p>
          <a:p>
            <a:r>
              <a:rPr lang="en-US" sz="2400" dirty="0" smtClean="0"/>
              <a:t>Offenders Recommended but released per Settlement Agreements (from FCCC): N = </a:t>
            </a:r>
            <a:r>
              <a:rPr lang="en-US" sz="2400" b="1" u="sng" dirty="0" smtClean="0"/>
              <a:t>161</a:t>
            </a:r>
            <a:endParaRPr lang="en-US" sz="2000" dirty="0" smtClean="0">
              <a:solidFill>
                <a:srgbClr val="FF0000"/>
              </a:solidFill>
            </a:endParaRPr>
          </a:p>
          <a:p>
            <a:pPr>
              <a:buNone/>
            </a:pPr>
            <a:r>
              <a:rPr lang="en-US" sz="2400" dirty="0" smtClean="0">
                <a:solidFill>
                  <a:srgbClr val="FF0000"/>
                </a:solidFill>
              </a:rPr>
              <a:t>     (Two S/A offenders are also No Longer Meets and included in that category only.)</a:t>
            </a:r>
          </a:p>
          <a:p>
            <a:pPr>
              <a:buNone/>
            </a:pPr>
            <a:endParaRPr lang="en-US" sz="20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165</a:t>
            </a:fld>
            <a:endParaRPr lang="en-US"/>
          </a:p>
        </p:txBody>
      </p:sp>
    </p:spTree>
  </p:cSld>
  <p:clrMapOvr>
    <a:masterClrMapping/>
  </p:clrMapOvr>
  <p:transition>
    <p:fade/>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b="1" dirty="0" smtClean="0"/>
              <a:t>Recommended Offenders Released Without Commitment</a:t>
            </a:r>
            <a:endParaRPr lang="en-US" sz="3200" b="1"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US" sz="2400" b="1" u="sng" dirty="0" smtClean="0">
                <a:solidFill>
                  <a:srgbClr val="FF0000"/>
                </a:solidFill>
              </a:rPr>
              <a:t>7.3%</a:t>
            </a:r>
            <a:r>
              <a:rPr lang="en-US" sz="2400" dirty="0" smtClean="0">
                <a:solidFill>
                  <a:srgbClr val="FF0000"/>
                </a:solidFill>
              </a:rPr>
              <a:t> </a:t>
            </a:r>
            <a:r>
              <a:rPr lang="en-US" sz="2400" dirty="0" smtClean="0">
                <a:solidFill>
                  <a:schemeClr val="tx2"/>
                </a:solidFill>
              </a:rPr>
              <a:t>(</a:t>
            </a:r>
            <a:r>
              <a:rPr lang="en-US" sz="2400" b="1" u="sng" dirty="0" smtClean="0">
                <a:solidFill>
                  <a:schemeClr val="tx2"/>
                </a:solidFill>
              </a:rPr>
              <a:t>total</a:t>
            </a:r>
            <a:r>
              <a:rPr lang="en-US" sz="2400" dirty="0" smtClean="0">
                <a:solidFill>
                  <a:schemeClr val="tx2"/>
                </a:solidFill>
              </a:rPr>
              <a:t>) </a:t>
            </a:r>
            <a:r>
              <a:rPr lang="en-US" sz="2400" dirty="0" smtClean="0"/>
              <a:t>obtained a new conviction related to a sexually motivated felony offense (33 / 449)</a:t>
            </a:r>
          </a:p>
          <a:p>
            <a:pPr>
              <a:buNone/>
            </a:pPr>
            <a:r>
              <a:rPr lang="en-US" sz="2400" b="1" dirty="0" smtClean="0"/>
              <a:t>10%</a:t>
            </a:r>
            <a:r>
              <a:rPr lang="en-US" sz="2400" dirty="0" smtClean="0"/>
              <a:t> obtained a new charge for anything sexual</a:t>
            </a:r>
          </a:p>
          <a:p>
            <a:pPr>
              <a:buNone/>
            </a:pPr>
            <a:r>
              <a:rPr lang="en-US" sz="2400" dirty="0" smtClean="0"/>
              <a:t>    (45 / 449)</a:t>
            </a:r>
          </a:p>
          <a:p>
            <a:pPr>
              <a:buNone/>
            </a:pPr>
            <a:endParaRPr lang="en-US" sz="2400" b="1" dirty="0" smtClean="0">
              <a:solidFill>
                <a:srgbClr val="FF0000"/>
              </a:solidFill>
            </a:endParaRPr>
          </a:p>
          <a:p>
            <a:pPr>
              <a:buNone/>
            </a:pPr>
            <a:r>
              <a:rPr lang="en-US" sz="2400" b="1" u="sng" dirty="0" smtClean="0">
                <a:solidFill>
                  <a:srgbClr val="FF0000"/>
                </a:solidFill>
              </a:rPr>
              <a:t>5.3%</a:t>
            </a:r>
            <a:r>
              <a:rPr lang="en-US" sz="2400" dirty="0" smtClean="0"/>
              <a:t> of </a:t>
            </a:r>
            <a:r>
              <a:rPr lang="en-US" sz="2400" b="1" u="sng" dirty="0" smtClean="0"/>
              <a:t>released FCCC detainees </a:t>
            </a:r>
            <a:r>
              <a:rPr lang="en-US" sz="2400" dirty="0" smtClean="0"/>
              <a:t>obtained a new conviction (24 / 366). </a:t>
            </a:r>
          </a:p>
          <a:p>
            <a:pPr>
              <a:buNone/>
            </a:pPr>
            <a:r>
              <a:rPr lang="en-US" sz="2400" b="1" dirty="0" smtClean="0"/>
              <a:t>8.7%</a:t>
            </a:r>
            <a:r>
              <a:rPr lang="en-US" sz="2400" dirty="0" smtClean="0"/>
              <a:t> of detainees obtained a new felony charge  </a:t>
            </a:r>
          </a:p>
          <a:p>
            <a:pPr>
              <a:buNone/>
            </a:pPr>
            <a:r>
              <a:rPr lang="en-US" sz="2400" dirty="0" smtClean="0"/>
              <a:t>    (32 / 366)  </a:t>
            </a:r>
          </a:p>
          <a:p>
            <a:pPr>
              <a:buNone/>
            </a:pPr>
            <a:r>
              <a:rPr lang="en-US" sz="2400" b="1" dirty="0" smtClean="0"/>
              <a:t>10.7% </a:t>
            </a:r>
            <a:r>
              <a:rPr lang="en-US" sz="2400" dirty="0" smtClean="0"/>
              <a:t>of detainees obtained any new sex charge (39 / 366)</a:t>
            </a:r>
            <a:endParaRPr lang="en-US" sz="2400" b="1" dirty="0" smtClean="0"/>
          </a:p>
          <a:p>
            <a:pPr>
              <a:buNone/>
            </a:pPr>
            <a:r>
              <a:rPr lang="en-US" sz="1900" dirty="0" smtClean="0">
                <a:solidFill>
                  <a:srgbClr val="FF0000"/>
                </a:solidFill>
              </a:rPr>
              <a:t>[10+: </a:t>
            </a:r>
            <a:r>
              <a:rPr lang="en-US" sz="1900" b="1" u="sng" dirty="0" smtClean="0">
                <a:solidFill>
                  <a:srgbClr val="FF0000"/>
                </a:solidFill>
              </a:rPr>
              <a:t>110</a:t>
            </a:r>
            <a:r>
              <a:rPr lang="en-US" sz="1900" dirty="0" smtClean="0">
                <a:solidFill>
                  <a:srgbClr val="FF0000"/>
                </a:solidFill>
              </a:rPr>
              <a:t>; 5-10: </a:t>
            </a:r>
            <a:r>
              <a:rPr lang="en-US" sz="1900" b="1" u="sng" dirty="0" smtClean="0">
                <a:solidFill>
                  <a:srgbClr val="FF0000"/>
                </a:solidFill>
              </a:rPr>
              <a:t>130</a:t>
            </a:r>
            <a:r>
              <a:rPr lang="en-US" sz="1900" dirty="0" smtClean="0">
                <a:solidFill>
                  <a:srgbClr val="FF0000"/>
                </a:solidFill>
              </a:rPr>
              <a:t>; 3-5: </a:t>
            </a:r>
            <a:r>
              <a:rPr lang="en-US" sz="1900" b="1" u="sng" dirty="0" smtClean="0">
                <a:solidFill>
                  <a:srgbClr val="FF0000"/>
                </a:solidFill>
              </a:rPr>
              <a:t>62</a:t>
            </a:r>
            <a:r>
              <a:rPr lang="en-US" sz="1900" dirty="0" smtClean="0">
                <a:solidFill>
                  <a:srgbClr val="FF0000"/>
                </a:solidFill>
              </a:rPr>
              <a:t>; 0-3: </a:t>
            </a:r>
            <a:r>
              <a:rPr lang="en-US" sz="1900" b="1" u="sng" dirty="0" smtClean="0">
                <a:solidFill>
                  <a:srgbClr val="FF0000"/>
                </a:solidFill>
              </a:rPr>
              <a:t>64</a:t>
            </a:r>
            <a:r>
              <a:rPr lang="en-US" sz="1900" dirty="0" smtClean="0">
                <a:solidFill>
                  <a:srgbClr val="FF0000"/>
                </a:solidFill>
              </a:rPr>
              <a:t>.]</a:t>
            </a:r>
          </a:p>
          <a:p>
            <a:pPr>
              <a:buNone/>
            </a:pPr>
            <a:endParaRPr lang="en-US" sz="2400" b="1" dirty="0" smtClean="0">
              <a:solidFill>
                <a:srgbClr val="FF0000"/>
              </a:solidFill>
            </a:endParaRPr>
          </a:p>
          <a:p>
            <a:pPr>
              <a:buNone/>
            </a:pPr>
            <a:r>
              <a:rPr lang="en-US" sz="2400" b="1" u="sng" dirty="0" smtClean="0">
                <a:solidFill>
                  <a:srgbClr val="FF0000"/>
                </a:solidFill>
              </a:rPr>
              <a:t>10.8%</a:t>
            </a:r>
            <a:r>
              <a:rPr lang="en-US" sz="2400" dirty="0" smtClean="0"/>
              <a:t> of </a:t>
            </a:r>
            <a:r>
              <a:rPr lang="en-US" sz="2400" b="1" u="sng" dirty="0" smtClean="0"/>
              <a:t>recommended offenders released from prison</a:t>
            </a:r>
            <a:r>
              <a:rPr lang="en-US" sz="2400" b="1" dirty="0" smtClean="0"/>
              <a:t> </a:t>
            </a:r>
            <a:r>
              <a:rPr lang="en-US" sz="2400" dirty="0" smtClean="0"/>
              <a:t>obtained a new conviction for a sexually motivated felony (9 / 83)</a:t>
            </a:r>
          </a:p>
          <a:p>
            <a:pPr>
              <a:buNone/>
            </a:pPr>
            <a:r>
              <a:rPr lang="en-US" sz="2400" b="1" dirty="0" smtClean="0"/>
              <a:t>15.7%</a:t>
            </a:r>
            <a:r>
              <a:rPr lang="en-US" sz="2400" dirty="0" smtClean="0"/>
              <a:t> have a new felony charge (13 / 83)</a:t>
            </a:r>
          </a:p>
          <a:p>
            <a:pPr>
              <a:buNone/>
            </a:pPr>
            <a:r>
              <a:rPr lang="en-US" sz="2400" b="1" dirty="0" smtClean="0"/>
              <a:t>16.9% </a:t>
            </a:r>
            <a:r>
              <a:rPr lang="en-US" sz="2400" dirty="0" smtClean="0"/>
              <a:t>have any new sex charge (14 / 83)</a:t>
            </a:r>
          </a:p>
          <a:p>
            <a:pPr>
              <a:buNone/>
            </a:pPr>
            <a:r>
              <a:rPr lang="en-US" sz="2400" dirty="0" smtClean="0">
                <a:solidFill>
                  <a:srgbClr val="FF0000"/>
                </a:solidFill>
              </a:rPr>
              <a:t>[10+: </a:t>
            </a:r>
            <a:r>
              <a:rPr lang="en-US" sz="2400" b="1" u="sng" dirty="0" smtClean="0">
                <a:solidFill>
                  <a:srgbClr val="FF0000"/>
                </a:solidFill>
              </a:rPr>
              <a:t>37</a:t>
            </a:r>
            <a:r>
              <a:rPr lang="en-US" sz="2400" dirty="0" smtClean="0">
                <a:solidFill>
                  <a:srgbClr val="FF0000"/>
                </a:solidFill>
              </a:rPr>
              <a:t>; 5-10: </a:t>
            </a:r>
            <a:r>
              <a:rPr lang="en-US" sz="2400" b="1" u="sng" dirty="0" smtClean="0">
                <a:solidFill>
                  <a:srgbClr val="FF0000"/>
                </a:solidFill>
              </a:rPr>
              <a:t>34</a:t>
            </a:r>
            <a:r>
              <a:rPr lang="en-US" sz="2400" dirty="0" smtClean="0">
                <a:solidFill>
                  <a:srgbClr val="FF0000"/>
                </a:solidFill>
              </a:rPr>
              <a:t>; 3-5: </a:t>
            </a:r>
            <a:r>
              <a:rPr lang="en-US" sz="2400" b="1" u="sng" dirty="0" smtClean="0">
                <a:solidFill>
                  <a:srgbClr val="FF0000"/>
                </a:solidFill>
              </a:rPr>
              <a:t>6</a:t>
            </a:r>
            <a:r>
              <a:rPr lang="en-US" sz="2400" dirty="0" smtClean="0">
                <a:solidFill>
                  <a:srgbClr val="FF0000"/>
                </a:solidFill>
              </a:rPr>
              <a:t>; 0-3: </a:t>
            </a:r>
            <a:r>
              <a:rPr lang="en-US" sz="2400" b="1" u="sng" dirty="0" smtClean="0">
                <a:solidFill>
                  <a:srgbClr val="FF0000"/>
                </a:solidFill>
              </a:rPr>
              <a:t>6</a:t>
            </a:r>
            <a:r>
              <a:rPr lang="en-US" sz="2400" dirty="0" smtClean="0">
                <a:solidFill>
                  <a:srgbClr val="FF0000"/>
                </a:solidFill>
              </a:rPr>
              <a:t>.  Only 12 have been out 5 years or less</a:t>
            </a:r>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166</a:t>
            </a:fld>
            <a:endParaRPr lang="en-US"/>
          </a:p>
        </p:txBody>
      </p:sp>
    </p:spTree>
  </p:cSld>
  <p:clrMapOvr>
    <a:masterClrMapping/>
  </p:clrMapOvr>
  <p:transition>
    <p:fade/>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err="1" smtClean="0"/>
              <a:t>Paraphilia</a:t>
            </a:r>
            <a:r>
              <a:rPr lang="en-US" sz="3600" dirty="0" smtClean="0"/>
              <a:t> NOS vs. Pedophilia in Never Committed Offenders</a:t>
            </a:r>
            <a:endParaRPr lang="en-US" sz="3600" dirty="0"/>
          </a:p>
        </p:txBody>
      </p:sp>
      <p:sp>
        <p:nvSpPr>
          <p:cNvPr id="3" name="Content Placeholder 2"/>
          <p:cNvSpPr>
            <a:spLocks noGrp="1"/>
          </p:cNvSpPr>
          <p:nvPr>
            <p:ph idx="1"/>
          </p:nvPr>
        </p:nvSpPr>
        <p:spPr>
          <a:xfrm>
            <a:off x="457200" y="1676400"/>
            <a:ext cx="8229600" cy="4800600"/>
          </a:xfrm>
        </p:spPr>
        <p:txBody>
          <a:bodyPr>
            <a:normAutofit/>
          </a:bodyPr>
          <a:lstStyle/>
          <a:p>
            <a:r>
              <a:rPr lang="en-US" sz="2400" b="1" u="sng" dirty="0" err="1" smtClean="0"/>
              <a:t>Paraphilia</a:t>
            </a:r>
            <a:r>
              <a:rPr lang="en-US" sz="2400" b="1" u="sng" dirty="0" smtClean="0"/>
              <a:t> NOS (with or without Sexual Sadism)</a:t>
            </a:r>
          </a:p>
          <a:p>
            <a:r>
              <a:rPr lang="en-US" sz="2400" b="1" u="sng" dirty="0" smtClean="0"/>
              <a:t>202</a:t>
            </a:r>
            <a:r>
              <a:rPr lang="en-US" sz="2400" dirty="0" smtClean="0"/>
              <a:t> Never Committed offenders with </a:t>
            </a:r>
            <a:r>
              <a:rPr lang="en-US" sz="2400" dirty="0" err="1" smtClean="0"/>
              <a:t>Paraphilia</a:t>
            </a:r>
            <a:r>
              <a:rPr lang="en-US" sz="2400" dirty="0" smtClean="0"/>
              <a:t> NOS and/or Sexual Sadism (196 NOS; 6 Sexual Sadism only.)</a:t>
            </a:r>
          </a:p>
          <a:p>
            <a:endParaRPr lang="en-US" sz="2400" b="1" u="sng" dirty="0" smtClean="0"/>
          </a:p>
          <a:p>
            <a:r>
              <a:rPr lang="en-US" sz="2400" b="1" u="sng" dirty="0" smtClean="0"/>
              <a:t>Rates of New Charges for Rape related offenses:</a:t>
            </a:r>
          </a:p>
          <a:p>
            <a:r>
              <a:rPr lang="en-US" sz="2400" b="1" u="sng" dirty="0" smtClean="0"/>
              <a:t>10+ year</a:t>
            </a:r>
            <a:r>
              <a:rPr lang="en-US" sz="2400" dirty="0" smtClean="0"/>
              <a:t> group: </a:t>
            </a:r>
            <a:r>
              <a:rPr lang="en-US" sz="2400" b="1" dirty="0" smtClean="0">
                <a:solidFill>
                  <a:srgbClr val="FF0000"/>
                </a:solidFill>
              </a:rPr>
              <a:t>3.4%</a:t>
            </a:r>
            <a:r>
              <a:rPr lang="en-US" sz="2400" dirty="0" smtClean="0"/>
              <a:t> with at least a new charge for a rape related offense  (5 / 147)  </a:t>
            </a:r>
            <a:r>
              <a:rPr lang="en-US" sz="2400" b="1" u="sng" dirty="0" smtClean="0"/>
              <a:t>4.8%</a:t>
            </a:r>
            <a:r>
              <a:rPr lang="en-US" sz="2400" dirty="0" smtClean="0"/>
              <a:t> any sex charge.</a:t>
            </a:r>
          </a:p>
          <a:p>
            <a:r>
              <a:rPr lang="en-US" sz="2400" b="1" u="sng" dirty="0" smtClean="0"/>
              <a:t>5+ - 10</a:t>
            </a:r>
            <a:r>
              <a:rPr lang="en-US" sz="2400" dirty="0" smtClean="0"/>
              <a:t> year group: </a:t>
            </a:r>
            <a:r>
              <a:rPr lang="en-US" sz="2400" b="1" dirty="0" smtClean="0">
                <a:solidFill>
                  <a:srgbClr val="FF0000"/>
                </a:solidFill>
              </a:rPr>
              <a:t>3.0%</a:t>
            </a:r>
            <a:r>
              <a:rPr lang="en-US" sz="2400" dirty="0" smtClean="0"/>
              <a:t> (5 / 164)  </a:t>
            </a:r>
            <a:r>
              <a:rPr lang="en-US" sz="2400" b="1" u="sng" dirty="0" smtClean="0"/>
              <a:t>9.8%</a:t>
            </a:r>
            <a:r>
              <a:rPr lang="en-US" sz="2400" dirty="0" smtClean="0"/>
              <a:t> any sex charge.</a:t>
            </a:r>
          </a:p>
          <a:p>
            <a:r>
              <a:rPr lang="en-US" sz="2400" b="1" u="sng" dirty="0" smtClean="0"/>
              <a:t>3+ - 5</a:t>
            </a:r>
            <a:r>
              <a:rPr lang="en-US" sz="2400" dirty="0" smtClean="0"/>
              <a:t> year group: </a:t>
            </a:r>
            <a:r>
              <a:rPr lang="en-US" sz="2400" b="1" dirty="0" smtClean="0">
                <a:solidFill>
                  <a:srgbClr val="FF0000"/>
                </a:solidFill>
              </a:rPr>
              <a:t>2.9%</a:t>
            </a:r>
            <a:r>
              <a:rPr lang="en-US" sz="2400" dirty="0" smtClean="0"/>
              <a:t> (2 / 68) </a:t>
            </a:r>
            <a:r>
              <a:rPr lang="en-US" sz="2400" b="1" u="sng" dirty="0" smtClean="0"/>
              <a:t>5.9%</a:t>
            </a:r>
            <a:r>
              <a:rPr lang="en-US" sz="2400" dirty="0" smtClean="0"/>
              <a:t> any sex charge.</a:t>
            </a:r>
          </a:p>
          <a:p>
            <a:r>
              <a:rPr lang="en-US" sz="2400" b="1" u="sng" dirty="0" smtClean="0"/>
              <a:t>0 – 3</a:t>
            </a:r>
            <a:r>
              <a:rPr lang="en-US" sz="2400" b="1" dirty="0" smtClean="0"/>
              <a:t> </a:t>
            </a:r>
            <a:r>
              <a:rPr lang="en-US" sz="2400" dirty="0" smtClean="0"/>
              <a:t>year group: </a:t>
            </a:r>
            <a:r>
              <a:rPr lang="en-US" sz="2400" b="1" dirty="0" smtClean="0">
                <a:solidFill>
                  <a:srgbClr val="FF0000"/>
                </a:solidFill>
              </a:rPr>
              <a:t>0%</a:t>
            </a:r>
            <a:r>
              <a:rPr lang="en-US" sz="2400" dirty="0" smtClean="0"/>
              <a:t>   </a:t>
            </a:r>
            <a:r>
              <a:rPr lang="en-US" sz="2400" b="1" u="sng" dirty="0" smtClean="0"/>
              <a:t>2.9%</a:t>
            </a:r>
            <a:r>
              <a:rPr lang="en-US" sz="2400" dirty="0" smtClean="0"/>
              <a:t> any charge (2 / 70)</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167</a:t>
            </a:fld>
            <a:endParaRPr lang="en-US"/>
          </a:p>
        </p:txBody>
      </p:sp>
    </p:spTree>
  </p:cSld>
  <p:clrMapOvr>
    <a:masterClrMapping/>
  </p:clrMapOvr>
  <p:transition>
    <p:fade/>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Pedophilia in Never Committed Offenders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sz="2400" b="1" u="sng" dirty="0" smtClean="0"/>
              <a:t>119</a:t>
            </a:r>
            <a:r>
              <a:rPr lang="en-US" sz="2400" dirty="0" smtClean="0"/>
              <a:t> never committed offenders have a </a:t>
            </a:r>
            <a:r>
              <a:rPr lang="en-US" sz="2400" b="1" u="sng" dirty="0" smtClean="0"/>
              <a:t>Pedophilia</a:t>
            </a:r>
            <a:r>
              <a:rPr lang="en-US" sz="2400" dirty="0" smtClean="0"/>
              <a:t> diagnosis (with or without </a:t>
            </a:r>
            <a:r>
              <a:rPr lang="en-US" sz="2400" dirty="0" err="1" smtClean="0"/>
              <a:t>Paraphilia</a:t>
            </a:r>
            <a:r>
              <a:rPr lang="en-US" sz="2400" dirty="0" smtClean="0"/>
              <a:t> NOS too).</a:t>
            </a:r>
          </a:p>
          <a:p>
            <a:endParaRPr lang="en-US" sz="2400" dirty="0" smtClean="0"/>
          </a:p>
          <a:p>
            <a:r>
              <a:rPr lang="en-US" sz="2400" dirty="0" smtClean="0"/>
              <a:t>10+ year group: </a:t>
            </a:r>
            <a:r>
              <a:rPr lang="en-US" sz="2400" b="1" dirty="0" smtClean="0">
                <a:solidFill>
                  <a:srgbClr val="FF0000"/>
                </a:solidFill>
              </a:rPr>
              <a:t>2.9%</a:t>
            </a:r>
            <a:r>
              <a:rPr lang="en-US" sz="2400" dirty="0" smtClean="0"/>
              <a:t> have a new charge related to child molestation (1 / 34).  </a:t>
            </a:r>
            <a:r>
              <a:rPr lang="en-US" sz="2400" b="1" u="sng" dirty="0" smtClean="0"/>
              <a:t>8.8%</a:t>
            </a:r>
            <a:r>
              <a:rPr lang="en-US" sz="2400" dirty="0" smtClean="0"/>
              <a:t> have any charge (3 / 34)</a:t>
            </a:r>
          </a:p>
          <a:p>
            <a:r>
              <a:rPr lang="en-US" sz="2400" dirty="0" smtClean="0"/>
              <a:t>5+ - 10 group: </a:t>
            </a:r>
            <a:r>
              <a:rPr lang="en-US" sz="2400" b="1" dirty="0" smtClean="0">
                <a:solidFill>
                  <a:srgbClr val="FF0000"/>
                </a:solidFill>
              </a:rPr>
              <a:t>2.6%</a:t>
            </a:r>
            <a:r>
              <a:rPr lang="en-US" sz="2400" dirty="0" smtClean="0"/>
              <a:t> new child molestation charge (1/38)</a:t>
            </a:r>
          </a:p>
          <a:p>
            <a:pPr>
              <a:buNone/>
            </a:pPr>
            <a:r>
              <a:rPr lang="en-US" sz="2400" dirty="0" smtClean="0"/>
              <a:t>    </a:t>
            </a:r>
            <a:r>
              <a:rPr lang="en-US" sz="2400" b="1" u="sng" dirty="0" smtClean="0"/>
              <a:t>5.3%</a:t>
            </a:r>
            <a:r>
              <a:rPr lang="en-US" sz="2400" dirty="0" smtClean="0"/>
              <a:t> have any sex charge (2 / 38)</a:t>
            </a:r>
          </a:p>
          <a:p>
            <a:r>
              <a:rPr lang="en-US" sz="2400" dirty="0" smtClean="0"/>
              <a:t>3+ - 5 group: </a:t>
            </a:r>
            <a:r>
              <a:rPr lang="en-US" sz="2400" b="1" dirty="0" smtClean="0">
                <a:solidFill>
                  <a:srgbClr val="FF0000"/>
                </a:solidFill>
              </a:rPr>
              <a:t>0%</a:t>
            </a:r>
            <a:r>
              <a:rPr lang="en-US" sz="2400" dirty="0" smtClean="0"/>
              <a:t> with new molestation charge  </a:t>
            </a:r>
          </a:p>
          <a:p>
            <a:pPr>
              <a:buNone/>
            </a:pPr>
            <a:r>
              <a:rPr lang="en-US" sz="2400" dirty="0" smtClean="0"/>
              <a:t>    </a:t>
            </a:r>
            <a:r>
              <a:rPr lang="en-US" sz="2400" b="1" u="sng" dirty="0" smtClean="0"/>
              <a:t>11%</a:t>
            </a:r>
            <a:r>
              <a:rPr lang="en-US" sz="2400" dirty="0" smtClean="0"/>
              <a:t> have any new sex charge (2 / 18)</a:t>
            </a:r>
          </a:p>
          <a:p>
            <a:r>
              <a:rPr lang="en-US" sz="2400" dirty="0" smtClean="0"/>
              <a:t>0 – 3 group: </a:t>
            </a:r>
            <a:r>
              <a:rPr lang="en-US" sz="2400" b="1" dirty="0" smtClean="0">
                <a:solidFill>
                  <a:srgbClr val="FF0000"/>
                </a:solidFill>
              </a:rPr>
              <a:t>6.9%</a:t>
            </a:r>
            <a:r>
              <a:rPr lang="en-US" sz="2400" dirty="0" smtClean="0"/>
              <a:t> with new molestation charge or any new sex charge (2 / 29)</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168</a:t>
            </a:fld>
            <a:endParaRPr lang="en-US"/>
          </a:p>
        </p:txBody>
      </p:sp>
    </p:spTree>
  </p:cSld>
  <p:clrMapOvr>
    <a:masterClrMapping/>
  </p:clrMapOvr>
  <p:transition>
    <p:fade/>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t>Committed Offenders Released as No Longer Meeting Criteria</a:t>
            </a:r>
            <a:endParaRPr lang="en-US" sz="3200" dirty="0"/>
          </a:p>
        </p:txBody>
      </p:sp>
      <p:sp>
        <p:nvSpPr>
          <p:cNvPr id="3" name="Content Placeholder 2"/>
          <p:cNvSpPr>
            <a:spLocks noGrp="1"/>
          </p:cNvSpPr>
          <p:nvPr>
            <p:ph idx="1"/>
          </p:nvPr>
        </p:nvSpPr>
        <p:spPr>
          <a:xfrm>
            <a:off x="457200" y="1295400"/>
            <a:ext cx="8229600" cy="5410200"/>
          </a:xfrm>
        </p:spPr>
        <p:txBody>
          <a:bodyPr>
            <a:normAutofit/>
          </a:bodyPr>
          <a:lstStyle/>
          <a:p>
            <a:r>
              <a:rPr lang="en-US" sz="2800" b="1" u="sng" dirty="0" smtClean="0"/>
              <a:t>100</a:t>
            </a:r>
            <a:r>
              <a:rPr lang="en-US" sz="2800" dirty="0" smtClean="0"/>
              <a:t> offenders released from commitment status as no longer meeting criteria.  </a:t>
            </a:r>
            <a:r>
              <a:rPr lang="en-US" sz="2800" dirty="0" smtClean="0">
                <a:solidFill>
                  <a:srgbClr val="FF0000"/>
                </a:solidFill>
              </a:rPr>
              <a:t>(Two have Settlement Agreements.)</a:t>
            </a:r>
          </a:p>
          <a:p>
            <a:endParaRPr lang="en-US" sz="2800" dirty="0" smtClean="0"/>
          </a:p>
          <a:p>
            <a:r>
              <a:rPr lang="en-US" sz="2800" b="1" dirty="0" smtClean="0">
                <a:solidFill>
                  <a:srgbClr val="FF0000"/>
                </a:solidFill>
              </a:rPr>
              <a:t>3%</a:t>
            </a:r>
            <a:r>
              <a:rPr lang="en-US" sz="2800" dirty="0" smtClean="0"/>
              <a:t> have a new </a:t>
            </a:r>
            <a:r>
              <a:rPr lang="en-US" sz="2800" b="1" u="sng" dirty="0" smtClean="0"/>
              <a:t>felony</a:t>
            </a:r>
            <a:r>
              <a:rPr lang="en-US" sz="2800" dirty="0" smtClean="0"/>
              <a:t> </a:t>
            </a:r>
            <a:r>
              <a:rPr lang="en-US" sz="2800" b="1" u="sng" dirty="0" smtClean="0"/>
              <a:t>conviction</a:t>
            </a:r>
            <a:r>
              <a:rPr lang="en-US" sz="2800" dirty="0" smtClean="0"/>
              <a:t> related to a sexually motivated offense (3/100)</a:t>
            </a:r>
          </a:p>
          <a:p>
            <a:r>
              <a:rPr lang="en-US" sz="2800" b="1" dirty="0" smtClean="0">
                <a:solidFill>
                  <a:srgbClr val="FF0000"/>
                </a:solidFill>
              </a:rPr>
              <a:t>4%</a:t>
            </a:r>
            <a:r>
              <a:rPr lang="en-US" sz="2800" dirty="0" smtClean="0"/>
              <a:t> have at least a new </a:t>
            </a:r>
            <a:r>
              <a:rPr lang="en-US" sz="2800" b="1" u="sng" dirty="0" smtClean="0"/>
              <a:t>felony</a:t>
            </a:r>
            <a:r>
              <a:rPr lang="en-US" sz="2800" dirty="0" smtClean="0"/>
              <a:t> </a:t>
            </a:r>
            <a:r>
              <a:rPr lang="en-US" sz="2800" b="1" u="sng" dirty="0" smtClean="0"/>
              <a:t>charge</a:t>
            </a:r>
            <a:r>
              <a:rPr lang="en-US" sz="2800" dirty="0" smtClean="0"/>
              <a:t> related to a sexually motivated felony (4/100)</a:t>
            </a:r>
          </a:p>
          <a:p>
            <a:r>
              <a:rPr lang="en-US" sz="2800" b="1" dirty="0" smtClean="0">
                <a:solidFill>
                  <a:srgbClr val="FF0000"/>
                </a:solidFill>
              </a:rPr>
              <a:t>7%</a:t>
            </a:r>
            <a:r>
              <a:rPr lang="en-US" sz="2800" dirty="0" smtClean="0"/>
              <a:t> have </a:t>
            </a:r>
            <a:r>
              <a:rPr lang="en-US" sz="2800" b="1" u="sng" dirty="0" smtClean="0"/>
              <a:t>any</a:t>
            </a:r>
            <a:r>
              <a:rPr lang="en-US" sz="2800" dirty="0" smtClean="0"/>
              <a:t> new sex charge (w / victim) (7/100)</a:t>
            </a:r>
          </a:p>
          <a:p>
            <a:pPr>
              <a:buNone/>
            </a:pPr>
            <a:endParaRPr lang="en-US" sz="2400" dirty="0" smtClean="0">
              <a:solidFill>
                <a:srgbClr val="002060"/>
              </a:solidFill>
            </a:endParaRPr>
          </a:p>
          <a:p>
            <a:pPr>
              <a:buNone/>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169</a:t>
            </a:fld>
            <a:endParaRPr lang="en-US"/>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t>Florida Statute (6)</a:t>
            </a:r>
            <a:endParaRPr lang="en-US" dirty="0"/>
          </a:p>
        </p:txBody>
      </p:sp>
      <p:sp>
        <p:nvSpPr>
          <p:cNvPr id="3" name="Content Placeholder 2"/>
          <p:cNvSpPr>
            <a:spLocks noGrp="1"/>
          </p:cNvSpPr>
          <p:nvPr>
            <p:ph idx="1"/>
          </p:nvPr>
        </p:nvSpPr>
        <p:spPr>
          <a:xfrm>
            <a:off x="457200" y="1524000"/>
            <a:ext cx="8229600" cy="4800600"/>
          </a:xfrm>
        </p:spPr>
        <p:txBody>
          <a:bodyPr>
            <a:normAutofit/>
          </a:bodyPr>
          <a:lstStyle/>
          <a:p>
            <a:r>
              <a:rPr lang="en-US" dirty="0" smtClean="0"/>
              <a:t>All of this is brought together in the definition of a sexually violent predator:</a:t>
            </a:r>
          </a:p>
          <a:p>
            <a:pPr marL="0" indent="0">
              <a:buNone/>
            </a:pPr>
            <a:endParaRPr lang="en-US" dirty="0" smtClean="0"/>
          </a:p>
          <a:p>
            <a:r>
              <a:rPr lang="en-US" dirty="0" smtClean="0">
                <a:solidFill>
                  <a:srgbClr val="FF0000"/>
                </a:solidFill>
              </a:rPr>
              <a:t>The SVP commitment eligible offender is someone suffering from a mental abnormality that makes the person likely to engage in acts of sexual violence (if not confined…).</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a:t>
            </a:fld>
            <a:endParaRPr lang="en-US" dirty="0"/>
          </a:p>
        </p:txBody>
      </p:sp>
    </p:spTree>
  </p:cSld>
  <p:clrMapOvr>
    <a:masterClrMapping/>
  </p:clrMapOvr>
  <p:transition>
    <p:fade/>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However…</a:t>
            </a:r>
            <a:endParaRPr lang="en-US" dirty="0"/>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r>
              <a:rPr lang="en-US" sz="2400" dirty="0" smtClean="0"/>
              <a:t>Offenders released from commitment (NLM) have not been released as long as offenders with settlement agreements, released detainees, or offenders released from prison.  Their percentages might rise somewhat by the time they match the release periods of the other groups.</a:t>
            </a:r>
          </a:p>
          <a:p>
            <a:endParaRPr lang="en-US" sz="2400" dirty="0" smtClean="0"/>
          </a:p>
          <a:p>
            <a:r>
              <a:rPr lang="en-US" sz="2400" dirty="0" smtClean="0"/>
              <a:t>Proportionally, prison releases have been out the longest</a:t>
            </a:r>
          </a:p>
          <a:p>
            <a:pPr>
              <a:buNone/>
            </a:pPr>
            <a:endParaRPr lang="en-US" sz="2400" dirty="0" smtClean="0"/>
          </a:p>
          <a:p>
            <a:r>
              <a:rPr lang="en-US" sz="2400" b="1" dirty="0" smtClean="0">
                <a:solidFill>
                  <a:srgbClr val="FF0000"/>
                </a:solidFill>
              </a:rPr>
              <a:t>27%</a:t>
            </a:r>
            <a:r>
              <a:rPr lang="en-US" sz="2400" dirty="0" smtClean="0"/>
              <a:t> NLM have been released </a:t>
            </a:r>
            <a:r>
              <a:rPr lang="en-US" sz="2400" b="1" dirty="0" smtClean="0"/>
              <a:t>over 5</a:t>
            </a:r>
            <a:r>
              <a:rPr lang="en-US" sz="2400" dirty="0" smtClean="0"/>
              <a:t> years (51% for 3 or less yrs.)</a:t>
            </a:r>
          </a:p>
          <a:p>
            <a:r>
              <a:rPr lang="en-US" sz="2400" b="1" dirty="0" smtClean="0">
                <a:solidFill>
                  <a:srgbClr val="FF0000"/>
                </a:solidFill>
              </a:rPr>
              <a:t>45% </a:t>
            </a:r>
            <a:r>
              <a:rPr lang="en-US" sz="2400" dirty="0" smtClean="0"/>
              <a:t>settlement agreements (21% for 3 or less years)</a:t>
            </a:r>
            <a:endParaRPr lang="en-US" sz="2400" b="1" dirty="0" smtClean="0">
              <a:solidFill>
                <a:srgbClr val="FF0000"/>
              </a:solidFill>
            </a:endParaRPr>
          </a:p>
          <a:p>
            <a:r>
              <a:rPr lang="en-US" sz="2400" b="1" dirty="0" smtClean="0">
                <a:solidFill>
                  <a:srgbClr val="FF0000"/>
                </a:solidFill>
              </a:rPr>
              <a:t>66%</a:t>
            </a:r>
            <a:r>
              <a:rPr lang="en-US" sz="2400" dirty="0" smtClean="0"/>
              <a:t> detainees (17% for 3 or less years)</a:t>
            </a:r>
          </a:p>
          <a:p>
            <a:r>
              <a:rPr lang="en-US" sz="2400" b="1" dirty="0" smtClean="0">
                <a:solidFill>
                  <a:srgbClr val="FF0000"/>
                </a:solidFill>
              </a:rPr>
              <a:t>86%</a:t>
            </a:r>
            <a:r>
              <a:rPr lang="en-US" sz="2400" dirty="0" smtClean="0"/>
              <a:t> prison releases (7% for 3 or less years)</a:t>
            </a:r>
          </a:p>
          <a:p>
            <a:endParaRPr lang="en-US" sz="2400" dirty="0" smtClean="0"/>
          </a:p>
          <a:p>
            <a:pPr>
              <a:buNone/>
            </a:pPr>
            <a:r>
              <a:rPr lang="en-US" sz="2400" dirty="0" smtClean="0"/>
              <a:t>                     </a:t>
            </a:r>
            <a:r>
              <a:rPr lang="en-US" sz="2400" b="1" u="sng" dirty="0" smtClean="0"/>
              <a:t>NLM</a:t>
            </a:r>
            <a:r>
              <a:rPr lang="en-US" sz="2400" dirty="0" smtClean="0"/>
              <a:t>     </a:t>
            </a:r>
            <a:r>
              <a:rPr lang="en-US" sz="2400" b="1" u="sng" dirty="0" smtClean="0"/>
              <a:t>Settlement Agree.</a:t>
            </a:r>
            <a:r>
              <a:rPr lang="en-US" sz="2400" dirty="0" smtClean="0"/>
              <a:t>     </a:t>
            </a:r>
            <a:r>
              <a:rPr lang="en-US" sz="2400" b="1" u="sng" dirty="0" smtClean="0"/>
              <a:t>Detainees</a:t>
            </a:r>
            <a:r>
              <a:rPr lang="en-US" sz="2400" dirty="0" smtClean="0"/>
              <a:t>      </a:t>
            </a:r>
            <a:r>
              <a:rPr lang="en-US" sz="2400" b="1" u="sng" dirty="0" smtClean="0"/>
              <a:t>Prison</a:t>
            </a:r>
            <a:endParaRPr lang="en-US" sz="2400" dirty="0" smtClean="0"/>
          </a:p>
          <a:p>
            <a:pPr>
              <a:buNone/>
            </a:pPr>
            <a:r>
              <a:rPr lang="en-US" sz="2400" dirty="0" smtClean="0"/>
              <a:t>     10+:            7                    16                        110               37</a:t>
            </a:r>
          </a:p>
          <a:p>
            <a:pPr>
              <a:buNone/>
            </a:pPr>
            <a:r>
              <a:rPr lang="en-US" sz="2400" dirty="0" smtClean="0"/>
              <a:t>     5-10:          20                   67                        130               34</a:t>
            </a:r>
          </a:p>
          <a:p>
            <a:pPr>
              <a:buNone/>
            </a:pPr>
            <a:r>
              <a:rPr lang="en-US" sz="2400" dirty="0" smtClean="0"/>
              <a:t>     3-5:            22                   44                          62                 6 </a:t>
            </a:r>
          </a:p>
          <a:p>
            <a:pPr>
              <a:buNone/>
            </a:pPr>
            <a:r>
              <a:rPr lang="en-US" sz="2400" dirty="0" smtClean="0"/>
              <a:t>     0-3:            51                   34                          64                 6</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170</a:t>
            </a:fld>
            <a:endParaRPr lang="en-US"/>
          </a:p>
        </p:txBody>
      </p:sp>
    </p:spTree>
  </p:cSld>
  <p:clrMapOvr>
    <a:masterClrMapping/>
  </p:clrMapOvr>
  <p:transition>
    <p:fade/>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Longer Meets Releases</a:t>
            </a:r>
            <a:endParaRPr lang="en-US" dirty="0"/>
          </a:p>
        </p:txBody>
      </p:sp>
      <p:sp>
        <p:nvSpPr>
          <p:cNvPr id="3" name="Content Placeholder 2"/>
          <p:cNvSpPr>
            <a:spLocks noGrp="1"/>
          </p:cNvSpPr>
          <p:nvPr>
            <p:ph idx="1"/>
          </p:nvPr>
        </p:nvSpPr>
        <p:spPr/>
        <p:txBody>
          <a:bodyPr>
            <a:normAutofit/>
          </a:bodyPr>
          <a:lstStyle/>
          <a:p>
            <a:r>
              <a:rPr lang="en-US" dirty="0" smtClean="0"/>
              <a:t>10+ group: </a:t>
            </a:r>
            <a:r>
              <a:rPr lang="en-US" b="1" u="sng" dirty="0" smtClean="0"/>
              <a:t>0%</a:t>
            </a:r>
            <a:r>
              <a:rPr lang="en-US" dirty="0" smtClean="0"/>
              <a:t> felony sex convictions </a:t>
            </a:r>
          </a:p>
          <a:p>
            <a:pPr>
              <a:buNone/>
            </a:pPr>
            <a:r>
              <a:rPr lang="en-US" dirty="0" smtClean="0"/>
              <a:t>   (0 / 0) </a:t>
            </a:r>
          </a:p>
          <a:p>
            <a:r>
              <a:rPr lang="en-US" dirty="0" smtClean="0"/>
              <a:t>5+ - 10 group: </a:t>
            </a:r>
            <a:r>
              <a:rPr lang="en-US" b="1" u="sng" dirty="0" smtClean="0"/>
              <a:t>5%</a:t>
            </a:r>
            <a:r>
              <a:rPr lang="en-US" dirty="0" smtClean="0"/>
              <a:t> felony sex convictions (1 / 20)</a:t>
            </a:r>
          </a:p>
          <a:p>
            <a:r>
              <a:rPr lang="en-US" dirty="0" smtClean="0"/>
              <a:t>3+ - 5 group: </a:t>
            </a:r>
            <a:r>
              <a:rPr lang="en-US" b="1" u="sng" dirty="0" smtClean="0"/>
              <a:t>4.5%</a:t>
            </a:r>
            <a:r>
              <a:rPr lang="en-US" dirty="0" smtClean="0"/>
              <a:t> felony sex convictions (1 / 22)</a:t>
            </a:r>
          </a:p>
          <a:p>
            <a:r>
              <a:rPr lang="en-US" dirty="0" smtClean="0"/>
              <a:t>0 – 3 group: </a:t>
            </a:r>
            <a:r>
              <a:rPr lang="en-US" b="1" u="sng" dirty="0" smtClean="0"/>
              <a:t>2%</a:t>
            </a:r>
            <a:r>
              <a:rPr lang="en-US" dirty="0" smtClean="0"/>
              <a:t> felony sex convictions       (1 / 51)</a:t>
            </a:r>
          </a:p>
          <a:p>
            <a:pPr>
              <a:buNone/>
            </a:pPr>
            <a:endParaRPr lang="en-US" sz="24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171</a:t>
            </a:fld>
            <a:endParaRPr lang="en-US"/>
          </a:p>
        </p:txBody>
      </p:sp>
    </p:spTree>
  </p:cSld>
  <p:clrMapOvr>
    <a:masterClrMapping/>
  </p:clrMapOvr>
  <p:transition>
    <p:fade/>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Phase IV releases</a:t>
            </a:r>
            <a:endParaRPr lang="en-US" dirty="0"/>
          </a:p>
        </p:txBody>
      </p:sp>
      <p:sp>
        <p:nvSpPr>
          <p:cNvPr id="3" name="Content Placeholder 2"/>
          <p:cNvSpPr>
            <a:spLocks noGrp="1"/>
          </p:cNvSpPr>
          <p:nvPr>
            <p:ph idx="1"/>
          </p:nvPr>
        </p:nvSpPr>
        <p:spPr>
          <a:xfrm>
            <a:off x="457200" y="990600"/>
            <a:ext cx="8229600" cy="5638800"/>
          </a:xfrm>
        </p:spPr>
        <p:txBody>
          <a:bodyPr>
            <a:normAutofit fontScale="92500"/>
          </a:bodyPr>
          <a:lstStyle/>
          <a:p>
            <a:r>
              <a:rPr lang="en-US" sz="2400" dirty="0" smtClean="0"/>
              <a:t>Phase IV releases: </a:t>
            </a:r>
            <a:r>
              <a:rPr lang="en-US" sz="2400" b="1" u="sng" dirty="0" smtClean="0">
                <a:solidFill>
                  <a:srgbClr val="FF0000"/>
                </a:solidFill>
              </a:rPr>
              <a:t>5.1%</a:t>
            </a:r>
            <a:r>
              <a:rPr lang="en-US" sz="2400" b="1" dirty="0" smtClean="0"/>
              <a:t> </a:t>
            </a:r>
            <a:r>
              <a:rPr lang="en-US" sz="2400" dirty="0" smtClean="0"/>
              <a:t>with new felony charges (2 / 39)</a:t>
            </a:r>
            <a:endParaRPr lang="en-US" sz="2400" b="1" dirty="0" smtClean="0"/>
          </a:p>
          <a:p>
            <a:r>
              <a:rPr lang="en-US" sz="2400" dirty="0" smtClean="0"/>
              <a:t>Phase IV (no max benefit): </a:t>
            </a:r>
            <a:r>
              <a:rPr lang="en-US" sz="2400" b="1" u="sng" dirty="0" smtClean="0"/>
              <a:t>0%</a:t>
            </a:r>
            <a:r>
              <a:rPr lang="en-US" sz="2400" dirty="0" smtClean="0"/>
              <a:t>  (0 / 23)</a:t>
            </a:r>
          </a:p>
          <a:p>
            <a:r>
              <a:rPr lang="en-US" sz="2400" dirty="0" smtClean="0"/>
              <a:t>Phase IV Maximum Benefit: </a:t>
            </a:r>
            <a:r>
              <a:rPr lang="en-US" sz="2400" b="1" u="sng" dirty="0" smtClean="0"/>
              <a:t>12.5%</a:t>
            </a:r>
            <a:r>
              <a:rPr lang="en-US" sz="2400" dirty="0" smtClean="0"/>
              <a:t> (2 / 16)</a:t>
            </a:r>
          </a:p>
          <a:p>
            <a:pPr>
              <a:buNone/>
            </a:pPr>
            <a:r>
              <a:rPr lang="en-US" sz="2400" dirty="0" smtClean="0">
                <a:solidFill>
                  <a:srgbClr val="00B050"/>
                </a:solidFill>
              </a:rPr>
              <a:t>One misdemeanor battery charge pending (child contact)</a:t>
            </a:r>
          </a:p>
          <a:p>
            <a:pPr>
              <a:buNone/>
            </a:pPr>
            <a:r>
              <a:rPr lang="en-US" sz="2400" dirty="0" smtClean="0">
                <a:solidFill>
                  <a:srgbClr val="00B050"/>
                </a:solidFill>
              </a:rPr>
              <a:t>Felony charge related to an alleged rape of known victim, domestic violence, </a:t>
            </a:r>
            <a:r>
              <a:rPr lang="en-US" sz="2400" dirty="0" err="1" smtClean="0">
                <a:solidFill>
                  <a:srgbClr val="00B050"/>
                </a:solidFill>
              </a:rPr>
              <a:t>nolle</a:t>
            </a:r>
            <a:r>
              <a:rPr lang="en-US" sz="2400" dirty="0" smtClean="0">
                <a:solidFill>
                  <a:srgbClr val="00B050"/>
                </a:solidFill>
              </a:rPr>
              <a:t> </a:t>
            </a:r>
            <a:r>
              <a:rPr lang="en-US" sz="2400" dirty="0" err="1" smtClean="0">
                <a:solidFill>
                  <a:srgbClr val="00B050"/>
                </a:solidFill>
              </a:rPr>
              <a:t>prossed</a:t>
            </a:r>
            <a:endParaRPr lang="en-US" sz="2400" dirty="0" smtClean="0">
              <a:solidFill>
                <a:srgbClr val="00B050"/>
              </a:solidFill>
            </a:endParaRPr>
          </a:p>
          <a:p>
            <a:pPr>
              <a:buNone/>
            </a:pPr>
            <a:endParaRPr lang="en-US" sz="2400" dirty="0" smtClean="0">
              <a:solidFill>
                <a:srgbClr val="FF0000"/>
              </a:solidFill>
            </a:endParaRPr>
          </a:p>
          <a:p>
            <a:pPr>
              <a:buNone/>
            </a:pPr>
            <a:r>
              <a:rPr lang="en-US" sz="2400" dirty="0" smtClean="0">
                <a:solidFill>
                  <a:srgbClr val="FF0000"/>
                </a:solidFill>
              </a:rPr>
              <a:t>Phase IV group breakdown:</a:t>
            </a:r>
          </a:p>
          <a:p>
            <a:r>
              <a:rPr lang="en-US" sz="2400" dirty="0" smtClean="0">
                <a:solidFill>
                  <a:schemeClr val="tx2"/>
                </a:solidFill>
              </a:rPr>
              <a:t>10+ group: 0</a:t>
            </a:r>
          </a:p>
          <a:p>
            <a:r>
              <a:rPr lang="en-US" sz="2400" dirty="0" smtClean="0">
                <a:solidFill>
                  <a:schemeClr val="tx2"/>
                </a:solidFill>
              </a:rPr>
              <a:t>5+ - 10 group: 11  (Max. Benefit = 4)</a:t>
            </a:r>
          </a:p>
          <a:p>
            <a:r>
              <a:rPr lang="en-US" sz="2400" dirty="0" smtClean="0">
                <a:solidFill>
                  <a:schemeClr val="tx2"/>
                </a:solidFill>
              </a:rPr>
              <a:t>3+ - 5 group: 19    (Max. Benefit = 13)</a:t>
            </a:r>
          </a:p>
          <a:p>
            <a:r>
              <a:rPr lang="en-US" sz="2400" dirty="0" smtClean="0">
                <a:solidFill>
                  <a:schemeClr val="tx2"/>
                </a:solidFill>
              </a:rPr>
              <a:t>0 – 3 group: 9 (in our study) 4 on FCCC release list that we have yet to examine.  (Max. Benefit = 6)</a:t>
            </a:r>
          </a:p>
          <a:p>
            <a:r>
              <a:rPr lang="en-US" sz="2400" dirty="0" smtClean="0">
                <a:solidFill>
                  <a:srgbClr val="FF0000"/>
                </a:solidFill>
              </a:rPr>
              <a:t>22.8% released more than 5 years</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172</a:t>
            </a:fld>
            <a:endParaRPr lang="en-US"/>
          </a:p>
        </p:txBody>
      </p:sp>
    </p:spTree>
  </p:cSld>
  <p:clrMapOvr>
    <a:masterClrMapping/>
  </p:clrMapOvr>
  <p:transition>
    <p:fade/>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Settlement Agreements</a:t>
            </a:r>
            <a:endParaRPr lang="en-US" dirty="0"/>
          </a:p>
        </p:txBody>
      </p:sp>
      <p:sp>
        <p:nvSpPr>
          <p:cNvPr id="3" name="Content Placeholder 2"/>
          <p:cNvSpPr>
            <a:spLocks noGrp="1"/>
          </p:cNvSpPr>
          <p:nvPr>
            <p:ph idx="1"/>
          </p:nvPr>
        </p:nvSpPr>
        <p:spPr>
          <a:xfrm>
            <a:off x="457200" y="1066800"/>
            <a:ext cx="8229600" cy="5638800"/>
          </a:xfrm>
        </p:spPr>
        <p:txBody>
          <a:bodyPr>
            <a:normAutofit fontScale="92500" lnSpcReduction="10000"/>
          </a:bodyPr>
          <a:lstStyle/>
          <a:p>
            <a:r>
              <a:rPr lang="en-US" sz="2400" dirty="0" smtClean="0">
                <a:solidFill>
                  <a:srgbClr val="FF0000"/>
                </a:solidFill>
              </a:rPr>
              <a:t>3.1%</a:t>
            </a:r>
            <a:r>
              <a:rPr lang="en-US" sz="2400" dirty="0" smtClean="0"/>
              <a:t> of S/A offenders have a new felony sex offense conviction (5 / 161)   </a:t>
            </a:r>
            <a:r>
              <a:rPr lang="en-US" sz="2400" dirty="0" smtClean="0">
                <a:solidFill>
                  <a:srgbClr val="002060"/>
                </a:solidFill>
              </a:rPr>
              <a:t>[8 more were just found; no felony sex offense convictions. </a:t>
            </a:r>
            <a:r>
              <a:rPr lang="en-US" sz="2400" b="1" u="sng" dirty="0" smtClean="0">
                <a:solidFill>
                  <a:srgbClr val="002060"/>
                </a:solidFill>
              </a:rPr>
              <a:t>3.0%</a:t>
            </a:r>
            <a:r>
              <a:rPr lang="en-US" sz="2400" dirty="0" smtClean="0">
                <a:solidFill>
                  <a:srgbClr val="002060"/>
                </a:solidFill>
              </a:rPr>
              <a:t> if these are included.  </a:t>
            </a:r>
            <a:r>
              <a:rPr lang="en-US" sz="2400" dirty="0" smtClean="0">
                <a:solidFill>
                  <a:srgbClr val="488F4D"/>
                </a:solidFill>
              </a:rPr>
              <a:t>One of these was for child pornography possession. </a:t>
            </a:r>
          </a:p>
          <a:p>
            <a:r>
              <a:rPr lang="en-US" sz="2400" dirty="0" smtClean="0">
                <a:solidFill>
                  <a:srgbClr val="FF0000"/>
                </a:solidFill>
              </a:rPr>
              <a:t>6.8%</a:t>
            </a:r>
            <a:r>
              <a:rPr lang="en-US" sz="2400" dirty="0" smtClean="0"/>
              <a:t> have a new felony charge related to a sexually motivated offense (11 / 161)  </a:t>
            </a:r>
            <a:r>
              <a:rPr lang="en-US" sz="2400" dirty="0" smtClean="0">
                <a:solidFill>
                  <a:srgbClr val="002060"/>
                </a:solidFill>
              </a:rPr>
              <a:t>[We don’t know yet if the 8 have any new charges without a new conviction.]</a:t>
            </a:r>
          </a:p>
          <a:p>
            <a:r>
              <a:rPr lang="en-US" sz="2400" dirty="0" smtClean="0">
                <a:solidFill>
                  <a:srgbClr val="FF0000"/>
                </a:solidFill>
              </a:rPr>
              <a:t>6.8%</a:t>
            </a:r>
            <a:r>
              <a:rPr lang="en-US" sz="2400" dirty="0" smtClean="0"/>
              <a:t> have any new sex charge (w / victim) (11 / 161)</a:t>
            </a:r>
          </a:p>
          <a:p>
            <a:endParaRPr lang="en-US" sz="2400" b="1" u="sng" dirty="0" smtClean="0"/>
          </a:p>
          <a:p>
            <a:r>
              <a:rPr lang="en-US" sz="2400" b="1" u="sng" dirty="0" smtClean="0"/>
              <a:t>S/A offenders with </a:t>
            </a:r>
            <a:r>
              <a:rPr lang="en-US" sz="2400" b="1" u="sng" dirty="0" err="1" smtClean="0"/>
              <a:t>Paraphilia</a:t>
            </a:r>
            <a:r>
              <a:rPr lang="en-US" sz="2400" b="1" u="sng" dirty="0" smtClean="0"/>
              <a:t> NOS</a:t>
            </a:r>
            <a:r>
              <a:rPr lang="en-US" sz="2400" dirty="0" smtClean="0"/>
              <a:t>:</a:t>
            </a:r>
          </a:p>
          <a:p>
            <a:r>
              <a:rPr lang="en-US" sz="2400" b="1" dirty="0" smtClean="0"/>
              <a:t>5.3%</a:t>
            </a:r>
            <a:r>
              <a:rPr lang="en-US" sz="2400" dirty="0" smtClean="0"/>
              <a:t> have a new charge for a </a:t>
            </a:r>
            <a:r>
              <a:rPr lang="en-US" sz="2400" i="1" dirty="0" smtClean="0"/>
              <a:t>rape</a:t>
            </a:r>
            <a:r>
              <a:rPr lang="en-US" sz="2400" dirty="0" smtClean="0"/>
              <a:t> related offense (4 / 75)</a:t>
            </a:r>
          </a:p>
          <a:p>
            <a:r>
              <a:rPr lang="en-US" sz="2400" b="1" dirty="0" smtClean="0"/>
              <a:t>9.3%</a:t>
            </a:r>
            <a:r>
              <a:rPr lang="en-US" sz="2400" dirty="0" smtClean="0"/>
              <a:t> have </a:t>
            </a:r>
            <a:r>
              <a:rPr lang="en-US" sz="2400" i="1" dirty="0" smtClean="0"/>
              <a:t>any</a:t>
            </a:r>
            <a:r>
              <a:rPr lang="en-US" sz="2400" dirty="0" smtClean="0"/>
              <a:t> new sex charge (7 / 75)</a:t>
            </a:r>
          </a:p>
          <a:p>
            <a:endParaRPr lang="en-US" sz="2400" b="1" u="sng" dirty="0" smtClean="0"/>
          </a:p>
          <a:p>
            <a:r>
              <a:rPr lang="en-US" sz="2400" b="1" u="sng" dirty="0" smtClean="0"/>
              <a:t>S/A offenders with Pedophilia</a:t>
            </a:r>
            <a:r>
              <a:rPr lang="en-US" sz="2400" dirty="0" smtClean="0"/>
              <a:t>:</a:t>
            </a:r>
          </a:p>
          <a:p>
            <a:r>
              <a:rPr lang="en-US" sz="2400" b="1" dirty="0" smtClean="0"/>
              <a:t>2.2%</a:t>
            </a:r>
            <a:r>
              <a:rPr lang="en-US" sz="2400" dirty="0" smtClean="0"/>
              <a:t> have a new </a:t>
            </a:r>
            <a:r>
              <a:rPr lang="en-US" sz="2400" i="1" dirty="0" smtClean="0"/>
              <a:t>child molestation </a:t>
            </a:r>
            <a:r>
              <a:rPr lang="en-US" sz="2400" dirty="0" smtClean="0"/>
              <a:t>charge (1 / 45)</a:t>
            </a:r>
          </a:p>
          <a:p>
            <a:r>
              <a:rPr lang="en-US" sz="2400" b="1" dirty="0" smtClean="0"/>
              <a:t>2.2%</a:t>
            </a:r>
            <a:r>
              <a:rPr lang="en-US" sz="2400" dirty="0" smtClean="0"/>
              <a:t> have </a:t>
            </a:r>
            <a:r>
              <a:rPr lang="en-US" sz="2400" i="1" dirty="0" smtClean="0"/>
              <a:t>any</a:t>
            </a:r>
            <a:r>
              <a:rPr lang="en-US" sz="2400" dirty="0" smtClean="0"/>
              <a:t> new sex charge (1 / 45)</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173</a:t>
            </a:fld>
            <a:endParaRPr lang="en-US" dirty="0"/>
          </a:p>
        </p:txBody>
      </p:sp>
    </p:spTree>
  </p:cSld>
  <p:clrMapOvr>
    <a:masterClrMapping/>
  </p:clrMapOvr>
  <p:transition>
    <p:fade/>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Comparison of released offenders</a:t>
            </a:r>
            <a:endParaRPr lang="en-US" dirty="0"/>
          </a:p>
        </p:txBody>
      </p:sp>
      <p:sp>
        <p:nvSpPr>
          <p:cNvPr id="3" name="Content Placeholder 2"/>
          <p:cNvSpPr>
            <a:spLocks noGrp="1"/>
          </p:cNvSpPr>
          <p:nvPr>
            <p:ph idx="1"/>
          </p:nvPr>
        </p:nvSpPr>
        <p:spPr>
          <a:xfrm>
            <a:off x="457200" y="762000"/>
            <a:ext cx="8229600" cy="5943600"/>
          </a:xfrm>
        </p:spPr>
        <p:txBody>
          <a:bodyPr>
            <a:normAutofit fontScale="77500" lnSpcReduction="20000"/>
          </a:bodyPr>
          <a:lstStyle/>
          <a:p>
            <a:pPr>
              <a:buNone/>
            </a:pPr>
            <a:r>
              <a:rPr lang="en-US" sz="2400" dirty="0" smtClean="0"/>
              <a:t>Felony Sex Offense Conviction: FSC</a:t>
            </a:r>
          </a:p>
          <a:p>
            <a:pPr>
              <a:buNone/>
            </a:pPr>
            <a:r>
              <a:rPr lang="en-US" sz="2400" dirty="0" smtClean="0"/>
              <a:t>Felony Charge, sexually motivated offense: FC</a:t>
            </a:r>
          </a:p>
          <a:p>
            <a:pPr>
              <a:buNone/>
            </a:pPr>
            <a:r>
              <a:rPr lang="en-US" sz="2400" dirty="0" smtClean="0"/>
              <a:t>Any Sex Charge (w / victim): ASC</a:t>
            </a:r>
          </a:p>
          <a:p>
            <a:pPr>
              <a:buNone/>
            </a:pPr>
            <a:r>
              <a:rPr lang="en-US" sz="2400" dirty="0" smtClean="0"/>
              <a:t>Age = Average Age at Release (e.g. for detainees: release from FCCC)</a:t>
            </a:r>
          </a:p>
          <a:p>
            <a:pPr>
              <a:buNone/>
            </a:pPr>
            <a:r>
              <a:rPr lang="en-US" sz="2400" dirty="0" smtClean="0"/>
              <a:t>Static-99R scores computed from original Static-99 scores</a:t>
            </a:r>
          </a:p>
          <a:p>
            <a:pPr>
              <a:buNone/>
            </a:pPr>
            <a:endParaRPr lang="en-US" sz="2400" dirty="0" smtClean="0"/>
          </a:p>
          <a:p>
            <a:pPr>
              <a:buNone/>
            </a:pPr>
            <a:r>
              <a:rPr lang="en-US" sz="2400" dirty="0" smtClean="0"/>
              <a:t>NLM = </a:t>
            </a:r>
            <a:r>
              <a:rPr lang="en-US" sz="2400" b="1" dirty="0" smtClean="0"/>
              <a:t>100</a:t>
            </a:r>
            <a:r>
              <a:rPr lang="en-US" sz="2400" dirty="0" smtClean="0"/>
              <a:t>;  IV = </a:t>
            </a:r>
            <a:r>
              <a:rPr lang="en-US" sz="2400" b="1" dirty="0" smtClean="0"/>
              <a:t>39</a:t>
            </a:r>
            <a:r>
              <a:rPr lang="en-US" sz="2400" dirty="0" smtClean="0"/>
              <a:t>;  S/A = </a:t>
            </a:r>
            <a:r>
              <a:rPr lang="en-US" sz="2400" b="1" dirty="0" smtClean="0"/>
              <a:t>161</a:t>
            </a:r>
            <a:r>
              <a:rPr lang="en-US" sz="2400" dirty="0" smtClean="0"/>
              <a:t>;  Detainee = </a:t>
            </a:r>
            <a:r>
              <a:rPr lang="en-US" sz="2400" b="1" dirty="0" smtClean="0"/>
              <a:t>366</a:t>
            </a:r>
            <a:r>
              <a:rPr lang="en-US" sz="2400" dirty="0" smtClean="0"/>
              <a:t>;  Prison = </a:t>
            </a:r>
            <a:r>
              <a:rPr lang="en-US" sz="2400" b="1" dirty="0" smtClean="0"/>
              <a:t>83</a:t>
            </a:r>
          </a:p>
          <a:p>
            <a:pPr>
              <a:buNone/>
            </a:pPr>
            <a:endParaRPr lang="en-US" dirty="0" smtClean="0"/>
          </a:p>
          <a:p>
            <a:pPr>
              <a:buNone/>
            </a:pPr>
            <a:r>
              <a:rPr lang="en-US" sz="2800" dirty="0" smtClean="0"/>
              <a:t>            </a:t>
            </a:r>
            <a:r>
              <a:rPr lang="en-US" sz="2800" u="sng" dirty="0" smtClean="0"/>
              <a:t>NLM</a:t>
            </a:r>
            <a:r>
              <a:rPr lang="en-US" sz="2800" dirty="0" smtClean="0"/>
              <a:t>     </a:t>
            </a:r>
            <a:r>
              <a:rPr lang="en-US" sz="2800" u="sng" dirty="0" smtClean="0"/>
              <a:t>IV</a:t>
            </a:r>
            <a:r>
              <a:rPr lang="en-US" sz="2800" dirty="0" smtClean="0"/>
              <a:t>         </a:t>
            </a:r>
            <a:r>
              <a:rPr lang="en-US" sz="2800" u="sng" dirty="0" smtClean="0"/>
              <a:t>S/A</a:t>
            </a:r>
            <a:r>
              <a:rPr lang="en-US" sz="2800" dirty="0" smtClean="0"/>
              <a:t>       </a:t>
            </a:r>
            <a:r>
              <a:rPr lang="en-US" sz="2800" u="sng" dirty="0" smtClean="0"/>
              <a:t>Detainee</a:t>
            </a:r>
            <a:r>
              <a:rPr lang="en-US" sz="2800" dirty="0" smtClean="0"/>
              <a:t>     </a:t>
            </a:r>
            <a:r>
              <a:rPr lang="en-US" sz="2800" u="sng" dirty="0" smtClean="0"/>
              <a:t>Prison</a:t>
            </a:r>
          </a:p>
          <a:p>
            <a:pPr>
              <a:buNone/>
            </a:pPr>
            <a:r>
              <a:rPr lang="en-US" sz="2800" dirty="0" smtClean="0"/>
              <a:t>FSC:      3%      0%       3%         5.3%         10.8%</a:t>
            </a:r>
          </a:p>
          <a:p>
            <a:pPr>
              <a:buNone/>
            </a:pPr>
            <a:r>
              <a:rPr lang="en-US" sz="2800" dirty="0" smtClean="0"/>
              <a:t>FC:         4%     5.1%    6.8%       8.7%        15.7%                     </a:t>
            </a:r>
          </a:p>
          <a:p>
            <a:pPr>
              <a:buNone/>
            </a:pPr>
            <a:r>
              <a:rPr lang="en-US" sz="2800" dirty="0" smtClean="0"/>
              <a:t>ASC:      7%      5.1%    6.8%     10.7%        16.9%</a:t>
            </a:r>
          </a:p>
          <a:p>
            <a:pPr>
              <a:buNone/>
            </a:pPr>
            <a:r>
              <a:rPr lang="en-US" sz="2800" dirty="0" smtClean="0"/>
              <a:t>99R:       4.5      4.9       5.0          5.1             5.3</a:t>
            </a:r>
          </a:p>
          <a:p>
            <a:pPr>
              <a:buNone/>
            </a:pPr>
            <a:r>
              <a:rPr lang="en-US" sz="2800" dirty="0" smtClean="0"/>
              <a:t>Age:       49.7    48.4     46.3       45.4           42.0                       </a:t>
            </a:r>
          </a:p>
          <a:p>
            <a:pPr>
              <a:buNone/>
            </a:pPr>
            <a:endParaRPr lang="en-US" sz="2800" dirty="0" smtClean="0"/>
          </a:p>
          <a:p>
            <a:pPr>
              <a:buNone/>
            </a:pPr>
            <a:r>
              <a:rPr lang="en-US" sz="2800" dirty="0" smtClean="0"/>
              <a:t>Max Benefit: Avg. 99R = 4.4;  Avg. Age = 48.2;  FC/ASC = 5.1%</a:t>
            </a:r>
          </a:p>
          <a:p>
            <a:pPr>
              <a:buNone/>
            </a:pPr>
            <a:endParaRPr lang="en-US" sz="2400" dirty="0" smtClean="0"/>
          </a:p>
          <a:p>
            <a:pPr>
              <a:buNone/>
            </a:pPr>
            <a:r>
              <a:rPr lang="en-US" sz="2400" b="1" dirty="0" smtClean="0"/>
              <a:t>NLM: 27% released 5+ yrs.  IV: 28%   S/A: 45%   Det.: 66%   </a:t>
            </a:r>
            <a:r>
              <a:rPr lang="en-US" sz="2400" b="1" dirty="0" err="1" smtClean="0"/>
              <a:t>Pris</a:t>
            </a:r>
            <a:r>
              <a:rPr lang="en-US" sz="2400" b="1" dirty="0" smtClean="0"/>
              <a:t>.: 86%</a:t>
            </a:r>
            <a:endParaRPr lang="en-US" sz="2400" b="1"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174</a:t>
            </a:fld>
            <a:endParaRPr lang="en-US"/>
          </a:p>
        </p:txBody>
      </p:sp>
    </p:spTree>
  </p:cSld>
  <p:clrMapOvr>
    <a:masterClrMapping/>
  </p:clrMapOvr>
  <p:transition>
    <p:fade/>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Static-99R &amp; Age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Entire sample:</a:t>
            </a:r>
          </a:p>
          <a:p>
            <a:endParaRPr lang="en-US" sz="2400" dirty="0" smtClean="0"/>
          </a:p>
          <a:p>
            <a:r>
              <a:rPr lang="en-US" sz="2400" dirty="0" smtClean="0"/>
              <a:t>Average Age (710) = 45.8  (Median: 45.6) Range: 18-93</a:t>
            </a:r>
          </a:p>
          <a:p>
            <a:endParaRPr lang="en-US" sz="2400" dirty="0" smtClean="0"/>
          </a:p>
          <a:p>
            <a:r>
              <a:rPr lang="en-US" sz="2400" dirty="0" smtClean="0"/>
              <a:t>Avg. Age for </a:t>
            </a:r>
            <a:r>
              <a:rPr lang="en-US" sz="2400" b="1" u="sng" dirty="0" err="1" smtClean="0"/>
              <a:t>Reoffenders</a:t>
            </a:r>
            <a:r>
              <a:rPr lang="en-US" sz="2400" dirty="0" smtClean="0"/>
              <a:t> (71) = 41.6  (Median: 42.1)</a:t>
            </a:r>
          </a:p>
          <a:p>
            <a:r>
              <a:rPr lang="en-US" sz="2400" dirty="0" smtClean="0"/>
              <a:t>Avg. Age for the others (396) = 46.3 (Median: 46.2)</a:t>
            </a:r>
          </a:p>
          <a:p>
            <a:endParaRPr lang="en-US" sz="2400" dirty="0" smtClean="0"/>
          </a:p>
          <a:p>
            <a:r>
              <a:rPr lang="en-US" sz="2400" dirty="0" smtClean="0"/>
              <a:t>Average Static-99R (415) = 5.1  (Median: 5.0)</a:t>
            </a:r>
          </a:p>
          <a:p>
            <a:endParaRPr lang="en-US" sz="2400" dirty="0" smtClean="0"/>
          </a:p>
          <a:p>
            <a:r>
              <a:rPr lang="en-US" sz="2400" dirty="0" smtClean="0"/>
              <a:t>Avg. 99R for </a:t>
            </a:r>
            <a:r>
              <a:rPr lang="en-US" sz="2400" b="1" u="sng" dirty="0" err="1" smtClean="0"/>
              <a:t>Reoffenders</a:t>
            </a:r>
            <a:r>
              <a:rPr lang="en-US" sz="2400" dirty="0" smtClean="0"/>
              <a:t> (51) = 5.7 (Median: 6.0)</a:t>
            </a:r>
          </a:p>
          <a:p>
            <a:r>
              <a:rPr lang="en-US" sz="2400" dirty="0" smtClean="0"/>
              <a:t>Avg. 99R for others (364) = 5.0 (Median: 5.0)</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175</a:t>
            </a:fld>
            <a:endParaRPr lang="en-US"/>
          </a:p>
        </p:txBody>
      </p:sp>
    </p:spTree>
  </p:cSld>
  <p:clrMapOvr>
    <a:masterClrMapping/>
  </p:clrMapOvr>
  <p:transition>
    <p:fade/>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what does SVPP make of all of its findings?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We find our data basically consistent with OPPAGA findings and other research.</a:t>
            </a:r>
          </a:p>
          <a:p>
            <a:endParaRPr lang="en-US" dirty="0" smtClean="0"/>
          </a:p>
          <a:p>
            <a:r>
              <a:rPr lang="en-US" dirty="0" smtClean="0"/>
              <a:t>SVPP believes there is an empirical basis for making the recommendation process more selective than in past years when less was known about the accuracy of the Static line of instruments.</a:t>
            </a:r>
          </a:p>
          <a:p>
            <a:pPr>
              <a:buNone/>
            </a:pPr>
            <a:endParaRPr lang="en-US" dirty="0" smtClean="0"/>
          </a:p>
          <a:p>
            <a:r>
              <a:rPr lang="en-US" dirty="0" smtClean="0"/>
              <a:t>This adds to a legal and ethical basis which balances public safety with the mental health professional’s obligation to do no harm.</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176</a:t>
            </a:fld>
            <a:endParaRPr lang="en-US"/>
          </a:p>
        </p:txBody>
      </p:sp>
    </p:spTree>
  </p:cSld>
  <p:clrMapOvr>
    <a:masterClrMapping/>
  </p:clrMapOvr>
  <p:transition>
    <p:fade/>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What SVPP makes of it all</a:t>
            </a:r>
            <a:endParaRPr lang="en-US" dirty="0"/>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en-US" dirty="0" smtClean="0"/>
              <a:t>Using methods to recommend commitment </a:t>
            </a:r>
            <a:r>
              <a:rPr lang="en-US" b="1" i="1" dirty="0" smtClean="0"/>
              <a:t>after</a:t>
            </a:r>
            <a:r>
              <a:rPr lang="en-US" dirty="0" smtClean="0"/>
              <a:t> it is known that these methods result in many no longer dangerous persons (not charged with new crimes) losing their liberty indefinitely in civil confinement, is a harm done to those individuals.  </a:t>
            </a:r>
          </a:p>
          <a:p>
            <a:r>
              <a:rPr lang="en-US" dirty="0" smtClean="0">
                <a:solidFill>
                  <a:srgbClr val="FF0000"/>
                </a:solidFill>
              </a:rPr>
              <a:t>The importance of public safety as a very worthy end does not justify doing harm as a means.</a:t>
            </a:r>
          </a:p>
          <a:p>
            <a:r>
              <a:rPr lang="en-US" dirty="0" smtClean="0"/>
              <a:t>It is the moral responsibility of SVPP to strive to minimize the number of genuinely dangerous predators being </a:t>
            </a:r>
            <a:r>
              <a:rPr lang="en-US" i="1" dirty="0" smtClean="0"/>
              <a:t>missed</a:t>
            </a:r>
            <a:r>
              <a:rPr lang="en-US" dirty="0" smtClean="0"/>
              <a:t>, while simultaneously minimizing the number of </a:t>
            </a:r>
            <a:r>
              <a:rPr lang="en-US" i="1" dirty="0" smtClean="0"/>
              <a:t>no longer dangerous </a:t>
            </a:r>
            <a:r>
              <a:rPr lang="en-US" dirty="0" smtClean="0"/>
              <a:t>offenders being recommended </a:t>
            </a:r>
            <a:r>
              <a:rPr lang="en-US" i="1" dirty="0" smtClean="0"/>
              <a:t>unnecessarily</a:t>
            </a:r>
            <a:r>
              <a:rPr lang="en-US" dirty="0" smtClean="0"/>
              <a:t>. </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177</a:t>
            </a:fld>
            <a:endParaRPr lang="en-US"/>
          </a:p>
        </p:txBody>
      </p:sp>
    </p:spTree>
  </p:cSld>
  <p:clrMapOvr>
    <a:masterClrMapping/>
  </p:clrMapOvr>
  <p:transition>
    <p:fade/>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SVPP Interpretation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This has meant during the past fiscal years clinical judgment played a larger role in selecting cases for full evaluation and also for commitment recommendation.</a:t>
            </a:r>
          </a:p>
          <a:p>
            <a:endParaRPr lang="en-US" dirty="0" smtClean="0"/>
          </a:p>
          <a:p>
            <a:r>
              <a:rPr lang="en-US" dirty="0" smtClean="0"/>
              <a:t>This was clinical judgment that was increasingly selective about who is likely to reoffend than actuarial “high risk” sex offense reconviction rates.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178</a:t>
            </a:fld>
            <a:endParaRPr lang="en-US"/>
          </a:p>
        </p:txBody>
      </p:sp>
    </p:spTree>
  </p:cSld>
  <p:clrMapOvr>
    <a:masterClrMapping/>
  </p:clrMapOvr>
  <p:transition>
    <p:fade/>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Possible objection…and response</a:t>
            </a: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20000"/>
          </a:bodyPr>
          <a:lstStyle/>
          <a:p>
            <a:r>
              <a:rPr lang="en-US" dirty="0" smtClean="0"/>
              <a:t>But hasn’t clinical judgment been found to be </a:t>
            </a:r>
            <a:r>
              <a:rPr lang="en-US" i="1" dirty="0" smtClean="0"/>
              <a:t>less accurate</a:t>
            </a:r>
            <a:r>
              <a:rPr lang="en-US" dirty="0" smtClean="0"/>
              <a:t> than actuarial methods in the overall sorting of reconvicted from non-reconvicted offenders in research samples?</a:t>
            </a:r>
          </a:p>
          <a:p>
            <a:pPr>
              <a:buNone/>
            </a:pPr>
            <a:endParaRPr lang="en-US" dirty="0" smtClean="0"/>
          </a:p>
          <a:p>
            <a:r>
              <a:rPr lang="en-US" dirty="0" smtClean="0"/>
              <a:t>Yes.  But statistical methods were compared to </a:t>
            </a:r>
            <a:r>
              <a:rPr lang="en-US" b="1" i="1" dirty="0" smtClean="0"/>
              <a:t>judgment not guided by empirical considerations.  </a:t>
            </a:r>
            <a:r>
              <a:rPr lang="en-US" dirty="0" smtClean="0"/>
              <a:t>Such judgment tends to label </a:t>
            </a:r>
            <a:r>
              <a:rPr lang="en-US" i="1" dirty="0" smtClean="0"/>
              <a:t>too many </a:t>
            </a:r>
            <a:r>
              <a:rPr lang="en-US" dirty="0" smtClean="0"/>
              <a:t>offenders as </a:t>
            </a:r>
            <a:r>
              <a:rPr lang="en-US" dirty="0" err="1" smtClean="0"/>
              <a:t>reoffenders</a:t>
            </a:r>
            <a:r>
              <a:rPr lang="en-US" dirty="0" smtClean="0"/>
              <a:t>, a greater number than would be labeled such if only actuarial scores were utilized.</a:t>
            </a:r>
          </a:p>
          <a:p>
            <a:pPr>
              <a:buNone/>
            </a:pPr>
            <a:endParaRPr lang="en-US" dirty="0" smtClean="0"/>
          </a:p>
          <a:p>
            <a:r>
              <a:rPr lang="en-US" dirty="0" smtClean="0"/>
              <a:t>In other words, compared to judgment alone, actuarial </a:t>
            </a:r>
            <a:r>
              <a:rPr lang="en-US" b="1" i="1" dirty="0" smtClean="0"/>
              <a:t>low</a:t>
            </a:r>
            <a:r>
              <a:rPr lang="en-US" dirty="0" smtClean="0"/>
              <a:t> scores more accurately identified offenders who did </a:t>
            </a:r>
            <a:r>
              <a:rPr lang="en-US" b="1" i="1" dirty="0" smtClean="0"/>
              <a:t>not</a:t>
            </a:r>
            <a:r>
              <a:rPr lang="en-US" dirty="0" smtClean="0"/>
              <a:t> reoffend.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179</a:t>
            </a:fld>
            <a:endParaRPr lang="en-US"/>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Florida Statute (7)</a:t>
            </a:r>
            <a:endParaRPr lang="en-US" dirty="0"/>
          </a:p>
        </p:txBody>
      </p:sp>
      <p:sp>
        <p:nvSpPr>
          <p:cNvPr id="3" name="Content Placeholder 2"/>
          <p:cNvSpPr>
            <a:spLocks noGrp="1"/>
          </p:cNvSpPr>
          <p:nvPr>
            <p:ph idx="1"/>
          </p:nvPr>
        </p:nvSpPr>
        <p:spPr/>
        <p:txBody>
          <a:bodyPr>
            <a:normAutofit lnSpcReduction="10000"/>
          </a:bodyPr>
          <a:lstStyle/>
          <a:p>
            <a:r>
              <a:rPr lang="en-US" dirty="0"/>
              <a:t>“Makes” is the key term.  Mental abnormality “makes” someone likely (dangerous) by virtue of impairing his ability </a:t>
            </a:r>
            <a:r>
              <a:rPr lang="en-US" b="1" i="1" u="sng" dirty="0"/>
              <a:t>not</a:t>
            </a:r>
            <a:r>
              <a:rPr lang="en-US" dirty="0"/>
              <a:t> to be violent.  </a:t>
            </a:r>
          </a:p>
          <a:p>
            <a:endParaRPr lang="en-US" dirty="0" smtClean="0">
              <a:solidFill>
                <a:srgbClr val="FF0000"/>
              </a:solidFill>
            </a:endParaRPr>
          </a:p>
          <a:p>
            <a:r>
              <a:rPr lang="en-US" dirty="0" smtClean="0">
                <a:solidFill>
                  <a:srgbClr val="FF0000"/>
                </a:solidFill>
              </a:rPr>
              <a:t>By definition, </a:t>
            </a:r>
            <a:r>
              <a:rPr lang="en-US" dirty="0">
                <a:solidFill>
                  <a:srgbClr val="FF0000"/>
                </a:solidFill>
              </a:rPr>
              <a:t>mental abnormality is any mental condition “making”  unlawful (harmful) behavior </a:t>
            </a:r>
            <a:r>
              <a:rPr lang="en-US" dirty="0" smtClean="0">
                <a:solidFill>
                  <a:srgbClr val="FF0000"/>
                </a:solidFill>
              </a:rPr>
              <a:t>likely, i.e. making someone dangerous “beyond control.”</a:t>
            </a:r>
            <a:endParaRPr lang="en-US" dirty="0">
              <a:solidFill>
                <a:srgbClr val="FF0000"/>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a:t>
            </a:fld>
            <a:endParaRPr lang="en-US"/>
          </a:p>
        </p:txBody>
      </p:sp>
    </p:spTree>
    <p:extLst>
      <p:ext uri="{BB962C8B-B14F-4D97-AF65-F5344CB8AC3E}">
        <p14:creationId xmlns="" xmlns:p14="http://schemas.microsoft.com/office/powerpoint/2010/main" val="593913580"/>
      </p:ext>
    </p:extLst>
  </p:cSld>
  <p:clrMapOvr>
    <a:masterClrMapping/>
  </p:clrMapOvr>
  <p:transition>
    <p:fade/>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a:t>
            </a:r>
            <a:endParaRPr lang="en-US" dirty="0"/>
          </a:p>
        </p:txBody>
      </p:sp>
      <p:sp>
        <p:nvSpPr>
          <p:cNvPr id="3" name="Content Placeholder 2"/>
          <p:cNvSpPr>
            <a:spLocks noGrp="1"/>
          </p:cNvSpPr>
          <p:nvPr>
            <p:ph idx="1"/>
          </p:nvPr>
        </p:nvSpPr>
        <p:spPr/>
        <p:txBody>
          <a:bodyPr>
            <a:normAutofit/>
          </a:bodyPr>
          <a:lstStyle/>
          <a:p>
            <a:r>
              <a:rPr lang="en-US" b="1" i="1" dirty="0" smtClean="0"/>
              <a:t>Empirically unguided </a:t>
            </a:r>
            <a:r>
              <a:rPr lang="en-US" dirty="0" smtClean="0"/>
              <a:t>judgment tends to result in relatively </a:t>
            </a:r>
            <a:r>
              <a:rPr lang="en-US" b="1" i="1" dirty="0" smtClean="0"/>
              <a:t>more false positives </a:t>
            </a:r>
            <a:r>
              <a:rPr lang="en-US" dirty="0" smtClean="0"/>
              <a:t>than an actuarial method of sorting.</a:t>
            </a:r>
          </a:p>
          <a:p>
            <a:endParaRPr lang="en-US" dirty="0" smtClean="0"/>
          </a:p>
          <a:p>
            <a:r>
              <a:rPr lang="en-US" dirty="0" smtClean="0"/>
              <a:t>This is false positive in the sense of someone labeled as an observed  </a:t>
            </a:r>
            <a:r>
              <a:rPr lang="en-US" dirty="0" err="1" smtClean="0"/>
              <a:t>reoffender</a:t>
            </a:r>
            <a:r>
              <a:rPr lang="en-US" dirty="0" smtClean="0"/>
              <a:t> who is not an observed  </a:t>
            </a:r>
            <a:r>
              <a:rPr lang="en-US" dirty="0" err="1" smtClean="0"/>
              <a:t>reoffender</a:t>
            </a:r>
            <a:r>
              <a:rPr lang="en-US" dirty="0" smtClean="0"/>
              <a:t>.</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180</a:t>
            </a:fld>
            <a:endParaRPr lang="en-US"/>
          </a:p>
        </p:txBody>
      </p:sp>
    </p:spTree>
  </p:cSld>
  <p:clrMapOvr>
    <a:masterClrMapping/>
  </p:clrMapOvr>
  <p:transition>
    <p:fade/>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Interpretation (2)</a:t>
            </a:r>
            <a:endParaRPr lang="en-US" dirty="0"/>
          </a:p>
        </p:txBody>
      </p:sp>
      <p:sp>
        <p:nvSpPr>
          <p:cNvPr id="3" name="Content Placeholder 2"/>
          <p:cNvSpPr>
            <a:spLocks noGrp="1"/>
          </p:cNvSpPr>
          <p:nvPr>
            <p:ph idx="1"/>
          </p:nvPr>
        </p:nvSpPr>
        <p:spPr>
          <a:xfrm>
            <a:off x="457200" y="1066800"/>
            <a:ext cx="8229600" cy="5410200"/>
          </a:xfrm>
        </p:spPr>
        <p:txBody>
          <a:bodyPr>
            <a:normAutofit fontScale="92500" lnSpcReduction="10000"/>
          </a:bodyPr>
          <a:lstStyle/>
          <a:p>
            <a:r>
              <a:rPr lang="en-US" dirty="0" smtClean="0"/>
              <a:t>However…</a:t>
            </a:r>
          </a:p>
          <a:p>
            <a:pPr>
              <a:buNone/>
            </a:pPr>
            <a:endParaRPr lang="en-US" dirty="0" smtClean="0"/>
          </a:p>
          <a:p>
            <a:r>
              <a:rPr lang="en-US" dirty="0" smtClean="0"/>
              <a:t>SVPP data and other research now seem to indicate that actuarial methods (specifically, the Static) </a:t>
            </a:r>
            <a:r>
              <a:rPr lang="en-US" i="1" dirty="0" smtClean="0"/>
              <a:t>also</a:t>
            </a:r>
            <a:r>
              <a:rPr lang="en-US" dirty="0" smtClean="0"/>
              <a:t> result in a large number of false positives…</a:t>
            </a:r>
          </a:p>
          <a:p>
            <a:pPr>
              <a:buNone/>
            </a:pPr>
            <a:endParaRPr lang="en-US" dirty="0" smtClean="0"/>
          </a:p>
          <a:p>
            <a:r>
              <a:rPr lang="en-US" dirty="0" smtClean="0"/>
              <a:t>…although probably not as many as would result from using </a:t>
            </a:r>
            <a:r>
              <a:rPr lang="en-US" i="1" dirty="0" smtClean="0"/>
              <a:t>empirically unguided </a:t>
            </a:r>
            <a:r>
              <a:rPr lang="en-US" dirty="0" smtClean="0"/>
              <a:t>judgment to simply predict sex offense reconviction (something SVP determinations don’t do anyway).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181</a:t>
            </a:fld>
            <a:endParaRPr lang="en-US"/>
          </a:p>
        </p:txBody>
      </p:sp>
    </p:spTree>
  </p:cSld>
  <p:clrMapOvr>
    <a:masterClrMapping/>
  </p:clrMapOvr>
  <p:transition>
    <p:fade/>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Interpretation (3)</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In other words, </a:t>
            </a:r>
            <a:r>
              <a:rPr lang="en-US" i="1" dirty="0" smtClean="0"/>
              <a:t>even with risk inflation</a:t>
            </a:r>
            <a:r>
              <a:rPr lang="en-US" dirty="0" smtClean="0"/>
              <a:t>, actuarial methods would still probably be more accurate than </a:t>
            </a:r>
            <a:r>
              <a:rPr lang="en-US" b="1" i="1" dirty="0" smtClean="0"/>
              <a:t>unguided</a:t>
            </a:r>
            <a:r>
              <a:rPr lang="en-US" dirty="0" smtClean="0"/>
              <a:t> judgment. </a:t>
            </a:r>
          </a:p>
          <a:p>
            <a:endParaRPr lang="en-US" dirty="0" smtClean="0"/>
          </a:p>
          <a:p>
            <a:r>
              <a:rPr lang="en-US" dirty="0" smtClean="0"/>
              <a:t>The kind of expert judgment used by SVPP over the past fiscal year is different in several respects: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182</a:t>
            </a:fld>
            <a:endParaRPr lang="en-US"/>
          </a:p>
        </p:txBody>
      </p:sp>
    </p:spTree>
  </p:cSld>
  <p:clrMapOvr>
    <a:masterClrMapping/>
  </p:clrMapOvr>
  <p:transition>
    <p:fade/>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(4)</a:t>
            </a:r>
            <a:endParaRPr lang="en-US" dirty="0"/>
          </a:p>
        </p:txBody>
      </p:sp>
      <p:sp>
        <p:nvSpPr>
          <p:cNvPr id="3" name="Content Placeholder 2"/>
          <p:cNvSpPr>
            <a:spLocks noGrp="1"/>
          </p:cNvSpPr>
          <p:nvPr>
            <p:ph idx="1"/>
          </p:nvPr>
        </p:nvSpPr>
        <p:spPr/>
        <p:txBody>
          <a:bodyPr>
            <a:normAutofit fontScale="92500"/>
          </a:bodyPr>
          <a:lstStyle/>
          <a:p>
            <a:r>
              <a:rPr lang="en-US" dirty="0" smtClean="0"/>
              <a:t>First, it is empirically guided (not unguided).  Judgment is applied with the awareness of risk inflation in statistical methods.  </a:t>
            </a:r>
          </a:p>
          <a:p>
            <a:pPr>
              <a:buNone/>
            </a:pPr>
            <a:endParaRPr lang="en-US" dirty="0" smtClean="0"/>
          </a:p>
          <a:p>
            <a:r>
              <a:rPr lang="en-US" dirty="0" smtClean="0"/>
              <a:t>Judgment guided with this knowledge is therefore </a:t>
            </a:r>
            <a:r>
              <a:rPr lang="en-US" b="1" i="1" dirty="0" smtClean="0"/>
              <a:t>more selective </a:t>
            </a:r>
            <a:r>
              <a:rPr lang="en-US" dirty="0" smtClean="0"/>
              <a:t>of which offenders are determined to be dangerous than determinations based on actuarial category (“high risk”).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183</a:t>
            </a:fld>
            <a:endParaRPr lang="en-US"/>
          </a:p>
        </p:txBody>
      </p:sp>
    </p:spTree>
  </p:cSld>
  <p:clrMapOvr>
    <a:masterClrMapping/>
  </p:clrMapOvr>
  <p:transition>
    <p:fade/>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Interpretation (5)</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dirty="0" smtClean="0"/>
              <a:t>This means that guided judgment will at least not result in more false positives.  Greater selectivity can only result in fewer.</a:t>
            </a:r>
          </a:p>
          <a:p>
            <a:pPr>
              <a:buNone/>
            </a:pPr>
            <a:endParaRPr lang="en-US" dirty="0" smtClean="0"/>
          </a:p>
          <a:p>
            <a:r>
              <a:rPr lang="en-US" dirty="0" smtClean="0"/>
              <a:t>This does not mean necessarily that guided judgment is better at catching all true positives (in the sense of offenders who reoffend).  It might.  Or it might not.  </a:t>
            </a:r>
          </a:p>
          <a:p>
            <a:pPr>
              <a:buNone/>
            </a:pPr>
            <a:endParaRPr lang="en-US" dirty="0" smtClean="0"/>
          </a:p>
          <a:p>
            <a:r>
              <a:rPr lang="en-US" dirty="0" smtClean="0"/>
              <a:t>There is no way to know until many years have passed that recidivism research can be done on offenders released despite more selective recommendation.</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184</a:t>
            </a:fld>
            <a:endParaRPr lang="en-US"/>
          </a:p>
        </p:txBody>
      </p:sp>
    </p:spTree>
  </p:cSld>
  <p:clrMapOvr>
    <a:masterClrMapping/>
  </p:clrMapOvr>
  <p:transition>
    <p:fade/>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However, no research is known to have yet been conducted comparing actuarial methods to a more selective, empirically guided judgment.</a:t>
            </a:r>
          </a:p>
          <a:p>
            <a:pPr>
              <a:buNone/>
            </a:pPr>
            <a:endParaRPr lang="en-US" dirty="0" smtClean="0"/>
          </a:p>
          <a:p>
            <a:r>
              <a:rPr lang="en-US" dirty="0" smtClean="0"/>
              <a:t>No known research has yet been conducted comparing the accuracy of guided expert judgment to the accuracy of actuarial methods in identifying SVP true positives, i.e. someone made likely to reoffend by mental disorder (as opposed to the concept of a true positive in other research: an offender predicted to be a sexual </a:t>
            </a:r>
            <a:r>
              <a:rPr lang="en-US" dirty="0" err="1" smtClean="0"/>
              <a:t>reoffender</a:t>
            </a:r>
            <a:r>
              <a:rPr lang="en-US" dirty="0" smtClean="0"/>
              <a:t> who turns out to be one).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185</a:t>
            </a:fld>
            <a:endParaRPr lang="en-US"/>
          </a:p>
        </p:txBody>
      </p:sp>
    </p:spTree>
  </p:cSld>
  <p:clrMapOvr>
    <a:masterClrMapping/>
  </p:clrMapOvr>
  <p:transition>
    <p:fade/>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(7)</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whereas research can act as a negative guide (i.e. fewer offenders are likely than previously thought using </a:t>
            </a:r>
            <a:r>
              <a:rPr lang="en-US" dirty="0" err="1" smtClean="0"/>
              <a:t>actuarials</a:t>
            </a:r>
            <a:r>
              <a:rPr lang="en-US" dirty="0" smtClean="0"/>
              <a:t>) judgment in an SVP context requires a positive guide as well.</a:t>
            </a:r>
          </a:p>
          <a:p>
            <a:pPr>
              <a:buNone/>
            </a:pPr>
            <a:endParaRPr lang="en-US" dirty="0" smtClean="0"/>
          </a:p>
          <a:p>
            <a:r>
              <a:rPr lang="en-US" dirty="0" smtClean="0"/>
              <a:t>For this guidance SVPP looked to the statute itself, specifically the description of a sexually violent predator contained in the legislative findings and intent section (394.910).</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186</a:t>
            </a:fld>
            <a:endParaRPr lang="en-US"/>
          </a:p>
        </p:txBody>
      </p:sp>
    </p:spTree>
  </p:cSld>
  <p:clrMapOvr>
    <a:masterClrMapping/>
  </p:clrMapOvr>
  <p:transition>
    <p:fade/>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Interpretation (8)</a:t>
            </a:r>
            <a:endParaRPr lang="en-US" dirty="0"/>
          </a:p>
        </p:txBody>
      </p:sp>
      <p:sp>
        <p:nvSpPr>
          <p:cNvPr id="3" name="Content Placeholder 2"/>
          <p:cNvSpPr>
            <a:spLocks noGrp="1"/>
          </p:cNvSpPr>
          <p:nvPr>
            <p:ph idx="1"/>
          </p:nvPr>
        </p:nvSpPr>
        <p:spPr>
          <a:xfrm>
            <a:off x="457200" y="1143000"/>
            <a:ext cx="8229600" cy="5486400"/>
          </a:xfrm>
        </p:spPr>
        <p:txBody>
          <a:bodyPr>
            <a:normAutofit fontScale="77500" lnSpcReduction="20000"/>
          </a:bodyPr>
          <a:lstStyle/>
          <a:p>
            <a:r>
              <a:rPr lang="en-US" dirty="0" smtClean="0"/>
              <a:t>SVPP did not exclude actuarial findings in recommendation decision-making.  </a:t>
            </a:r>
          </a:p>
          <a:p>
            <a:pPr>
              <a:buNone/>
            </a:pPr>
            <a:endParaRPr lang="en-US" dirty="0" smtClean="0"/>
          </a:p>
          <a:p>
            <a:r>
              <a:rPr lang="en-US" dirty="0" smtClean="0"/>
              <a:t>But less weight was given to those findings than was given in the years when the problems with the Static line of instruments were not known.</a:t>
            </a:r>
          </a:p>
          <a:p>
            <a:pPr>
              <a:buNone/>
            </a:pPr>
            <a:endParaRPr lang="en-US" dirty="0" smtClean="0"/>
          </a:p>
          <a:p>
            <a:r>
              <a:rPr lang="en-US" dirty="0" smtClean="0"/>
              <a:t>SVPP always gave consideration to a host of clinical factors as well as actuarial findings.  But the latter carried much weight in determining the “likely” element of SVP status.</a:t>
            </a:r>
          </a:p>
          <a:p>
            <a:pPr>
              <a:buNone/>
            </a:pPr>
            <a:endParaRPr lang="en-US" dirty="0" smtClean="0"/>
          </a:p>
          <a:p>
            <a:r>
              <a:rPr lang="en-US" dirty="0" smtClean="0"/>
              <a:t>This changed since the OPPAGA study (and especially since the SVPP study) to where less weight was given to the Static and more weight to clinical factors interpreted against the context of legislative findings.</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187</a:t>
            </a:fld>
            <a:endParaRPr lang="en-US"/>
          </a:p>
        </p:txBody>
      </p:sp>
    </p:spTree>
  </p:cSld>
  <p:clrMapOvr>
    <a:masterClrMapping/>
  </p:clrMapOvr>
  <p:transition>
    <p:fade/>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Interpretation (9)</a:t>
            </a:r>
            <a:endParaRPr lang="en-US" dirty="0"/>
          </a:p>
        </p:txBody>
      </p:sp>
      <p:sp>
        <p:nvSpPr>
          <p:cNvPr id="3" name="Content Placeholder 2"/>
          <p:cNvSpPr>
            <a:spLocks noGrp="1"/>
          </p:cNvSpPr>
          <p:nvPr>
            <p:ph idx="1"/>
          </p:nvPr>
        </p:nvSpPr>
        <p:spPr>
          <a:xfrm>
            <a:off x="457200" y="990600"/>
            <a:ext cx="8229600" cy="5638800"/>
          </a:xfrm>
        </p:spPr>
        <p:txBody>
          <a:bodyPr>
            <a:normAutofit fontScale="70000" lnSpcReduction="20000"/>
          </a:bodyPr>
          <a:lstStyle/>
          <a:p>
            <a:r>
              <a:rPr lang="en-US" dirty="0" smtClean="0"/>
              <a:t>SVPP had always given consideration to a host of clinical factors in addition to actuarial findings.  But the latter carried much weight in determining the “likely” element of SVP status.  </a:t>
            </a:r>
          </a:p>
          <a:p>
            <a:endParaRPr lang="en-US" dirty="0" smtClean="0"/>
          </a:p>
          <a:p>
            <a:r>
              <a:rPr lang="en-US" dirty="0" smtClean="0"/>
              <a:t>This made sense in light of what the research indicated at the time.  Risk assessment was made as objective and scientific as possible, based on what was known.</a:t>
            </a:r>
          </a:p>
          <a:p>
            <a:pPr>
              <a:buNone/>
            </a:pPr>
            <a:endParaRPr lang="en-US" dirty="0" smtClean="0"/>
          </a:p>
          <a:p>
            <a:r>
              <a:rPr lang="en-US" dirty="0" smtClean="0"/>
              <a:t>More is now known.  Since the OPPAGA study (and especially since the SVPP study) SVPP saw an empirical basis to giving less weight to the Static and more weight to clinical factors interpreted against the context of legislative findings.  The research does not yet provide a fully scientific basis for distinguishing extremely dangerous predators from typical sex offenders.</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188</a:t>
            </a:fld>
            <a:endParaRPr lang="en-US"/>
          </a:p>
        </p:txBody>
      </p:sp>
    </p:spTree>
  </p:cSld>
  <p:clrMapOvr>
    <a:masterClrMapping/>
  </p:clrMapOvr>
  <p:transition>
    <p:fade/>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Interpretation (10)</a:t>
            </a:r>
            <a:endParaRPr lang="en-US" dirty="0"/>
          </a:p>
        </p:txBody>
      </p:sp>
      <p:sp>
        <p:nvSpPr>
          <p:cNvPr id="3" name="Content Placeholder 2"/>
          <p:cNvSpPr>
            <a:spLocks noGrp="1"/>
          </p:cNvSpPr>
          <p:nvPr>
            <p:ph idx="1"/>
          </p:nvPr>
        </p:nvSpPr>
        <p:spPr>
          <a:xfrm>
            <a:off x="457200" y="1066800"/>
            <a:ext cx="8229600" cy="5486400"/>
          </a:xfrm>
        </p:spPr>
        <p:txBody>
          <a:bodyPr>
            <a:normAutofit lnSpcReduction="10000"/>
          </a:bodyPr>
          <a:lstStyle/>
          <a:p>
            <a:r>
              <a:rPr lang="en-US" dirty="0" smtClean="0"/>
              <a:t>More is now known.  Since the OPPAGA study (and especially since the SVPP study) SVPP saw an empirical basis to giving less weight to the Static and more weight to clinical factors interpreted against the context of legislative findings.  </a:t>
            </a:r>
          </a:p>
          <a:p>
            <a:endParaRPr lang="en-US" dirty="0" smtClean="0"/>
          </a:p>
          <a:p>
            <a:r>
              <a:rPr lang="en-US" dirty="0" smtClean="0"/>
              <a:t>The research does not yet provide a fully scientific (statistical) basis for distinguishing extremely dangerous predators from typical sex offenders.  </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189</a:t>
            </a:fld>
            <a:endParaRPr lang="en-US"/>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Florida Statute (8)</a:t>
            </a:r>
            <a:endParaRPr lang="en-US" dirty="0"/>
          </a:p>
        </p:txBody>
      </p:sp>
      <p:sp>
        <p:nvSpPr>
          <p:cNvPr id="3" name="Content Placeholder 2"/>
          <p:cNvSpPr>
            <a:spLocks noGrp="1"/>
          </p:cNvSpPr>
          <p:nvPr>
            <p:ph idx="1"/>
          </p:nvPr>
        </p:nvSpPr>
        <p:spPr>
          <a:xfrm>
            <a:off x="457200" y="1219200"/>
            <a:ext cx="8229600" cy="5105399"/>
          </a:xfrm>
        </p:spPr>
        <p:txBody>
          <a:bodyPr>
            <a:normAutofit fontScale="25000" lnSpcReduction="20000"/>
          </a:bodyPr>
          <a:lstStyle/>
          <a:p>
            <a:endParaRPr lang="en-US" dirty="0" smtClean="0"/>
          </a:p>
          <a:p>
            <a:r>
              <a:rPr lang="en-US" sz="12800" dirty="0" smtClean="0"/>
              <a:t>According </a:t>
            </a:r>
            <a:r>
              <a:rPr lang="en-US" sz="12800" dirty="0"/>
              <a:t>to the Supreme Court, only persons made likely to harm others may be involuntarily hospitalized to protect the public.  </a:t>
            </a:r>
            <a:endParaRPr lang="en-US" sz="12800" dirty="0" smtClean="0"/>
          </a:p>
          <a:p>
            <a:endParaRPr lang="en-US" sz="12800" dirty="0"/>
          </a:p>
          <a:p>
            <a:r>
              <a:rPr lang="en-US" sz="12800" dirty="0" smtClean="0">
                <a:solidFill>
                  <a:srgbClr val="FF0000"/>
                </a:solidFill>
              </a:rPr>
              <a:t>Only </a:t>
            </a:r>
            <a:r>
              <a:rPr lang="en-US" sz="12800" dirty="0">
                <a:solidFill>
                  <a:srgbClr val="FF0000"/>
                </a:solidFill>
              </a:rPr>
              <a:t>they have </a:t>
            </a:r>
            <a:r>
              <a:rPr lang="en-US" sz="12800" dirty="0" smtClean="0">
                <a:solidFill>
                  <a:srgbClr val="FF0000"/>
                </a:solidFill>
              </a:rPr>
              <a:t>the requisite “mental </a:t>
            </a:r>
            <a:r>
              <a:rPr lang="en-US" sz="12800" dirty="0">
                <a:solidFill>
                  <a:srgbClr val="FF0000"/>
                </a:solidFill>
              </a:rPr>
              <a:t>abnormality.”</a:t>
            </a:r>
          </a:p>
          <a:p>
            <a:pPr marL="0" indent="0">
              <a:buNone/>
            </a:pPr>
            <a:endParaRPr lang="en-US" sz="12800" dirty="0" smtClean="0"/>
          </a:p>
          <a:p>
            <a:r>
              <a:rPr lang="en-US" sz="12800" dirty="0" smtClean="0"/>
              <a:t>This renders “mental abnormality” the crucial element of SVP commitment eligibility.</a:t>
            </a:r>
          </a:p>
          <a:p>
            <a:endParaRPr lang="en-US" dirty="0"/>
          </a:p>
          <a:p>
            <a:pPr marL="0" indent="0">
              <a:buNone/>
            </a:pPr>
            <a:r>
              <a:rPr lang="en-US" sz="2800" dirty="0" smtClean="0">
                <a:solidFill>
                  <a:srgbClr val="FF0000"/>
                </a:solidFill>
              </a:rPr>
              <a:t> </a:t>
            </a:r>
            <a:endParaRPr lang="en-US" sz="2800" dirty="0">
              <a:solidFill>
                <a:srgbClr val="FF0000"/>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19</a:t>
            </a:fld>
            <a:endParaRPr lang="en-US"/>
          </a:p>
        </p:txBody>
      </p:sp>
    </p:spTree>
    <p:extLst>
      <p:ext uri="{BB962C8B-B14F-4D97-AF65-F5344CB8AC3E}">
        <p14:creationId xmlns="" xmlns:p14="http://schemas.microsoft.com/office/powerpoint/2010/main" val="3173222695"/>
      </p:ext>
    </p:extLst>
  </p:cSld>
  <p:clrMapOvr>
    <a:masterClrMapping/>
  </p:clrMapOvr>
  <p:transition>
    <p:fade/>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(11)</a:t>
            </a:r>
            <a:endParaRPr lang="en-US" dirty="0"/>
          </a:p>
        </p:txBody>
      </p:sp>
      <p:sp>
        <p:nvSpPr>
          <p:cNvPr id="3" name="Content Placeholder 2"/>
          <p:cNvSpPr>
            <a:spLocks noGrp="1"/>
          </p:cNvSpPr>
          <p:nvPr>
            <p:ph idx="1"/>
          </p:nvPr>
        </p:nvSpPr>
        <p:spPr/>
        <p:txBody>
          <a:bodyPr/>
          <a:lstStyle/>
          <a:p>
            <a:r>
              <a:rPr lang="en-US" dirty="0" smtClean="0"/>
              <a:t>The issue is not whether judgment or expert opinion is subjective.  Any opinion is subjective by definition, even if based on evidence and scientific findings.</a:t>
            </a:r>
          </a:p>
          <a:p>
            <a:endParaRPr lang="en-US" dirty="0" smtClean="0"/>
          </a:p>
          <a:p>
            <a:r>
              <a:rPr lang="en-US" dirty="0" smtClean="0"/>
              <a:t>The issue is whether judgment is arbitrary, biased, not supported on evidence or good logic, or obviously inaccurate.</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190</a:t>
            </a:fld>
            <a:endParaRPr lang="en-US"/>
          </a:p>
        </p:txBody>
      </p:sp>
    </p:spTree>
  </p:cSld>
  <p:clrMapOvr>
    <a:masterClrMapping/>
  </p:clrMapOvr>
  <p:transition>
    <p:fade/>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(12)</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pPr>
              <a:buNone/>
            </a:pPr>
            <a:r>
              <a:rPr lang="en-US" dirty="0" smtClean="0"/>
              <a:t>But expert judgment can be made as objective as possible (i.e. non-arbitrary) if:</a:t>
            </a:r>
          </a:p>
          <a:p>
            <a:r>
              <a:rPr lang="en-US" dirty="0" smtClean="0">
                <a:solidFill>
                  <a:srgbClr val="FF0000"/>
                </a:solidFill>
              </a:rPr>
              <a:t> research-identified risk factors (e.g. meta-analyses) are considered…</a:t>
            </a:r>
          </a:p>
          <a:p>
            <a:r>
              <a:rPr lang="en-US" dirty="0" smtClean="0"/>
              <a:t>…and actuarial ranking (at least for relative category risk) </a:t>
            </a:r>
          </a:p>
          <a:p>
            <a:r>
              <a:rPr lang="en-US" dirty="0" smtClean="0">
                <a:solidFill>
                  <a:srgbClr val="FF0000"/>
                </a:solidFill>
              </a:rPr>
              <a:t>…and judgment is more selective (rather than less) than </a:t>
            </a:r>
            <a:r>
              <a:rPr lang="en-US" dirty="0" err="1" smtClean="0">
                <a:solidFill>
                  <a:srgbClr val="FF0000"/>
                </a:solidFill>
              </a:rPr>
              <a:t>actuarials</a:t>
            </a:r>
            <a:r>
              <a:rPr lang="en-US" dirty="0" smtClean="0">
                <a:solidFill>
                  <a:srgbClr val="FF0000"/>
                </a:solidFill>
              </a:rPr>
              <a:t> (when treated as measures of absolute risk in individuals)</a:t>
            </a:r>
          </a:p>
          <a:p>
            <a:r>
              <a:rPr lang="en-US" dirty="0" smtClean="0"/>
              <a:t>…and judgment is anchored in stated findings in statute.</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191</a:t>
            </a:fld>
            <a:endParaRPr lang="en-US"/>
          </a:p>
        </p:txBody>
      </p:sp>
    </p:spTree>
  </p:cSld>
  <p:clrMapOvr>
    <a:masterClrMapping/>
  </p:clrMapOvr>
  <p:transition>
    <p:fade/>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data so far…</a:t>
            </a:r>
            <a:endParaRPr lang="en-US" dirty="0"/>
          </a:p>
        </p:txBody>
      </p:sp>
      <p:sp>
        <p:nvSpPr>
          <p:cNvPr id="3" name="Content Placeholder 2"/>
          <p:cNvSpPr>
            <a:spLocks noGrp="1"/>
          </p:cNvSpPr>
          <p:nvPr>
            <p:ph idx="1"/>
          </p:nvPr>
        </p:nvSpPr>
        <p:spPr/>
        <p:txBody>
          <a:bodyPr/>
          <a:lstStyle/>
          <a:p>
            <a:pPr>
              <a:buNone/>
            </a:pPr>
            <a:r>
              <a:rPr lang="en-US" dirty="0" smtClean="0"/>
              <a:t>Research is ongoing…</a:t>
            </a:r>
          </a:p>
          <a:p>
            <a:pPr>
              <a:buNone/>
            </a:pPr>
            <a:endParaRPr lang="en-US" dirty="0" smtClean="0"/>
          </a:p>
          <a:p>
            <a:pPr>
              <a:buNone/>
            </a:pPr>
            <a:r>
              <a:rPr lang="en-US" dirty="0" smtClean="0"/>
              <a:t>These data, and the interpretation of them offered here, explain why SVPP became more selective in making commitment recommendations over Fiscal Year 2012-2013.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192</a:t>
            </a:fld>
            <a:endParaRPr lang="en-US"/>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447800" y="5410200"/>
            <a:ext cx="6858000" cy="458788"/>
          </a:xfrm>
          <a:prstGeom prst="rect">
            <a:avLst/>
          </a:prstGeom>
          <a:noFill/>
          <a:ln w="9525">
            <a:noFill/>
            <a:miter lim="800000"/>
            <a:headEnd/>
            <a:tailEnd/>
          </a:ln>
          <a:effectLst/>
        </p:spPr>
        <p:txBody>
          <a:bodyPr>
            <a:spAutoFit/>
          </a:bodyPr>
          <a:lstStyle/>
          <a:p>
            <a:pPr algn="ctr">
              <a:lnSpc>
                <a:spcPct val="50000"/>
              </a:lnSpc>
              <a:spcBef>
                <a:spcPct val="50000"/>
              </a:spcBef>
              <a:defRPr/>
            </a:pPr>
            <a:endParaRPr lang="en-US" sz="1600" b="0">
              <a:effectLst>
                <a:outerShdw blurRad="38100" dist="38100" dir="2700000" algn="tl">
                  <a:srgbClr val="FFFFFF"/>
                </a:outerShdw>
              </a:effectLst>
            </a:endParaRPr>
          </a:p>
          <a:p>
            <a:pPr algn="ctr">
              <a:lnSpc>
                <a:spcPct val="50000"/>
              </a:lnSpc>
              <a:spcBef>
                <a:spcPct val="50000"/>
              </a:spcBef>
              <a:defRPr/>
            </a:pPr>
            <a:endParaRPr lang="en-US" sz="1600" b="0">
              <a:effectLst>
                <a:outerShdw blurRad="38100" dist="38100" dir="2700000" algn="tl">
                  <a:srgbClr val="FFFFFF"/>
                </a:outerShdw>
              </a:effectLst>
            </a:endParaRPr>
          </a:p>
        </p:txBody>
      </p:sp>
      <p:sp>
        <p:nvSpPr>
          <p:cNvPr id="577538" name="Rectangle 3"/>
          <p:cNvSpPr>
            <a:spLocks noChangeArrowheads="1"/>
          </p:cNvSpPr>
          <p:nvPr/>
        </p:nvSpPr>
        <p:spPr bwMode="auto">
          <a:xfrm>
            <a:off x="381000" y="2514600"/>
            <a:ext cx="8229600" cy="1447800"/>
          </a:xfrm>
          <a:prstGeom prst="rect">
            <a:avLst/>
          </a:prstGeom>
          <a:noFill/>
          <a:ln w="9525">
            <a:noFill/>
            <a:miter lim="800000"/>
            <a:headEnd/>
            <a:tailEnd/>
          </a:ln>
        </p:spPr>
        <p:txBody>
          <a:bodyPr anchor="ctr"/>
          <a:lstStyle/>
          <a:p>
            <a:pPr algn="ctr"/>
            <a:endParaRPr lang="en-US" sz="1600">
              <a:solidFill>
                <a:srgbClr val="990000"/>
              </a:solidFill>
              <a:latin typeface="Arial Rounded MT Bold" pitchFamily="34" charset="0"/>
            </a:endParaRPr>
          </a:p>
        </p:txBody>
      </p:sp>
      <p:sp>
        <p:nvSpPr>
          <p:cNvPr id="3" name="Subtitle 2"/>
          <p:cNvSpPr>
            <a:spLocks noGrp="1"/>
          </p:cNvSpPr>
          <p:nvPr>
            <p:ph type="subTitle" sz="quarter" idx="1"/>
          </p:nvPr>
        </p:nvSpPr>
        <p:spPr>
          <a:xfrm>
            <a:off x="685800" y="2362200"/>
            <a:ext cx="7696200" cy="3733800"/>
          </a:xfrm>
        </p:spPr>
        <p:txBody>
          <a:bodyPr>
            <a:normAutofit fontScale="92500" lnSpcReduction="20000"/>
          </a:bodyPr>
          <a:lstStyle/>
          <a:p>
            <a:r>
              <a:rPr lang="en-US" sz="3600" dirty="0" smtClean="0">
                <a:effectLst>
                  <a:outerShdw blurRad="38100" dist="38100" dir="2700000" algn="tl">
                    <a:srgbClr val="000000">
                      <a:alpha val="43137"/>
                    </a:srgbClr>
                  </a:outerShdw>
                </a:effectLst>
              </a:rPr>
              <a:t>Sexually Violent Predator Program</a:t>
            </a:r>
          </a:p>
          <a:p>
            <a:r>
              <a:rPr lang="en-US" b="1" dirty="0" smtClean="0"/>
              <a:t>Recidivism Study</a:t>
            </a:r>
          </a:p>
          <a:p>
            <a:r>
              <a:rPr lang="en-US" b="1" dirty="0" smtClean="0"/>
              <a:t>Preliminary Results</a:t>
            </a:r>
          </a:p>
          <a:p>
            <a:endParaRPr lang="en-US" b="1" dirty="0" smtClean="0"/>
          </a:p>
          <a:p>
            <a:r>
              <a:rPr lang="en-US" sz="2100" b="1" i="1" dirty="0" smtClean="0">
                <a:solidFill>
                  <a:schemeClr val="tx2"/>
                </a:solidFill>
                <a:latin typeface="Arial" pitchFamily="34" charset="0"/>
                <a:cs typeface="Arial" pitchFamily="34" charset="0"/>
              </a:rPr>
              <a:t>Daniel  F. </a:t>
            </a:r>
            <a:r>
              <a:rPr lang="en-US" sz="2100" b="1" i="1" dirty="0" err="1" smtClean="0">
                <a:solidFill>
                  <a:schemeClr val="tx2"/>
                </a:solidFill>
                <a:latin typeface="Arial" pitchFamily="34" charset="0"/>
                <a:cs typeface="Arial" pitchFamily="34" charset="0"/>
              </a:rPr>
              <a:t>Montaldi</a:t>
            </a:r>
            <a:r>
              <a:rPr lang="en-US" sz="2100" b="1" i="1" dirty="0" smtClean="0">
                <a:solidFill>
                  <a:schemeClr val="tx2"/>
                </a:solidFill>
                <a:latin typeface="Arial" pitchFamily="34" charset="0"/>
                <a:cs typeface="Arial" pitchFamily="34" charset="0"/>
              </a:rPr>
              <a:t>, Ph.D., Administrator</a:t>
            </a:r>
          </a:p>
          <a:p>
            <a:r>
              <a:rPr lang="en-US" sz="2100" b="1" i="1" dirty="0" smtClean="0">
                <a:solidFill>
                  <a:schemeClr val="tx2"/>
                </a:solidFill>
                <a:latin typeface="Arial" pitchFamily="34" charset="0"/>
                <a:cs typeface="Arial" pitchFamily="34" charset="0"/>
              </a:rPr>
              <a:t>Sandi Lewis, Ph.D., Senior Psychologist</a:t>
            </a:r>
          </a:p>
          <a:p>
            <a:r>
              <a:rPr lang="en-US" sz="2100" b="1" i="1" dirty="0" smtClean="0">
                <a:solidFill>
                  <a:schemeClr val="tx2"/>
                </a:solidFill>
                <a:latin typeface="Arial" pitchFamily="34" charset="0"/>
                <a:cs typeface="Arial" pitchFamily="34" charset="0"/>
              </a:rPr>
              <a:t>Janis </a:t>
            </a:r>
            <a:r>
              <a:rPr lang="en-US" sz="2100" b="1" i="1" dirty="0" err="1" smtClean="0">
                <a:solidFill>
                  <a:schemeClr val="tx2"/>
                </a:solidFill>
                <a:latin typeface="Arial" pitchFamily="34" charset="0"/>
                <a:cs typeface="Arial" pitchFamily="34" charset="0"/>
              </a:rPr>
              <a:t>Heffron</a:t>
            </a:r>
            <a:r>
              <a:rPr lang="en-US" sz="2100" b="1" i="1" dirty="0" smtClean="0">
                <a:solidFill>
                  <a:schemeClr val="tx2"/>
                </a:solidFill>
                <a:latin typeface="Arial" pitchFamily="34" charset="0"/>
                <a:cs typeface="Arial" pitchFamily="34" charset="0"/>
              </a:rPr>
              <a:t>, </a:t>
            </a:r>
            <a:r>
              <a:rPr lang="en-US" sz="2100" b="1" i="1" dirty="0" err="1" smtClean="0">
                <a:solidFill>
                  <a:schemeClr val="tx2"/>
                </a:solidFill>
                <a:latin typeface="Arial" pitchFamily="34" charset="0"/>
                <a:cs typeface="Arial" pitchFamily="34" charset="0"/>
              </a:rPr>
              <a:t>Ed.D</a:t>
            </a:r>
            <a:r>
              <a:rPr lang="en-US" sz="2100" b="1" i="1" dirty="0" smtClean="0">
                <a:solidFill>
                  <a:schemeClr val="tx2"/>
                </a:solidFill>
                <a:latin typeface="Arial" pitchFamily="34" charset="0"/>
                <a:cs typeface="Arial" pitchFamily="34" charset="0"/>
              </a:rPr>
              <a:t>., Senior Psychologist</a:t>
            </a:r>
          </a:p>
          <a:p>
            <a:endParaRPr lang="en-US" sz="2100" b="1" i="1" dirty="0" smtClean="0">
              <a:solidFill>
                <a:schemeClr val="tx2"/>
              </a:solidFill>
              <a:latin typeface="Arial" pitchFamily="34" charset="0"/>
              <a:cs typeface="Arial" pitchFamily="34" charset="0"/>
            </a:endParaRPr>
          </a:p>
          <a:p>
            <a:r>
              <a:rPr lang="en-US" sz="1700" dirty="0" smtClean="0">
                <a:solidFill>
                  <a:schemeClr val="tx2"/>
                </a:solidFill>
                <a:latin typeface="Arial" pitchFamily="34" charset="0"/>
                <a:cs typeface="Arial" pitchFamily="34" charset="0"/>
              </a:rPr>
              <a:t>Sexually Violent Predator Program</a:t>
            </a:r>
          </a:p>
          <a:p>
            <a:r>
              <a:rPr lang="en-US" sz="1700" dirty="0" smtClean="0">
                <a:solidFill>
                  <a:schemeClr val="tx2"/>
                </a:solidFill>
                <a:latin typeface="Arial" pitchFamily="34" charset="0"/>
                <a:cs typeface="Arial" pitchFamily="34" charset="0"/>
              </a:rPr>
              <a:t>Florida Department of Children and Families</a:t>
            </a:r>
            <a:endParaRPr lang="en-US" sz="1700" b="1"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Florida Statute (9)</a:t>
            </a:r>
            <a:endParaRPr lang="en-US" dirty="0"/>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US" dirty="0"/>
              <a:t>In fact the definition of a sexually violent predator is formal statement of the importance of establishing the fact of mental abnormality (with its relevant feature for public </a:t>
            </a:r>
            <a:r>
              <a:rPr lang="en-US" dirty="0" smtClean="0"/>
              <a:t>safety – making sexual violence likely) to legitimate state action.</a:t>
            </a:r>
          </a:p>
          <a:p>
            <a:endParaRPr lang="en-US" dirty="0"/>
          </a:p>
          <a:p>
            <a:pPr marL="0" indent="0">
              <a:buNone/>
            </a:pPr>
            <a:endParaRPr lang="en-US" dirty="0">
              <a:solidFill>
                <a:srgbClr val="FF0000"/>
              </a:solidFill>
            </a:endParaRPr>
          </a:p>
          <a:p>
            <a:r>
              <a:rPr lang="en-US" dirty="0">
                <a:solidFill>
                  <a:srgbClr val="FF0000"/>
                </a:solidFill>
              </a:rPr>
              <a:t>Florida’s definitions of “mental abnormality” and “likely” </a:t>
            </a:r>
            <a:r>
              <a:rPr lang="en-US" dirty="0" smtClean="0">
                <a:solidFill>
                  <a:srgbClr val="FF0000"/>
                </a:solidFill>
              </a:rPr>
              <a:t>seem </a:t>
            </a:r>
            <a:r>
              <a:rPr lang="en-US" dirty="0">
                <a:solidFill>
                  <a:srgbClr val="FF0000"/>
                </a:solidFill>
              </a:rPr>
              <a:t>consistent with Supreme Court opinions.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20</a:t>
            </a:fld>
            <a:endParaRPr lang="en-US"/>
          </a:p>
        </p:txBody>
      </p:sp>
    </p:spTree>
    <p:extLst>
      <p:ext uri="{BB962C8B-B14F-4D97-AF65-F5344CB8AC3E}">
        <p14:creationId xmlns="" xmlns:p14="http://schemas.microsoft.com/office/powerpoint/2010/main" val="222115001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Legislative Findings &amp; Intent</a:t>
            </a:r>
            <a:endParaRPr lang="en-US"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r>
              <a:rPr lang="en-US" dirty="0" smtClean="0"/>
              <a:t>What kind of offender did Florida lawmakers have in mind when they established the statute (394.910)?</a:t>
            </a:r>
          </a:p>
          <a:p>
            <a:r>
              <a:rPr lang="en-US" dirty="0" smtClean="0">
                <a:solidFill>
                  <a:srgbClr val="FF0000"/>
                </a:solidFill>
              </a:rPr>
              <a:t>Commitment eligible offenders are described as:</a:t>
            </a:r>
          </a:p>
          <a:p>
            <a:pPr marL="0" indent="0">
              <a:buNone/>
            </a:pPr>
            <a:endParaRPr lang="en-US" dirty="0" smtClean="0"/>
          </a:p>
          <a:p>
            <a:r>
              <a:rPr lang="en-US" dirty="0" smtClean="0"/>
              <a:t>a </a:t>
            </a:r>
            <a:r>
              <a:rPr lang="en-US" b="1" i="1" dirty="0" smtClean="0"/>
              <a:t>“small…number”</a:t>
            </a:r>
          </a:p>
          <a:p>
            <a:endParaRPr lang="en-US" b="1" i="1" dirty="0"/>
          </a:p>
          <a:p>
            <a:r>
              <a:rPr lang="en-US" dirty="0" smtClean="0"/>
              <a:t>“</a:t>
            </a:r>
            <a:r>
              <a:rPr lang="en-US" b="1" i="1" dirty="0" smtClean="0"/>
              <a:t>extremely dangerous”</a:t>
            </a:r>
            <a:endParaRPr lang="en-US" dirty="0" smtClean="0"/>
          </a:p>
          <a:p>
            <a:endParaRPr lang="en-US" dirty="0"/>
          </a:p>
          <a:p>
            <a:r>
              <a:rPr lang="en-US" dirty="0" smtClean="0"/>
              <a:t>“</a:t>
            </a:r>
            <a:r>
              <a:rPr lang="en-US" b="1" i="1" dirty="0" smtClean="0"/>
              <a:t>high” </a:t>
            </a:r>
            <a:r>
              <a:rPr lang="en-US" dirty="0" smtClean="0"/>
              <a:t>likelihood of sexual violence</a:t>
            </a:r>
          </a:p>
          <a:p>
            <a:endParaRPr lang="en-US" dirty="0"/>
          </a:p>
          <a:p>
            <a:r>
              <a:rPr lang="en-US" dirty="0" smtClean="0"/>
              <a:t>“</a:t>
            </a:r>
            <a:r>
              <a:rPr lang="en-US" b="1" i="1" dirty="0" smtClean="0"/>
              <a:t>repeat acts” </a:t>
            </a:r>
            <a:r>
              <a:rPr lang="en-US" dirty="0" smtClean="0"/>
              <a:t>are highly likely </a:t>
            </a:r>
            <a:r>
              <a:rPr lang="en-US" i="1" dirty="0" smtClean="0"/>
              <a:t> </a:t>
            </a:r>
          </a:p>
          <a:p>
            <a:endParaRPr lang="en-US" i="1" dirty="0"/>
          </a:p>
          <a:p>
            <a:r>
              <a:rPr lang="en-US" dirty="0" smtClean="0"/>
              <a:t>“</a:t>
            </a:r>
            <a:r>
              <a:rPr lang="en-US" b="1" i="1" dirty="0" smtClean="0"/>
              <a:t>predatory” </a:t>
            </a:r>
            <a:r>
              <a:rPr lang="en-US" dirty="0" smtClean="0"/>
              <a:t>and violent</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21</a:t>
            </a:fld>
            <a:endParaRPr lang="en-US"/>
          </a:p>
        </p:txBody>
      </p:sp>
    </p:spTree>
    <p:extLst>
      <p:ext uri="{BB962C8B-B14F-4D97-AF65-F5344CB8AC3E}">
        <p14:creationId xmlns="" xmlns:p14="http://schemas.microsoft.com/office/powerpoint/2010/main" val="390941287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Legislative Intent and SVP Definition</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a:buNone/>
            </a:pPr>
            <a:r>
              <a:rPr lang="en-US" sz="2800" dirty="0" smtClean="0"/>
              <a:t>How do legislative findings for purposes of targeting a population with a law relate to the definitions contained in that law?</a:t>
            </a:r>
          </a:p>
          <a:p>
            <a:pPr>
              <a:buNone/>
            </a:pPr>
            <a:endParaRPr lang="en-US" sz="2800" dirty="0" smtClean="0"/>
          </a:p>
          <a:p>
            <a:pPr>
              <a:buNone/>
            </a:pPr>
            <a:r>
              <a:rPr lang="en-US" sz="2800" dirty="0" smtClean="0"/>
              <a:t>One view is that the definition of a sexually violent predator is a formal statement of criteria the state must establish to take a kind of action affecting a designated population.</a:t>
            </a:r>
          </a:p>
          <a:p>
            <a:pPr>
              <a:buNone/>
            </a:pPr>
            <a:endParaRPr lang="en-US" sz="2800" dirty="0" smtClean="0"/>
          </a:p>
          <a:p>
            <a:pPr>
              <a:buNone/>
            </a:pPr>
            <a:r>
              <a:rPr lang="en-US" sz="2800" dirty="0" smtClean="0"/>
              <a:t>Legislative findings is where we find description of that population.  </a:t>
            </a: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22</a:t>
            </a:fld>
            <a:endParaRPr lang="en-US"/>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en-US" dirty="0" smtClean="0"/>
              <a:t>Legislative Intent (2)</a:t>
            </a:r>
            <a:endParaRPr lang="en-US" dirty="0"/>
          </a:p>
        </p:txBody>
      </p:sp>
      <p:sp>
        <p:nvSpPr>
          <p:cNvPr id="3" name="Content Placeholder 2"/>
          <p:cNvSpPr>
            <a:spLocks noGrp="1"/>
          </p:cNvSpPr>
          <p:nvPr>
            <p:ph idx="1"/>
          </p:nvPr>
        </p:nvSpPr>
        <p:spPr>
          <a:xfrm>
            <a:off x="457200" y="1676400"/>
            <a:ext cx="8229600" cy="4572000"/>
          </a:xfrm>
        </p:spPr>
        <p:txBody>
          <a:bodyPr>
            <a:normAutofit fontScale="85000" lnSpcReduction="20000"/>
          </a:bodyPr>
          <a:lstStyle/>
          <a:p>
            <a:r>
              <a:rPr lang="en-US" sz="2800" dirty="0" smtClean="0"/>
              <a:t>On this view statements made in legislative findings are </a:t>
            </a:r>
            <a:r>
              <a:rPr lang="en-US" sz="2800" i="1" dirty="0" smtClean="0"/>
              <a:t>descriptive</a:t>
            </a:r>
            <a:r>
              <a:rPr lang="en-US" sz="2800" dirty="0" smtClean="0"/>
              <a:t>.  </a:t>
            </a:r>
          </a:p>
          <a:p>
            <a:endParaRPr lang="en-US" sz="2800" dirty="0"/>
          </a:p>
          <a:p>
            <a:r>
              <a:rPr lang="en-US" sz="2800" dirty="0" smtClean="0">
                <a:solidFill>
                  <a:srgbClr val="FF0000"/>
                </a:solidFill>
              </a:rPr>
              <a:t>In contrast, definitions are </a:t>
            </a:r>
            <a:r>
              <a:rPr lang="en-US" sz="2800" i="1" dirty="0" smtClean="0">
                <a:solidFill>
                  <a:srgbClr val="FF0000"/>
                </a:solidFill>
              </a:rPr>
              <a:t>prescriptive </a:t>
            </a:r>
            <a:r>
              <a:rPr lang="en-US" sz="2800" dirty="0" smtClean="0">
                <a:solidFill>
                  <a:srgbClr val="FF0000"/>
                </a:solidFill>
              </a:rPr>
              <a:t>(</a:t>
            </a:r>
            <a:r>
              <a:rPr lang="en-US" sz="2800" dirty="0" err="1" smtClean="0">
                <a:solidFill>
                  <a:srgbClr val="FF0000"/>
                </a:solidFill>
              </a:rPr>
              <a:t>criterial</a:t>
            </a:r>
            <a:r>
              <a:rPr lang="en-US" sz="2800" dirty="0" smtClean="0">
                <a:solidFill>
                  <a:srgbClr val="FF0000"/>
                </a:solidFill>
              </a:rPr>
              <a:t>).   They set standards.</a:t>
            </a:r>
          </a:p>
          <a:p>
            <a:endParaRPr lang="en-US" sz="2800" dirty="0"/>
          </a:p>
          <a:p>
            <a:r>
              <a:rPr lang="en-US" sz="2800" dirty="0" smtClean="0">
                <a:solidFill>
                  <a:srgbClr val="115BA4"/>
                </a:solidFill>
              </a:rPr>
              <a:t>So one does not look to the definition of a sexually violent predator (or the separate definitions of mental abnormality or likely) for an empirical description of a kind of sex offender.</a:t>
            </a:r>
          </a:p>
          <a:p>
            <a:endParaRPr lang="en-US" sz="2800" dirty="0">
              <a:solidFill>
                <a:srgbClr val="115BA4"/>
              </a:solidFill>
            </a:endParaRPr>
          </a:p>
          <a:p>
            <a:r>
              <a:rPr lang="en-US" sz="2800" dirty="0" smtClean="0">
                <a:solidFill>
                  <a:srgbClr val="FF0000"/>
                </a:solidFill>
              </a:rPr>
              <a:t>On this view statutory definitions are not literal descriptions of clinical or statistical characteristics.</a:t>
            </a:r>
          </a:p>
          <a:p>
            <a:endParaRPr lang="en-US" sz="2800" dirty="0"/>
          </a:p>
          <a:p>
            <a:pPr marL="0" indent="0">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23</a:t>
            </a:fld>
            <a:endParaRPr 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Intent (3)</a:t>
            </a:r>
            <a:endParaRPr lang="en-US" dirty="0"/>
          </a:p>
        </p:txBody>
      </p:sp>
      <p:sp>
        <p:nvSpPr>
          <p:cNvPr id="3" name="Content Placeholder 2"/>
          <p:cNvSpPr>
            <a:spLocks noGrp="1"/>
          </p:cNvSpPr>
          <p:nvPr>
            <p:ph idx="1"/>
          </p:nvPr>
        </p:nvSpPr>
        <p:spPr/>
        <p:txBody>
          <a:bodyPr/>
          <a:lstStyle/>
          <a:p>
            <a:r>
              <a:rPr lang="en-US" dirty="0"/>
              <a:t>In other words, </a:t>
            </a:r>
            <a:r>
              <a:rPr lang="en-US" dirty="0" smtClean="0"/>
              <a:t>on this view, we don’t use </a:t>
            </a:r>
            <a:r>
              <a:rPr lang="en-US" dirty="0"/>
              <a:t>the definition </a:t>
            </a:r>
            <a:r>
              <a:rPr lang="en-US" dirty="0" smtClean="0"/>
              <a:t>of a sexually violent predator as </a:t>
            </a:r>
            <a:r>
              <a:rPr lang="en-US" dirty="0"/>
              <a:t>a literal guide for identifying </a:t>
            </a:r>
            <a:r>
              <a:rPr lang="en-US" dirty="0" smtClean="0"/>
              <a:t>offenders who meet </a:t>
            </a:r>
            <a:r>
              <a:rPr lang="en-US" dirty="0"/>
              <a:t>DSM criteria for paraphilia (clinically descriptive) </a:t>
            </a:r>
            <a:r>
              <a:rPr lang="en-US" dirty="0" smtClean="0"/>
              <a:t>and fall into a high risk actuarial category </a:t>
            </a:r>
            <a:r>
              <a:rPr lang="en-US" dirty="0"/>
              <a:t>(statistically descriptive of a sample of offenders approximately similar to the offender).</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24</a:t>
            </a:fld>
            <a:endParaRPr lang="en-US"/>
          </a:p>
        </p:txBody>
      </p:sp>
    </p:spTree>
    <p:extLst>
      <p:ext uri="{BB962C8B-B14F-4D97-AF65-F5344CB8AC3E}">
        <p14:creationId xmlns="" xmlns:p14="http://schemas.microsoft.com/office/powerpoint/2010/main" val="140871833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dirty="0" smtClean="0"/>
              <a:t>Legislative Intent (3)</a:t>
            </a:r>
            <a:endParaRPr lang="en-US" dirty="0"/>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r>
              <a:rPr lang="en-US" dirty="0" smtClean="0"/>
              <a:t>Instead, the expert looks for someone who fits the kind of sex offender lawmakers describe in their findings.  This is the kind of person they intend the law to apply to.</a:t>
            </a:r>
          </a:p>
          <a:p>
            <a:endParaRPr lang="en-US" dirty="0"/>
          </a:p>
          <a:p>
            <a:r>
              <a:rPr lang="en-US" dirty="0" smtClean="0">
                <a:solidFill>
                  <a:srgbClr val="FF0000"/>
                </a:solidFill>
              </a:rPr>
              <a:t>Clinical and statistical concepts can assist, but they are not exhaustive.  </a:t>
            </a:r>
          </a:p>
          <a:p>
            <a:endParaRPr lang="en-US" dirty="0"/>
          </a:p>
          <a:p>
            <a:r>
              <a:rPr lang="en-US" dirty="0" smtClean="0"/>
              <a:t>For example, there is no clinical test or diagnosis for sexual </a:t>
            </a:r>
            <a:r>
              <a:rPr lang="en-US" b="1" i="1" dirty="0" smtClean="0"/>
              <a:t>predation</a:t>
            </a:r>
            <a:r>
              <a:rPr lang="en-US" dirty="0" smtClean="0"/>
              <a:t> (i.e. premeditated hunting for victims vs. opportunistic/impulsive offending).</a:t>
            </a:r>
          </a:p>
          <a:p>
            <a:endParaRPr lang="en-US" dirty="0" smtClean="0"/>
          </a:p>
          <a:p>
            <a:r>
              <a:rPr lang="en-US" dirty="0" smtClean="0">
                <a:solidFill>
                  <a:srgbClr val="FF0000"/>
                </a:solidFill>
              </a:rPr>
              <a:t>There is no measure of </a:t>
            </a:r>
            <a:r>
              <a:rPr lang="en-US" b="1" i="1" dirty="0" smtClean="0">
                <a:solidFill>
                  <a:srgbClr val="FF0000"/>
                </a:solidFill>
              </a:rPr>
              <a:t>“extreme” </a:t>
            </a:r>
            <a:r>
              <a:rPr lang="en-US" dirty="0" smtClean="0">
                <a:solidFill>
                  <a:srgbClr val="FF0000"/>
                </a:solidFill>
              </a:rPr>
              <a:t>dangerousness in an individual case.</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25</a:t>
            </a:fld>
            <a:endParaRPr lang="en-US"/>
          </a:p>
        </p:txBody>
      </p:sp>
    </p:spTree>
    <p:extLst>
      <p:ext uri="{BB962C8B-B14F-4D97-AF65-F5344CB8AC3E}">
        <p14:creationId xmlns="" xmlns:p14="http://schemas.microsoft.com/office/powerpoint/2010/main" val="3887842117"/>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Legislative Intent (4)</a:t>
            </a:r>
            <a:endParaRPr lang="en-US" dirty="0"/>
          </a:p>
        </p:txBody>
      </p:sp>
      <p:sp>
        <p:nvSpPr>
          <p:cNvPr id="3" name="Content Placeholder 2"/>
          <p:cNvSpPr>
            <a:spLocks noGrp="1"/>
          </p:cNvSpPr>
          <p:nvPr>
            <p:ph idx="1"/>
          </p:nvPr>
        </p:nvSpPr>
        <p:spPr>
          <a:xfrm>
            <a:off x="457200" y="1143000"/>
            <a:ext cx="8229600" cy="5410200"/>
          </a:xfrm>
        </p:spPr>
        <p:txBody>
          <a:bodyPr>
            <a:normAutofit/>
          </a:bodyPr>
          <a:lstStyle/>
          <a:p>
            <a:r>
              <a:rPr lang="en-US" sz="2800" dirty="0" smtClean="0"/>
              <a:t>Similarly, no </a:t>
            </a:r>
            <a:r>
              <a:rPr lang="en-US" sz="2800" dirty="0"/>
              <a:t>statistical device </a:t>
            </a:r>
            <a:r>
              <a:rPr lang="en-US" sz="2800" dirty="0" smtClean="0"/>
              <a:t>exists for </a:t>
            </a:r>
            <a:r>
              <a:rPr lang="en-US" sz="2800" dirty="0"/>
              <a:t>assessing </a:t>
            </a:r>
            <a:r>
              <a:rPr lang="en-US" sz="2800" b="1" i="1" dirty="0"/>
              <a:t>“high” </a:t>
            </a:r>
            <a:r>
              <a:rPr lang="en-US" sz="2800" dirty="0"/>
              <a:t>likelihood of continued “</a:t>
            </a:r>
            <a:r>
              <a:rPr lang="en-US" sz="2800" b="1" i="1" dirty="0"/>
              <a:t>repeat acts” </a:t>
            </a:r>
            <a:r>
              <a:rPr lang="en-US" sz="2800" dirty="0"/>
              <a:t>of sexual </a:t>
            </a:r>
            <a:r>
              <a:rPr lang="en-US" sz="2800" dirty="0" smtClean="0"/>
              <a:t>violence (in contrast to likelihood being equated </a:t>
            </a:r>
            <a:r>
              <a:rPr lang="en-US" sz="2800" dirty="0"/>
              <a:t>with </a:t>
            </a:r>
            <a:r>
              <a:rPr lang="en-US" sz="2800" dirty="0" smtClean="0"/>
              <a:t>the percentage </a:t>
            </a:r>
            <a:r>
              <a:rPr lang="en-US" sz="2800" dirty="0"/>
              <a:t>of offenders in a sample having at least one more sex charge/conviction after release</a:t>
            </a:r>
            <a:r>
              <a:rPr lang="en-US" sz="2800" dirty="0" smtClean="0"/>
              <a:t>). </a:t>
            </a:r>
          </a:p>
          <a:p>
            <a:endParaRPr lang="en-US" sz="2800" dirty="0" smtClean="0">
              <a:solidFill>
                <a:srgbClr val="FF0000"/>
              </a:solidFill>
            </a:endParaRPr>
          </a:p>
          <a:p>
            <a:r>
              <a:rPr lang="en-US" sz="2800" dirty="0" smtClean="0">
                <a:solidFill>
                  <a:srgbClr val="FF0000"/>
                </a:solidFill>
              </a:rPr>
              <a:t>This is especially true about assessing high likelihood even if the person is placed on supervised release (SVPs in Florida are likely if not confined).</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26</a:t>
            </a:fld>
            <a:endParaRPr lang="en-US"/>
          </a:p>
        </p:txBody>
      </p:sp>
    </p:spTree>
    <p:extLst>
      <p:ext uri="{BB962C8B-B14F-4D97-AF65-F5344CB8AC3E}">
        <p14:creationId xmlns="" xmlns:p14="http://schemas.microsoft.com/office/powerpoint/2010/main" val="4150559034"/>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Intent (5)</a:t>
            </a:r>
            <a:endParaRPr lang="en-US" dirty="0"/>
          </a:p>
        </p:txBody>
      </p:sp>
      <p:sp>
        <p:nvSpPr>
          <p:cNvPr id="3" name="Content Placeholder 2"/>
          <p:cNvSpPr>
            <a:spLocks noGrp="1"/>
          </p:cNvSpPr>
          <p:nvPr>
            <p:ph idx="1"/>
          </p:nvPr>
        </p:nvSpPr>
        <p:spPr/>
        <p:txBody>
          <a:bodyPr>
            <a:normAutofit fontScale="85000" lnSpcReduction="20000"/>
          </a:bodyPr>
          <a:lstStyle/>
          <a:p>
            <a:r>
              <a:rPr lang="en-US" dirty="0"/>
              <a:t>Finally, no test exists for what constitutes offending of such </a:t>
            </a:r>
            <a:r>
              <a:rPr lang="en-US" b="1" i="1" dirty="0"/>
              <a:t>severity</a:t>
            </a:r>
            <a:r>
              <a:rPr lang="en-US" dirty="0"/>
              <a:t> that anyone likely to continue such offending falls within a small but extremely dangerous number of exceptional sex offenders</a:t>
            </a:r>
            <a:r>
              <a:rPr lang="en-US" dirty="0" smtClean="0"/>
              <a:t>.</a:t>
            </a:r>
          </a:p>
          <a:p>
            <a:endParaRPr lang="en-US" dirty="0" smtClean="0"/>
          </a:p>
          <a:p>
            <a:r>
              <a:rPr lang="en-US" dirty="0" smtClean="0">
                <a:solidFill>
                  <a:srgbClr val="FF0000"/>
                </a:solidFill>
              </a:rPr>
              <a:t>“</a:t>
            </a:r>
            <a:r>
              <a:rPr lang="en-US" dirty="0">
                <a:solidFill>
                  <a:srgbClr val="FF0000"/>
                </a:solidFill>
              </a:rPr>
              <a:t>Sexually violent offense” is defined very broadly in Florida.</a:t>
            </a:r>
          </a:p>
          <a:p>
            <a:endParaRPr lang="en-US" dirty="0">
              <a:solidFill>
                <a:srgbClr val="FF0000"/>
              </a:solidFill>
            </a:endParaRPr>
          </a:p>
          <a:p>
            <a:r>
              <a:rPr lang="en-US" dirty="0">
                <a:solidFill>
                  <a:srgbClr val="3366FF"/>
                </a:solidFill>
              </a:rPr>
              <a:t>Any sexually motivated criminal offense can potentially qualify, thus meeting the first element of the SVP definition. </a:t>
            </a:r>
          </a:p>
          <a:p>
            <a:endParaRPr lang="en-US" dirty="0">
              <a:solidFill>
                <a:srgbClr val="3366FF"/>
              </a:solidFill>
            </a:endParaRP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27</a:t>
            </a:fld>
            <a:endParaRPr lang="en-US"/>
          </a:p>
        </p:txBody>
      </p:sp>
    </p:spTree>
    <p:extLst>
      <p:ext uri="{BB962C8B-B14F-4D97-AF65-F5344CB8AC3E}">
        <p14:creationId xmlns="" xmlns:p14="http://schemas.microsoft.com/office/powerpoint/2010/main" val="2931613751"/>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smtClean="0"/>
              <a:t>Legislative Intent (6)</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en-US" sz="2800" dirty="0" smtClean="0"/>
              <a:t>But this is to ensure that no offender is excluded from at least initial consideration simply by virtue of lacking a particular statutory criminal offense designation.</a:t>
            </a:r>
          </a:p>
          <a:p>
            <a:r>
              <a:rPr lang="en-US" sz="2800" dirty="0" smtClean="0">
                <a:solidFill>
                  <a:srgbClr val="FF0000"/>
                </a:solidFill>
              </a:rPr>
              <a:t>When discussed as a legislative finding, however, “violent” and “violence” are descriptive.</a:t>
            </a:r>
          </a:p>
          <a:p>
            <a:r>
              <a:rPr lang="en-US" sz="2800" dirty="0" smtClean="0"/>
              <a:t>There is no clinical measure of degree of violence in sexual crime.</a:t>
            </a:r>
          </a:p>
          <a:p>
            <a:r>
              <a:rPr lang="en-US" sz="2800" dirty="0" smtClean="0">
                <a:solidFill>
                  <a:srgbClr val="FF0000"/>
                </a:solidFill>
              </a:rPr>
              <a:t>Integrating legislative description with statutory definitions requires judgment.  </a:t>
            </a:r>
            <a:endParaRPr lang="en-US" sz="2800" dirty="0">
              <a:solidFill>
                <a:srgbClr val="FF0000"/>
              </a:solidFill>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28</a:t>
            </a:fld>
            <a:endParaRPr lang="en-US"/>
          </a:p>
        </p:txBody>
      </p:sp>
    </p:spTree>
    <p:extLst>
      <p:ext uri="{BB962C8B-B14F-4D97-AF65-F5344CB8AC3E}">
        <p14:creationId xmlns="" xmlns:p14="http://schemas.microsoft.com/office/powerpoint/2010/main" val="79598515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More Common View</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r>
              <a:rPr lang="en-US" dirty="0"/>
              <a:t>A different and more commonly accepted view interprets the SVP definition itself as a description.</a:t>
            </a:r>
          </a:p>
          <a:p>
            <a:endParaRPr lang="en-US" dirty="0"/>
          </a:p>
          <a:p>
            <a:r>
              <a:rPr lang="en-US" dirty="0"/>
              <a:t>In this (</a:t>
            </a:r>
            <a:r>
              <a:rPr lang="en-US" dirty="0" smtClean="0"/>
              <a:t>customary or traditional) </a:t>
            </a:r>
            <a:r>
              <a:rPr lang="en-US" dirty="0"/>
              <a:t>view, legislative findings and purpose play no role in interpreting definitions.  Those remarks only act as introduction to the SVP law).  </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29</a:t>
            </a:fld>
            <a:endParaRPr lang="en-US"/>
          </a:p>
        </p:txBody>
      </p:sp>
    </p:spTree>
    <p:extLst>
      <p:ext uri="{BB962C8B-B14F-4D97-AF65-F5344CB8AC3E}">
        <p14:creationId xmlns="" xmlns:p14="http://schemas.microsoft.com/office/powerpoint/2010/main" val="427811508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10200"/>
          </a:xfrm>
        </p:spPr>
        <p:txBody>
          <a:bodyPr>
            <a:normAutofit fontScale="90000"/>
          </a:bodyPr>
          <a:lstStyle/>
          <a:p>
            <a:r>
              <a:rPr lang="en-US" dirty="0" smtClean="0"/>
              <a:t>Slides 3 – 61 relate to legal/conceptual issues that give background to research data and explain how the SVP Program interpreted the research and became more selective in making  recommendation decisions over the past year.</a:t>
            </a:r>
            <a:endParaRPr lang="en-US" dirty="0"/>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pPr>
              <a:defRPr/>
            </a:pPr>
            <a:fld id="{EF46E9A3-D661-4DBE-BFF7-5D9A730C36C3}"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View </a:t>
            </a:r>
            <a:endParaRPr lang="en-US" dirty="0"/>
          </a:p>
        </p:txBody>
      </p:sp>
      <p:sp>
        <p:nvSpPr>
          <p:cNvPr id="3" name="Content Placeholder 2"/>
          <p:cNvSpPr>
            <a:spLocks noGrp="1"/>
          </p:cNvSpPr>
          <p:nvPr>
            <p:ph idx="1"/>
          </p:nvPr>
        </p:nvSpPr>
        <p:spPr>
          <a:xfrm>
            <a:off x="457200" y="1371600"/>
            <a:ext cx="8229600" cy="5334000"/>
          </a:xfrm>
        </p:spPr>
        <p:txBody>
          <a:bodyPr>
            <a:normAutofit fontScale="85000" lnSpcReduction="10000"/>
          </a:bodyPr>
          <a:lstStyle/>
          <a:p>
            <a:r>
              <a:rPr lang="en-US" dirty="0"/>
              <a:t>The SVP definition gives the empirical features of a person we can  identify (observe) with clinical &amp; empirical methods.  Legal context (findings/intent) is not needed to do this</a:t>
            </a:r>
            <a:r>
              <a:rPr lang="en-US" dirty="0" smtClean="0"/>
              <a:t>.</a:t>
            </a:r>
          </a:p>
          <a:p>
            <a:r>
              <a:rPr lang="en-US" dirty="0" smtClean="0">
                <a:solidFill>
                  <a:srgbClr val="FF0000"/>
                </a:solidFill>
              </a:rPr>
              <a:t>Some clinical judgment is needed but the emphasis is on minimizing it.  Determinations should be (almost) objective.  They should be scientific.</a:t>
            </a:r>
            <a:endParaRPr lang="en-US" dirty="0">
              <a:solidFill>
                <a:srgbClr val="FF0000"/>
              </a:solidFill>
            </a:endParaRPr>
          </a:p>
          <a:p>
            <a:r>
              <a:rPr lang="en-US" dirty="0" smtClean="0"/>
              <a:t>On </a:t>
            </a:r>
            <a:r>
              <a:rPr lang="en-US" dirty="0"/>
              <a:t>this latter interpretation “mental abnormality” and “likely” are viewed as straightforwardly empirical despite the fact that statutory language (“predisposition”; “propensity”; “menace”) have no literal clinical or empirical (or statistical) parallel.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30</a:t>
            </a:fld>
            <a:endParaRPr lang="en-US"/>
          </a:p>
        </p:txBody>
      </p:sp>
    </p:spTree>
    <p:extLst>
      <p:ext uri="{BB962C8B-B14F-4D97-AF65-F5344CB8AC3E}">
        <p14:creationId xmlns="" xmlns:p14="http://schemas.microsoft.com/office/powerpoint/2010/main" val="3373989150"/>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en-US" dirty="0" smtClean="0"/>
              <a:t>Common View (2)</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sz="2800" dirty="0" smtClean="0"/>
              <a:t>The customary approach requires a kind of literalism in which the mental health professional simply substitutes clinical / empirical / statistical constructs for legal/normative concepts. </a:t>
            </a:r>
          </a:p>
          <a:p>
            <a:endParaRPr lang="en-US" sz="2800" dirty="0" smtClean="0">
              <a:solidFill>
                <a:srgbClr val="FF0000"/>
              </a:solidFill>
            </a:endParaRPr>
          </a:p>
          <a:p>
            <a:r>
              <a:rPr lang="en-US" sz="2800" dirty="0" smtClean="0">
                <a:solidFill>
                  <a:srgbClr val="FF0000"/>
                </a:solidFill>
              </a:rPr>
              <a:t>Mental abnormality becomes DSM clinical paraphilia and “likely” becomes a numerical likelihood based on an  actuarial reconviction rate.</a:t>
            </a:r>
          </a:p>
          <a:p>
            <a:pPr>
              <a:buNone/>
            </a:pPr>
            <a:r>
              <a:rPr lang="en-US" sz="2800" dirty="0" smtClean="0"/>
              <a:t> </a:t>
            </a: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31</a:t>
            </a:fld>
            <a:endParaRPr lang="en-US"/>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View (3)</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dirty="0"/>
              <a:t>The challenge with this approach is how literalism accounts for statutory language in the separate definitions of mental abnormality and likely.  </a:t>
            </a:r>
            <a:endParaRPr lang="en-US" dirty="0" smtClean="0"/>
          </a:p>
          <a:p>
            <a:pPr marL="0" indent="0">
              <a:buNone/>
            </a:pPr>
            <a:endParaRPr lang="en-US" dirty="0"/>
          </a:p>
          <a:p>
            <a:r>
              <a:rPr lang="en-US" dirty="0" smtClean="0">
                <a:solidFill>
                  <a:srgbClr val="FF0000"/>
                </a:solidFill>
              </a:rPr>
              <a:t>Clinical </a:t>
            </a:r>
            <a:r>
              <a:rPr lang="en-US" dirty="0">
                <a:solidFill>
                  <a:srgbClr val="FF0000"/>
                </a:solidFill>
              </a:rPr>
              <a:t>criteria make no mention of </a:t>
            </a:r>
            <a:r>
              <a:rPr lang="en-US" dirty="0" smtClean="0">
                <a:solidFill>
                  <a:srgbClr val="FF0000"/>
                </a:solidFill>
              </a:rPr>
              <a:t>capacity, predisposition</a:t>
            </a:r>
            <a:r>
              <a:rPr lang="en-US" dirty="0">
                <a:solidFill>
                  <a:srgbClr val="FF0000"/>
                </a:solidFill>
              </a:rPr>
              <a:t>, propensity, or menace.</a:t>
            </a:r>
          </a:p>
          <a:p>
            <a:endParaRPr lang="en-US" dirty="0" smtClean="0">
              <a:solidFill>
                <a:srgbClr val="FF0000"/>
              </a:solidFill>
            </a:endParaRPr>
          </a:p>
          <a:p>
            <a:r>
              <a:rPr lang="en-US" dirty="0" smtClean="0"/>
              <a:t>And </a:t>
            </a:r>
            <a:r>
              <a:rPr lang="en-US" dirty="0"/>
              <a:t>actuarial rates come from groups of offenders with different diagnoses and offense types, with no direct connection to any one offender’s </a:t>
            </a:r>
            <a:r>
              <a:rPr lang="en-US" dirty="0" smtClean="0"/>
              <a:t>control capacity, predisposition, </a:t>
            </a:r>
            <a:r>
              <a:rPr lang="en-US" dirty="0"/>
              <a:t>or propensity.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32</a:t>
            </a:fld>
            <a:endParaRPr lang="en-US"/>
          </a:p>
        </p:txBody>
      </p:sp>
    </p:spTree>
    <p:extLst>
      <p:ext uri="{BB962C8B-B14F-4D97-AF65-F5344CB8AC3E}">
        <p14:creationId xmlns="" xmlns:p14="http://schemas.microsoft.com/office/powerpoint/2010/main" val="199479311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dirty="0" smtClean="0"/>
              <a:t>Customary SVP Practice</a:t>
            </a:r>
            <a:endParaRPr lang="en-US" dirty="0"/>
          </a:p>
        </p:txBody>
      </p:sp>
      <p:sp>
        <p:nvSpPr>
          <p:cNvPr id="3" name="Content Placeholder 2"/>
          <p:cNvSpPr>
            <a:spLocks noGrp="1"/>
          </p:cNvSpPr>
          <p:nvPr>
            <p:ph idx="1"/>
          </p:nvPr>
        </p:nvSpPr>
        <p:spPr>
          <a:xfrm>
            <a:off x="457200" y="1524000"/>
            <a:ext cx="8229600" cy="4724400"/>
          </a:xfrm>
        </p:spPr>
        <p:txBody>
          <a:bodyPr>
            <a:normAutofit/>
          </a:bodyPr>
          <a:lstStyle/>
          <a:p>
            <a:r>
              <a:rPr lang="en-US" dirty="0" smtClean="0">
                <a:solidFill>
                  <a:srgbClr val="FF0000"/>
                </a:solidFill>
              </a:rPr>
              <a:t>During the years the offenders in the OPPAGA and SVPP study were recommended for commitment the common view was basically accepted. </a:t>
            </a:r>
          </a:p>
          <a:p>
            <a:pPr marL="0" indent="0">
              <a:buNone/>
            </a:pPr>
            <a:endParaRPr lang="en-US" dirty="0" smtClean="0"/>
          </a:p>
          <a:p>
            <a:r>
              <a:rPr lang="en-US" dirty="0" smtClean="0"/>
              <a:t>Understandably the Static-99 (for most years, then the 99R) would have carried great weight in “likely” determinations.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33</a:t>
            </a:fld>
            <a:endParaRPr lang="en-US"/>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Customary Practice (2)</a:t>
            </a:r>
            <a:endParaRPr lang="en-US" dirty="0"/>
          </a:p>
        </p:txBody>
      </p:sp>
      <p:sp>
        <p:nvSpPr>
          <p:cNvPr id="3" name="Content Placeholder 2"/>
          <p:cNvSpPr>
            <a:spLocks noGrp="1"/>
          </p:cNvSpPr>
          <p:nvPr>
            <p:ph idx="1"/>
          </p:nvPr>
        </p:nvSpPr>
        <p:spPr>
          <a:xfrm>
            <a:off x="457200" y="1828800"/>
            <a:ext cx="8229600" cy="4495800"/>
          </a:xfrm>
        </p:spPr>
        <p:txBody>
          <a:bodyPr>
            <a:normAutofit lnSpcReduction="10000"/>
          </a:bodyPr>
          <a:lstStyle/>
          <a:p>
            <a:r>
              <a:rPr lang="en-US" sz="2800" dirty="0" smtClean="0"/>
              <a:t>It was also customary to interpret clinical criteria as sufficient conditions.  If criteria were satisfied, even if minimally, a diagnosis was (often) assigned.</a:t>
            </a:r>
          </a:p>
          <a:p>
            <a:endParaRPr lang="en-US" sz="2800" dirty="0" smtClean="0"/>
          </a:p>
          <a:p>
            <a:r>
              <a:rPr lang="en-US" sz="2800" dirty="0" smtClean="0">
                <a:solidFill>
                  <a:srgbClr val="FF0000"/>
                </a:solidFill>
              </a:rPr>
              <a:t>Paraphilia diagnoses could have been given from as few as two sex offenses 6 months apart.</a:t>
            </a:r>
          </a:p>
          <a:p>
            <a:endParaRPr lang="en-US" sz="2800" dirty="0"/>
          </a:p>
          <a:p>
            <a:r>
              <a:rPr lang="en-US" sz="2800" dirty="0" smtClean="0"/>
              <a:t>These would usually be similar offenses, but if dissimilar, Paraphilia NOS was available.</a:t>
            </a:r>
          </a:p>
          <a:p>
            <a:pPr marL="0" indent="0">
              <a:buNone/>
            </a:pPr>
            <a:endParaRPr lang="en-US" sz="2800" dirty="0" smtClean="0"/>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34</a:t>
            </a:fld>
            <a:endParaRPr lang="en-US"/>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Customary Practice (3)</a:t>
            </a:r>
            <a:endParaRPr lang="en-US" dirty="0"/>
          </a:p>
        </p:txBody>
      </p:sp>
      <p:sp>
        <p:nvSpPr>
          <p:cNvPr id="3" name="Content Placeholder 2"/>
          <p:cNvSpPr>
            <a:spLocks noGrp="1"/>
          </p:cNvSpPr>
          <p:nvPr>
            <p:ph idx="1"/>
          </p:nvPr>
        </p:nvSpPr>
        <p:spPr/>
        <p:txBody>
          <a:bodyPr>
            <a:normAutofit fontScale="92500" lnSpcReduction="10000"/>
          </a:bodyPr>
          <a:lstStyle/>
          <a:p>
            <a:r>
              <a:rPr lang="en-US" dirty="0"/>
              <a:t>Given that a high score on the Static will usually require at least two sex offenses, most offenders earning a high score would </a:t>
            </a:r>
            <a:r>
              <a:rPr lang="en-US" dirty="0" smtClean="0"/>
              <a:t>have automatically earned </a:t>
            </a:r>
            <a:r>
              <a:rPr lang="en-US" dirty="0"/>
              <a:t>a paraphilia diagnosis (using </a:t>
            </a:r>
            <a:r>
              <a:rPr lang="en-US" dirty="0" smtClean="0"/>
              <a:t>mostly the </a:t>
            </a:r>
            <a:r>
              <a:rPr lang="en-US" dirty="0"/>
              <a:t>same </a:t>
            </a:r>
            <a:r>
              <a:rPr lang="en-US" dirty="0" smtClean="0"/>
              <a:t>information).  </a:t>
            </a:r>
          </a:p>
          <a:p>
            <a:endParaRPr lang="en-US" dirty="0">
              <a:solidFill>
                <a:srgbClr val="FF0000"/>
              </a:solidFill>
            </a:endParaRPr>
          </a:p>
          <a:p>
            <a:r>
              <a:rPr lang="en-US" dirty="0" smtClean="0">
                <a:solidFill>
                  <a:srgbClr val="FF0000"/>
                </a:solidFill>
              </a:rPr>
              <a:t>Ditto for Antisocial Personality Disorder, which often functioned as simply a label for an extensive criminal record.</a:t>
            </a:r>
            <a:endParaRPr lang="en-US" dirty="0">
              <a:solidFill>
                <a:srgbClr val="FF0000"/>
              </a:solidFill>
            </a:endParaRP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35</a:t>
            </a:fld>
            <a:endParaRPr lang="en-US"/>
          </a:p>
        </p:txBody>
      </p:sp>
    </p:spTree>
    <p:extLst>
      <p:ext uri="{BB962C8B-B14F-4D97-AF65-F5344CB8AC3E}">
        <p14:creationId xmlns="" xmlns:p14="http://schemas.microsoft.com/office/powerpoint/2010/main" val="405711739"/>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t>Customary Practice (4)</a:t>
            </a:r>
            <a:endParaRPr lang="en-US" dirty="0"/>
          </a:p>
        </p:txBody>
      </p:sp>
      <p:sp>
        <p:nvSpPr>
          <p:cNvPr id="3" name="Content Placeholder 2"/>
          <p:cNvSpPr>
            <a:spLocks noGrp="1"/>
          </p:cNvSpPr>
          <p:nvPr>
            <p:ph idx="1"/>
          </p:nvPr>
        </p:nvSpPr>
        <p:spPr>
          <a:xfrm>
            <a:off x="457200" y="1524000"/>
            <a:ext cx="8229600" cy="5105400"/>
          </a:xfrm>
        </p:spPr>
        <p:txBody>
          <a:bodyPr>
            <a:normAutofit/>
          </a:bodyPr>
          <a:lstStyle/>
          <a:p>
            <a:r>
              <a:rPr lang="en-US" sz="2800" dirty="0" smtClean="0"/>
              <a:t>This means that the actuarial score and associated reconviction rate would have carried most if not quite all the weight in making an SVP determination.  </a:t>
            </a:r>
          </a:p>
          <a:p>
            <a:endParaRPr lang="en-US" sz="2800" dirty="0" smtClean="0"/>
          </a:p>
          <a:p>
            <a:r>
              <a:rPr lang="en-US" sz="2800" dirty="0" smtClean="0">
                <a:solidFill>
                  <a:srgbClr val="FF0000"/>
                </a:solidFill>
              </a:rPr>
              <a:t>The OPPAGA and SVPP studies are therefore (roughly) studies of how well the Static line of instruments isolates a group of offenders who would show a high sexual recidivism rate if released.</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36</a:t>
            </a:fld>
            <a:endParaRPr lang="en-US"/>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Risk</a:t>
            </a: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10000"/>
          </a:bodyPr>
          <a:lstStyle/>
          <a:p>
            <a:r>
              <a:rPr lang="en-US" dirty="0" smtClean="0"/>
              <a:t>Actuarial assessment typically involves treating recidivism rates for groups of released offenders as risk indicators (absolute risk).</a:t>
            </a:r>
          </a:p>
          <a:p>
            <a:endParaRPr lang="en-US" dirty="0" smtClean="0">
              <a:solidFill>
                <a:srgbClr val="FF0000"/>
              </a:solidFill>
            </a:endParaRPr>
          </a:p>
          <a:p>
            <a:r>
              <a:rPr lang="en-US" dirty="0" smtClean="0">
                <a:solidFill>
                  <a:srgbClr val="FF0000"/>
                </a:solidFill>
              </a:rPr>
              <a:t>The idea is that a rate is an absolute probability or likelihood.</a:t>
            </a:r>
          </a:p>
          <a:p>
            <a:endParaRPr lang="en-US" dirty="0" smtClean="0">
              <a:solidFill>
                <a:srgbClr val="FF0000"/>
              </a:solidFill>
            </a:endParaRPr>
          </a:p>
          <a:p>
            <a:r>
              <a:rPr lang="en-US" dirty="0" smtClean="0"/>
              <a:t>So the rate at which offenders become recidivists in observed samples indicates the probability of recidivism for offenders who are similar to those in the samples.</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37</a:t>
            </a:fld>
            <a:endParaRPr lang="en-US"/>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(2)</a:t>
            </a:r>
            <a:endParaRPr lang="en-US" dirty="0"/>
          </a:p>
        </p:txBody>
      </p:sp>
      <p:sp>
        <p:nvSpPr>
          <p:cNvPr id="3" name="Content Placeholder 2"/>
          <p:cNvSpPr>
            <a:spLocks noGrp="1"/>
          </p:cNvSpPr>
          <p:nvPr>
            <p:ph idx="1"/>
          </p:nvPr>
        </p:nvSpPr>
        <p:spPr/>
        <p:txBody>
          <a:bodyPr>
            <a:normAutofit fontScale="92500"/>
          </a:bodyPr>
          <a:lstStyle/>
          <a:p>
            <a:r>
              <a:rPr lang="en-US" dirty="0" smtClean="0"/>
              <a:t>The relevant rate is the percentage of released offenders in a group who are observed to have at least one more sex offense within some follow-up period.</a:t>
            </a:r>
          </a:p>
          <a:p>
            <a:pPr>
              <a:buNone/>
            </a:pPr>
            <a:endParaRPr lang="en-US" dirty="0" smtClean="0"/>
          </a:p>
          <a:p>
            <a:r>
              <a:rPr lang="en-US" dirty="0" smtClean="0">
                <a:solidFill>
                  <a:srgbClr val="FF0000"/>
                </a:solidFill>
              </a:rPr>
              <a:t>More precisely, the relevant rate is a recidivist (not recidivism) rate, or rate at which offenders are observed to be post-release recidivists (with at least one offense).</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38</a:t>
            </a:fld>
            <a:endParaRPr lang="en-US"/>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Risk (3)</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10000"/>
          </a:bodyPr>
          <a:lstStyle/>
          <a:p>
            <a:r>
              <a:rPr lang="en-US" dirty="0" smtClean="0"/>
              <a:t>This shouldn’t be confused with how much sexual crime occurs overall.  </a:t>
            </a:r>
          </a:p>
          <a:p>
            <a:r>
              <a:rPr lang="en-US" dirty="0" smtClean="0">
                <a:solidFill>
                  <a:srgbClr val="FF0000"/>
                </a:solidFill>
              </a:rPr>
              <a:t>It is true that many crimes occur that are not detected.  But many are committed by first time offenders (yet to be detected).</a:t>
            </a:r>
          </a:p>
          <a:p>
            <a:r>
              <a:rPr lang="en-US" dirty="0" smtClean="0"/>
              <a:t>The issue for recidivism research is detecting the people who are already known to have offended in the past (known sex offenders) who go on to reoffend at least once more after release (making them post-release </a:t>
            </a:r>
            <a:r>
              <a:rPr lang="en-US" dirty="0" err="1" smtClean="0"/>
              <a:t>reoffenders</a:t>
            </a:r>
            <a:r>
              <a:rPr lang="en-US" dirty="0" smtClean="0"/>
              <a:t>).  </a:t>
            </a:r>
          </a:p>
          <a:p>
            <a:r>
              <a:rPr lang="en-US" dirty="0" smtClean="0">
                <a:solidFill>
                  <a:srgbClr val="FF0000"/>
                </a:solidFill>
              </a:rPr>
              <a:t>If a </a:t>
            </a:r>
            <a:r>
              <a:rPr lang="en-US" dirty="0" err="1" smtClean="0">
                <a:solidFill>
                  <a:srgbClr val="FF0000"/>
                </a:solidFill>
              </a:rPr>
              <a:t>reoffender</a:t>
            </a:r>
            <a:r>
              <a:rPr lang="en-US" dirty="0" smtClean="0">
                <a:solidFill>
                  <a:srgbClr val="FF0000"/>
                </a:solidFill>
              </a:rPr>
              <a:t> is detected for one new offense then that is enough to indicate he is a </a:t>
            </a:r>
            <a:r>
              <a:rPr lang="en-US" dirty="0" err="1" smtClean="0">
                <a:solidFill>
                  <a:srgbClr val="FF0000"/>
                </a:solidFill>
              </a:rPr>
              <a:t>reoffender</a:t>
            </a:r>
            <a:r>
              <a:rPr lang="en-US" dirty="0" smtClean="0">
                <a:solidFill>
                  <a:srgbClr val="FF0000"/>
                </a:solidFill>
              </a:rPr>
              <a:t> even if other new offenses are not yet detected.</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39</a:t>
            </a:fld>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1"/>
            <a:ext cx="8229600" cy="914400"/>
          </a:xfrm>
        </p:spPr>
        <p:txBody>
          <a:bodyPr>
            <a:normAutofit fontScale="90000"/>
          </a:bodyPr>
          <a:lstStyle/>
          <a:p>
            <a:pPr algn="ctr" eaLnBrk="1" fontAlgn="auto" hangingPunct="1">
              <a:spcAft>
                <a:spcPts val="0"/>
              </a:spcAft>
              <a:defRPr/>
            </a:pPr>
            <a:r>
              <a:rPr lang="en-US" sz="3200" b="1" dirty="0" smtClean="0">
                <a:solidFill>
                  <a:schemeClr val="tx1"/>
                </a:solidFill>
                <a:latin typeface="Arial" pitchFamily="34" charset="0"/>
                <a:cs typeface="Arial" pitchFamily="34" charset="0"/>
              </a:rPr>
              <a:t/>
            </a:r>
            <a:br>
              <a:rPr lang="en-US" sz="3200" b="1" dirty="0" smtClean="0">
                <a:solidFill>
                  <a:schemeClr val="tx1"/>
                </a:solidFill>
                <a:latin typeface="Arial" pitchFamily="34" charset="0"/>
                <a:cs typeface="Arial" pitchFamily="34" charset="0"/>
              </a:rPr>
            </a:br>
            <a:r>
              <a:rPr lang="en-US" sz="3200" b="1" dirty="0" smtClean="0">
                <a:solidFill>
                  <a:schemeClr val="tx1"/>
                </a:solidFill>
                <a:latin typeface="Arial" pitchFamily="34" charset="0"/>
                <a:cs typeface="Arial" pitchFamily="34" charset="0"/>
              </a:rPr>
              <a:t/>
            </a:r>
            <a:br>
              <a:rPr lang="en-US" sz="3200" b="1" dirty="0" smtClean="0">
                <a:solidFill>
                  <a:schemeClr val="tx1"/>
                </a:solidFill>
                <a:latin typeface="Arial" pitchFamily="34" charset="0"/>
                <a:cs typeface="Arial" pitchFamily="34" charset="0"/>
              </a:rPr>
            </a:br>
            <a:r>
              <a:rPr lang="en-US" sz="3200" b="1" i="1" dirty="0" smtClean="0">
                <a:latin typeface="Arial" pitchFamily="34" charset="0"/>
                <a:cs typeface="Arial" pitchFamily="34" charset="0"/>
              </a:rPr>
              <a:t> </a:t>
            </a:r>
            <a:r>
              <a:rPr lang="en-US" sz="3200" b="1" dirty="0" smtClean="0">
                <a:latin typeface="Arial" pitchFamily="34" charset="0"/>
                <a:cs typeface="Arial" pitchFamily="34" charset="0"/>
              </a:rPr>
              <a:t>Involuntary Civil Commitment of Sexually Violent Predator Act </a:t>
            </a:r>
            <a:r>
              <a:rPr lang="en-US" sz="3200" dirty="0" smtClean="0"/>
              <a:t/>
            </a:r>
            <a:br>
              <a:rPr lang="en-US" sz="3200" dirty="0" smtClean="0"/>
            </a:br>
            <a:r>
              <a:rPr lang="en-US" sz="3600" dirty="0" smtClean="0">
                <a:latin typeface="+mn-lt"/>
              </a:rPr>
              <a:t/>
            </a:r>
            <a:br>
              <a:rPr lang="en-US" sz="3600" dirty="0" smtClean="0">
                <a:latin typeface="+mn-lt"/>
              </a:rPr>
            </a:br>
            <a:endParaRPr lang="en-US" sz="3600" dirty="0" smtClean="0">
              <a:latin typeface="+mn-lt"/>
            </a:endParaRPr>
          </a:p>
        </p:txBody>
      </p:sp>
      <p:sp>
        <p:nvSpPr>
          <p:cNvPr id="3075" name="Rectangle 3"/>
          <p:cNvSpPr>
            <a:spLocks noGrp="1" noChangeArrowheads="1"/>
          </p:cNvSpPr>
          <p:nvPr>
            <p:ph idx="1"/>
          </p:nvPr>
        </p:nvSpPr>
        <p:spPr>
          <a:xfrm>
            <a:off x="685800" y="1295400"/>
            <a:ext cx="7772400" cy="5295900"/>
          </a:xfrm>
        </p:spPr>
        <p:txBody>
          <a:bodyPr>
            <a:normAutofit fontScale="25000" lnSpcReduction="20000"/>
          </a:bodyPr>
          <a:lstStyle/>
          <a:p>
            <a:pPr marL="109537" indent="0" eaLnBrk="1" fontAlgn="auto" hangingPunct="1">
              <a:spcAft>
                <a:spcPts val="0"/>
              </a:spcAft>
              <a:buClrTx/>
              <a:buNone/>
              <a:defRPr/>
            </a:pPr>
            <a:r>
              <a:rPr lang="en-US" sz="11200" b="1" dirty="0" smtClean="0">
                <a:latin typeface="Arial" pitchFamily="34" charset="0"/>
                <a:cs typeface="Arial" pitchFamily="34" charset="0"/>
              </a:rPr>
              <a:t>Sexually Violent Predator </a:t>
            </a:r>
            <a:r>
              <a:rPr lang="en-US" sz="11200" dirty="0" smtClean="0">
                <a:latin typeface="Arial" pitchFamily="34" charset="0"/>
                <a:cs typeface="Arial" pitchFamily="34" charset="0"/>
              </a:rPr>
              <a:t>(statutory definition):</a:t>
            </a:r>
          </a:p>
          <a:p>
            <a:pPr marL="868362" lvl="1" indent="-457200" eaLnBrk="1" fontAlgn="auto" hangingPunct="1">
              <a:spcAft>
                <a:spcPts val="0"/>
              </a:spcAft>
              <a:buClrTx/>
              <a:buFont typeface="+mj-lt"/>
              <a:buAutoNum type="arabicPeriod"/>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solidFill>
                  <a:schemeClr val="tx1"/>
                </a:solidFill>
                <a:latin typeface="Arial" pitchFamily="34" charset="0"/>
                <a:cs typeface="Arial" pitchFamily="34" charset="0"/>
              </a:rPr>
              <a:t>Convicted of at least one sexually violent offense</a:t>
            </a:r>
          </a:p>
          <a:p>
            <a:pPr marL="411162" lvl="1" indent="0" eaLnBrk="1" fontAlgn="auto" hangingPunct="1">
              <a:spcAft>
                <a:spcPts val="0"/>
              </a:spcAft>
              <a:buClrTx/>
              <a:buNone/>
              <a:defRPr/>
            </a:pPr>
            <a:endParaRPr lang="en-US" sz="11200" dirty="0">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solidFill>
                  <a:schemeClr val="tx1"/>
                </a:solidFill>
                <a:latin typeface="Arial" pitchFamily="34" charset="0"/>
                <a:cs typeface="Arial" pitchFamily="34" charset="0"/>
              </a:rPr>
              <a:t>Suffers from a </a:t>
            </a:r>
            <a:r>
              <a:rPr lang="en-US" sz="11200" i="1" dirty="0" smtClean="0">
                <a:solidFill>
                  <a:schemeClr val="tx1"/>
                </a:solidFill>
                <a:latin typeface="Arial" pitchFamily="34" charset="0"/>
                <a:cs typeface="Arial" pitchFamily="34" charset="0"/>
              </a:rPr>
              <a:t>mental abnormality </a:t>
            </a:r>
            <a:r>
              <a:rPr lang="en-US" sz="11200" dirty="0" smtClean="0">
                <a:solidFill>
                  <a:schemeClr val="tx1"/>
                </a:solidFill>
                <a:latin typeface="Arial" pitchFamily="34" charset="0"/>
                <a:cs typeface="Arial" pitchFamily="34" charset="0"/>
              </a:rPr>
              <a:t>or personality disorder </a:t>
            </a:r>
          </a:p>
          <a:p>
            <a:pPr marL="1554162" lvl="1" indent="-1143000" eaLnBrk="1" fontAlgn="auto" hangingPunct="1">
              <a:spcAft>
                <a:spcPts val="0"/>
              </a:spcAft>
              <a:buClrTx/>
              <a:buFont typeface="Arial" pitchFamily="34" charset="0"/>
              <a:buChar char="•"/>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latin typeface="Arial" pitchFamily="34" charset="0"/>
                <a:cs typeface="Arial" pitchFamily="34" charset="0"/>
              </a:rPr>
              <a:t>The abnormality </a:t>
            </a:r>
            <a:r>
              <a:rPr lang="en-US" sz="11200" i="1" dirty="0" smtClean="0">
                <a:solidFill>
                  <a:schemeClr val="tx1"/>
                </a:solidFill>
                <a:latin typeface="Arial" pitchFamily="34" charset="0"/>
                <a:cs typeface="Arial" pitchFamily="34" charset="0"/>
              </a:rPr>
              <a:t>makes</a:t>
            </a:r>
            <a:r>
              <a:rPr lang="en-US" sz="11200" dirty="0" smtClean="0">
                <a:solidFill>
                  <a:schemeClr val="tx1"/>
                </a:solidFill>
                <a:latin typeface="Arial" pitchFamily="34" charset="0"/>
                <a:cs typeface="Arial" pitchFamily="34" charset="0"/>
              </a:rPr>
              <a:t> the person </a:t>
            </a:r>
            <a:r>
              <a:rPr lang="en-US" sz="11200" i="1" dirty="0" smtClean="0">
                <a:solidFill>
                  <a:schemeClr val="tx1"/>
                </a:solidFill>
                <a:latin typeface="Arial" pitchFamily="34" charset="0"/>
                <a:cs typeface="Arial" pitchFamily="34" charset="0"/>
              </a:rPr>
              <a:t>likely </a:t>
            </a:r>
            <a:r>
              <a:rPr lang="en-US" sz="11200" dirty="0" smtClean="0">
                <a:solidFill>
                  <a:schemeClr val="tx1"/>
                </a:solidFill>
                <a:latin typeface="Arial" pitchFamily="34" charset="0"/>
                <a:cs typeface="Arial" pitchFamily="34" charset="0"/>
              </a:rPr>
              <a:t>to engage in sexual violence.</a:t>
            </a:r>
          </a:p>
          <a:p>
            <a:pPr marL="411162" lvl="1" indent="0" eaLnBrk="1" fontAlgn="auto" hangingPunct="1">
              <a:spcAft>
                <a:spcPts val="0"/>
              </a:spcAft>
              <a:buClrTx/>
              <a:buNone/>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latin typeface="Arial" pitchFamily="34" charset="0"/>
                <a:cs typeface="Arial" pitchFamily="34" charset="0"/>
              </a:rPr>
              <a:t>The person is likely </a:t>
            </a:r>
            <a:r>
              <a:rPr lang="en-US" sz="11200" i="1" dirty="0" smtClean="0">
                <a:latin typeface="Arial" pitchFamily="34" charset="0"/>
                <a:cs typeface="Arial" pitchFamily="34" charset="0"/>
              </a:rPr>
              <a:t>if not confined.</a:t>
            </a:r>
            <a:r>
              <a:rPr lang="en-US" sz="11200" i="1" dirty="0" smtClean="0">
                <a:solidFill>
                  <a:schemeClr val="tx1"/>
                </a:solidFill>
                <a:latin typeface="Arial" pitchFamily="34" charset="0"/>
                <a:cs typeface="Arial" pitchFamily="34" charset="0"/>
              </a:rPr>
              <a:t>  </a:t>
            </a:r>
          </a:p>
          <a:p>
            <a:pPr marL="1554162" lvl="1" indent="-1143000" eaLnBrk="1" fontAlgn="auto" hangingPunct="1">
              <a:spcAft>
                <a:spcPts val="0"/>
              </a:spcAft>
              <a:buClrTx/>
              <a:buFont typeface="Arial" pitchFamily="34" charset="0"/>
              <a:buChar char="•"/>
              <a:defRPr/>
            </a:pPr>
            <a:endParaRPr lang="en-US" sz="11200" i="1" dirty="0" smtClean="0">
              <a:solidFill>
                <a:schemeClr val="tx1"/>
              </a:solidFill>
              <a:latin typeface="Arial" pitchFamily="34" charset="0"/>
              <a:cs typeface="Arial" pitchFamily="34" charset="0"/>
            </a:endParaRPr>
          </a:p>
          <a:p>
            <a:pPr marL="742950" lvl="1" indent="-285750" eaLnBrk="1" fontAlgn="auto" hangingPunct="1">
              <a:lnSpc>
                <a:spcPct val="80000"/>
              </a:lnSpc>
              <a:spcAft>
                <a:spcPts val="0"/>
              </a:spcAft>
              <a:buFont typeface="Wingdings" pitchFamily="2" charset="2"/>
              <a:buNone/>
              <a:defRPr/>
            </a:pPr>
            <a:endParaRPr lang="en-US" dirty="0" smtClean="0">
              <a:latin typeface="Arial" pitchFamily="34" charset="0"/>
              <a:cs typeface="Arial" pitchFamily="34" charset="0"/>
            </a:endParaRPr>
          </a:p>
          <a:p>
            <a:pPr marL="742950" lvl="1" indent="-285750" eaLnBrk="1" fontAlgn="auto" hangingPunct="1">
              <a:lnSpc>
                <a:spcPct val="80000"/>
              </a:lnSpc>
              <a:spcAft>
                <a:spcPts val="0"/>
              </a:spcAft>
              <a:buFont typeface="Wingdings" pitchFamily="2" charset="2"/>
              <a:buNone/>
              <a:defRPr/>
            </a:pPr>
            <a:endParaRPr lang="en-US" sz="2400" dirty="0" smtClean="0">
              <a:latin typeface="Trebuchet MS" pitchFamily="34" charset="0"/>
            </a:endParaRPr>
          </a:p>
        </p:txBody>
      </p:sp>
      <p:sp>
        <p:nvSpPr>
          <p:cNvPr id="9220" name="Slide Number Placeholder 4"/>
          <p:cNvSpPr>
            <a:spLocks noGrp="1"/>
          </p:cNvSpPr>
          <p:nvPr>
            <p:ph type="sldNum" sz="quarter" idx="12"/>
          </p:nvPr>
        </p:nvSpPr>
        <p:spPr bwMode="auto">
          <a:xfrm>
            <a:off x="8153400" y="6356350"/>
            <a:ext cx="533400" cy="365125"/>
          </a:xfrm>
          <a:noFill/>
          <a:ln>
            <a:miter lim="800000"/>
            <a:headEnd/>
            <a:tailEnd/>
          </a:ln>
        </p:spPr>
        <p:txBody>
          <a:bodyPr wrap="square" lIns="91440" tIns="45720" rIns="91440" bIns="45720" numCol="1" anchorCtr="0" compatLnSpc="1">
            <a:prstTxWarp prst="textNoShape">
              <a:avLst/>
            </a:prstTxWarp>
          </a:bodyPr>
          <a:lstStyle/>
          <a:p>
            <a:fld id="{063C952E-3D8A-45F9-BC1F-3C0E44E3CE0E}" type="slidenum">
              <a:rPr lang="en-US" smtClean="0"/>
              <a:pPr/>
              <a:t>4</a:t>
            </a:fld>
            <a:endParaRPr lang="en-US" dirty="0" smtClean="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Risk (4)</a:t>
            </a:r>
            <a:endParaRPr lang="en-US" dirty="0"/>
          </a:p>
        </p:txBody>
      </p:sp>
      <p:sp>
        <p:nvSpPr>
          <p:cNvPr id="3" name="Content Placeholder 2"/>
          <p:cNvSpPr>
            <a:spLocks noGrp="1"/>
          </p:cNvSpPr>
          <p:nvPr>
            <p:ph idx="1"/>
          </p:nvPr>
        </p:nvSpPr>
        <p:spPr>
          <a:xfrm>
            <a:off x="457200" y="1143000"/>
            <a:ext cx="8229600" cy="5257800"/>
          </a:xfrm>
        </p:spPr>
        <p:txBody>
          <a:bodyPr>
            <a:normAutofit fontScale="70000" lnSpcReduction="20000"/>
          </a:bodyPr>
          <a:lstStyle/>
          <a:p>
            <a:r>
              <a:rPr lang="en-US" dirty="0" smtClean="0"/>
              <a:t>Suppose the rate at which released offenders become </a:t>
            </a:r>
            <a:r>
              <a:rPr lang="en-US" dirty="0" err="1" smtClean="0"/>
              <a:t>reoffenders</a:t>
            </a:r>
            <a:r>
              <a:rPr lang="en-US" dirty="0" smtClean="0"/>
              <a:t> (i.e. percentage of </a:t>
            </a:r>
            <a:r>
              <a:rPr lang="en-US" dirty="0" err="1" smtClean="0"/>
              <a:t>reoffenders</a:t>
            </a:r>
            <a:r>
              <a:rPr lang="en-US" dirty="0" smtClean="0"/>
              <a:t> in a sample) does indicate the probability of becoming a </a:t>
            </a:r>
            <a:r>
              <a:rPr lang="en-US" dirty="0" err="1" smtClean="0"/>
              <a:t>reoffender</a:t>
            </a:r>
            <a:r>
              <a:rPr lang="en-US" dirty="0" smtClean="0"/>
              <a:t> (i.e. absolute risk for becoming a post-release recidivist).  (Let’s suppose this for now.)</a:t>
            </a:r>
          </a:p>
          <a:p>
            <a:endParaRPr lang="en-US" dirty="0" smtClean="0"/>
          </a:p>
          <a:p>
            <a:r>
              <a:rPr lang="en-US" dirty="0" smtClean="0">
                <a:solidFill>
                  <a:srgbClr val="FF0000"/>
                </a:solidFill>
              </a:rPr>
              <a:t>For commitment purposes we would then want to isolate that group of offenders with a high rate so that we could use the characteristics of those offenders to identify other offenders at “high risk” if released.</a:t>
            </a:r>
          </a:p>
          <a:p>
            <a:endParaRPr lang="en-US" dirty="0" smtClean="0"/>
          </a:p>
          <a:p>
            <a:r>
              <a:rPr lang="en-US" dirty="0" smtClean="0"/>
              <a:t>But what counts as a “high” rate?  </a:t>
            </a:r>
          </a:p>
          <a:p>
            <a:endParaRPr lang="en-US" dirty="0" smtClean="0"/>
          </a:p>
          <a:p>
            <a:r>
              <a:rPr lang="en-US" dirty="0" smtClean="0"/>
              <a:t>Do actuarial instruments (Static in particular) succeed in narrowing down a statistical category where samples are showing “high” </a:t>
            </a:r>
            <a:r>
              <a:rPr lang="en-US" dirty="0" err="1" smtClean="0"/>
              <a:t>reoffender</a:t>
            </a:r>
            <a:r>
              <a:rPr lang="en-US" dirty="0" smtClean="0"/>
              <a:t> percentages?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40</a:t>
            </a:fld>
            <a:endParaRPr lang="en-US"/>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Risk (5)</a:t>
            </a:r>
            <a:endParaRPr lang="en-US" dirty="0"/>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r>
              <a:rPr lang="en-US" dirty="0" smtClean="0">
                <a:solidFill>
                  <a:srgbClr val="FF0000"/>
                </a:solidFill>
              </a:rPr>
              <a:t>But what counts as a “high” rate?  </a:t>
            </a:r>
          </a:p>
          <a:p>
            <a:endParaRPr lang="en-US" dirty="0" smtClean="0"/>
          </a:p>
          <a:p>
            <a:r>
              <a:rPr lang="en-US" dirty="0" smtClean="0"/>
              <a:t>Do actuarial instruments (Static in particular) succeed (statistically) in narrowing down a category where samples are showing “high” percentages of their members becoming post-release sexual </a:t>
            </a:r>
            <a:r>
              <a:rPr lang="en-US" dirty="0" err="1" smtClean="0"/>
              <a:t>reoffenders</a:t>
            </a:r>
            <a:r>
              <a:rPr lang="en-US" dirty="0" smtClean="0"/>
              <a:t>?</a:t>
            </a:r>
          </a:p>
          <a:p>
            <a:endParaRPr lang="en-US" dirty="0" smtClean="0"/>
          </a:p>
          <a:p>
            <a:r>
              <a:rPr lang="en-US" dirty="0" smtClean="0">
                <a:solidFill>
                  <a:srgbClr val="FF0000"/>
                </a:solidFill>
              </a:rPr>
              <a:t>In other words, are there actuarial tables available listing rates from samples where a </a:t>
            </a:r>
            <a:r>
              <a:rPr lang="en-US" i="1" dirty="0" smtClean="0">
                <a:solidFill>
                  <a:srgbClr val="FF0000"/>
                </a:solidFill>
              </a:rPr>
              <a:t>sizable portion </a:t>
            </a:r>
            <a:r>
              <a:rPr lang="en-US" dirty="0" smtClean="0">
                <a:solidFill>
                  <a:srgbClr val="FF0000"/>
                </a:solidFill>
              </a:rPr>
              <a:t>(majority?) of the members of those samples have been observed to have new sex offenses?</a:t>
            </a:r>
          </a:p>
          <a:p>
            <a:endParaRPr lang="en-US" dirty="0" smtClean="0"/>
          </a:p>
          <a:p>
            <a:r>
              <a:rPr lang="en-US" dirty="0" smtClean="0"/>
              <a:t>Or if the follow-up time periods are 5-10 years (as opposed to 15-25 years or a lifetime), are the rates less but still representing a significant minority of the offenders in the sample?</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41</a:t>
            </a:fld>
            <a:endParaRPr lang="en-US"/>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What counts as “high”?</a:t>
            </a:r>
            <a:endParaRPr lang="en-US" b="1" dirty="0"/>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sz="2800" dirty="0" smtClean="0"/>
              <a:t>For the Static-99 “high” would have meant </a:t>
            </a:r>
            <a:r>
              <a:rPr lang="en-US" sz="2800" b="1" dirty="0" smtClean="0">
                <a:solidFill>
                  <a:srgbClr val="FF0000"/>
                </a:solidFill>
              </a:rPr>
              <a:t>52%</a:t>
            </a:r>
            <a:r>
              <a:rPr lang="en-US" sz="2800" dirty="0" smtClean="0"/>
              <a:t> for 15 years of release time; </a:t>
            </a:r>
            <a:r>
              <a:rPr lang="en-US" sz="2800" b="1" dirty="0" smtClean="0">
                <a:solidFill>
                  <a:srgbClr val="FF0000"/>
                </a:solidFill>
              </a:rPr>
              <a:t>45%</a:t>
            </a:r>
            <a:r>
              <a:rPr lang="en-US" sz="2800" dirty="0" smtClean="0"/>
              <a:t> for 10 yrs.; </a:t>
            </a:r>
            <a:r>
              <a:rPr lang="en-US" sz="2800" b="1" dirty="0" smtClean="0">
                <a:solidFill>
                  <a:srgbClr val="FF0000"/>
                </a:solidFill>
              </a:rPr>
              <a:t>39%</a:t>
            </a:r>
            <a:r>
              <a:rPr lang="en-US" sz="2800" dirty="0" smtClean="0"/>
              <a:t> for 5 yrs. </a:t>
            </a:r>
            <a:r>
              <a:rPr lang="en-US" sz="2800" dirty="0" smtClean="0">
                <a:solidFill>
                  <a:srgbClr val="00B050"/>
                </a:solidFill>
              </a:rPr>
              <a:t>(These are </a:t>
            </a:r>
            <a:r>
              <a:rPr lang="en-US" sz="2800" b="1" i="1" dirty="0" smtClean="0">
                <a:solidFill>
                  <a:srgbClr val="00B050"/>
                </a:solidFill>
              </a:rPr>
              <a:t>reconviction</a:t>
            </a:r>
            <a:r>
              <a:rPr lang="en-US" sz="2800" dirty="0" smtClean="0">
                <a:solidFill>
                  <a:srgbClr val="00B050"/>
                </a:solidFill>
              </a:rPr>
              <a:t> rates, not charges.  They are also </a:t>
            </a:r>
            <a:r>
              <a:rPr lang="en-US" sz="2800" b="1" i="1" dirty="0" smtClean="0">
                <a:solidFill>
                  <a:srgbClr val="00B050"/>
                </a:solidFill>
              </a:rPr>
              <a:t>observed</a:t>
            </a:r>
            <a:r>
              <a:rPr lang="en-US" sz="2800" dirty="0" smtClean="0">
                <a:solidFill>
                  <a:srgbClr val="00B050"/>
                </a:solidFill>
              </a:rPr>
              <a:t> rates rather than estimated rates, which came later with the 99R and logistic regression analysis.)</a:t>
            </a:r>
          </a:p>
          <a:p>
            <a:endParaRPr lang="en-US" sz="2800" dirty="0" smtClean="0"/>
          </a:p>
          <a:p>
            <a:r>
              <a:rPr lang="en-US" sz="2800" dirty="0" smtClean="0"/>
              <a:t>This figure tips above 50%.  If the customary interpretation of “likely” is used (i.e. likely = &gt;50%) then the Static-99 provides a rate (for score 6+) that meets the “likely” standard, even without assumptions about the tool underestimating risk.</a:t>
            </a:r>
          </a:p>
          <a:p>
            <a:pPr>
              <a:buNone/>
            </a:pPr>
            <a:endParaRPr lang="en-US" sz="2800" dirty="0"/>
          </a:p>
          <a:p>
            <a:endParaRPr lang="en-US" sz="2800" dirty="0" smtClean="0"/>
          </a:p>
          <a:p>
            <a:pPr>
              <a:buNone/>
            </a:pPr>
            <a:endParaRPr lang="en-US" sz="2800" dirty="0" smtClean="0">
              <a:solidFill>
                <a:srgbClr val="488F4D"/>
              </a:solidFill>
            </a:endParaRPr>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42</a:t>
            </a:fld>
            <a:endParaRPr lang="en-US"/>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Issues </a:t>
            </a:r>
            <a:endParaRPr lang="en-US" dirty="0"/>
          </a:p>
        </p:txBody>
      </p:sp>
      <p:sp>
        <p:nvSpPr>
          <p:cNvPr id="3" name="Content Placeholder 2"/>
          <p:cNvSpPr>
            <a:spLocks noGrp="1"/>
          </p:cNvSpPr>
          <p:nvPr>
            <p:ph idx="1"/>
          </p:nvPr>
        </p:nvSpPr>
        <p:spPr/>
        <p:txBody>
          <a:bodyPr/>
          <a:lstStyle/>
          <a:p>
            <a:endParaRPr lang="en-US" sz="3600" dirty="0" smtClean="0"/>
          </a:p>
          <a:p>
            <a:r>
              <a:rPr lang="en-US" sz="3600" dirty="0" smtClean="0"/>
              <a:t>Some issues come up here that will also be relevant later concerning recidivism data…</a:t>
            </a:r>
          </a:p>
          <a:p>
            <a:endParaRPr lang="en-US" sz="3600" dirty="0" smtClean="0"/>
          </a:p>
          <a:p>
            <a:r>
              <a:rPr lang="en-US" sz="3600" dirty="0" smtClean="0"/>
              <a:t>Let’s look at them here first.</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43</a:t>
            </a:fld>
            <a:endParaRPr lang="en-US"/>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High (2)</a:t>
            </a:r>
            <a:endParaRPr lang="en-US" dirty="0"/>
          </a:p>
        </p:txBody>
      </p:sp>
      <p:sp>
        <p:nvSpPr>
          <p:cNvPr id="3" name="Content Placeholder 2"/>
          <p:cNvSpPr>
            <a:spLocks noGrp="1"/>
          </p:cNvSpPr>
          <p:nvPr>
            <p:ph idx="1"/>
          </p:nvPr>
        </p:nvSpPr>
        <p:spPr>
          <a:xfrm>
            <a:off x="457200" y="1066800"/>
            <a:ext cx="8229600" cy="5562600"/>
          </a:xfrm>
        </p:spPr>
        <p:txBody>
          <a:bodyPr>
            <a:normAutofit lnSpcReduction="10000"/>
          </a:bodyPr>
          <a:lstStyle/>
          <a:p>
            <a:r>
              <a:rPr lang="en-US" dirty="0" smtClean="0"/>
              <a:t>In past years it was not uncommon for even offenders with moderate-high scores (lower sometimes) to be recommended for commitment based on clinical “adjustment” of actuarial findings or caveats about the Static underestimating risk.</a:t>
            </a:r>
          </a:p>
          <a:p>
            <a:pPr>
              <a:buNone/>
            </a:pPr>
            <a:endParaRPr lang="en-US" dirty="0" smtClean="0"/>
          </a:p>
          <a:p>
            <a:r>
              <a:rPr lang="en-US" dirty="0" smtClean="0">
                <a:solidFill>
                  <a:srgbClr val="FF0000"/>
                </a:solidFill>
              </a:rPr>
              <a:t>When adjustment is done, the assumption is that the offender’s likelihood for becoming a </a:t>
            </a:r>
            <a:r>
              <a:rPr lang="en-US" dirty="0" err="1" smtClean="0">
                <a:solidFill>
                  <a:srgbClr val="FF0000"/>
                </a:solidFill>
              </a:rPr>
              <a:t>reoffender</a:t>
            </a:r>
            <a:r>
              <a:rPr lang="en-US" dirty="0" smtClean="0">
                <a:solidFill>
                  <a:srgbClr val="FF0000"/>
                </a:solidFill>
              </a:rPr>
              <a:t> is “really” higher than the actuarial rate listed for his score category.</a:t>
            </a:r>
          </a:p>
          <a:p>
            <a:pPr>
              <a:buNone/>
            </a:pPr>
            <a:endParaRPr lang="en-US" dirty="0" smtClean="0"/>
          </a:p>
          <a:p>
            <a:endParaRPr lang="en-US" sz="2800"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44</a:t>
            </a:fld>
            <a:endParaRPr lang="en-US"/>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High (3)</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sz="2800" dirty="0" smtClean="0"/>
              <a:t>Statistically, “adjustment” logic implies that the offender belongs to a not yet formally identified category where </a:t>
            </a:r>
            <a:r>
              <a:rPr lang="en-US" sz="2800" b="1" i="1" dirty="0" smtClean="0"/>
              <a:t>if</a:t>
            </a:r>
            <a:r>
              <a:rPr lang="en-US" sz="2800" dirty="0" smtClean="0"/>
              <a:t> a normative sample of offenders like him </a:t>
            </a:r>
            <a:r>
              <a:rPr lang="en-US" sz="2800" b="1" i="1" dirty="0" smtClean="0"/>
              <a:t>were</a:t>
            </a:r>
            <a:r>
              <a:rPr lang="en-US" sz="2800" dirty="0" smtClean="0"/>
              <a:t> released, the percentage of </a:t>
            </a:r>
            <a:r>
              <a:rPr lang="en-US" sz="2800" dirty="0" err="1" smtClean="0"/>
              <a:t>reoffenders</a:t>
            </a:r>
            <a:r>
              <a:rPr lang="en-US" sz="2800" dirty="0" smtClean="0"/>
              <a:t> </a:t>
            </a:r>
            <a:r>
              <a:rPr lang="en-US" sz="2800" b="1" i="1" dirty="0" smtClean="0"/>
              <a:t>would be </a:t>
            </a:r>
            <a:r>
              <a:rPr lang="en-US" sz="2800" dirty="0" smtClean="0"/>
              <a:t>significantly higher than the listed rate for his Static score.  </a:t>
            </a:r>
          </a:p>
          <a:p>
            <a:endParaRPr lang="en-US" sz="2800" dirty="0" smtClean="0">
              <a:solidFill>
                <a:srgbClr val="00B050"/>
              </a:solidFill>
            </a:endParaRPr>
          </a:p>
          <a:p>
            <a:r>
              <a:rPr lang="en-US" sz="2800" dirty="0" smtClean="0">
                <a:solidFill>
                  <a:srgbClr val="FF0000"/>
                </a:solidFill>
              </a:rPr>
              <a:t>Critics of adjustment say this makes the process  speculative, defeating the purpose of </a:t>
            </a:r>
            <a:r>
              <a:rPr lang="en-US" sz="2800" dirty="0" err="1" smtClean="0">
                <a:solidFill>
                  <a:srgbClr val="FF0000"/>
                </a:solidFill>
              </a:rPr>
              <a:t>actuarials</a:t>
            </a:r>
            <a:r>
              <a:rPr lang="en-US" sz="2800" dirty="0" smtClean="0">
                <a:solidFill>
                  <a:srgbClr val="FF0000"/>
                </a:solidFill>
              </a:rPr>
              <a:t>.</a:t>
            </a:r>
          </a:p>
          <a:p>
            <a:endParaRPr lang="en-US" sz="2800" dirty="0" smtClean="0">
              <a:solidFill>
                <a:srgbClr val="00B050"/>
              </a:solidFill>
            </a:endParaRPr>
          </a:p>
          <a:p>
            <a:pPr>
              <a:buNone/>
            </a:pPr>
            <a:endParaRPr lang="en-US" dirty="0" smtClean="0">
              <a:solidFill>
                <a:srgbClr val="FF0000"/>
              </a:solidFill>
            </a:endParaRP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45</a:t>
            </a:fld>
            <a:endParaRPr lang="en-US"/>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High (4)</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en-US" sz="2800" dirty="0" smtClean="0"/>
              <a:t>Adjusting actuarial findings is not the same thing as simply distinguishing dangerousness in an individual case from group-wise </a:t>
            </a:r>
            <a:r>
              <a:rPr lang="en-US" sz="2800" dirty="0" err="1" smtClean="0"/>
              <a:t>reoffender</a:t>
            </a:r>
            <a:r>
              <a:rPr lang="en-US" sz="2800" dirty="0" smtClean="0"/>
              <a:t> percentages. </a:t>
            </a:r>
            <a:r>
              <a:rPr lang="en-US" sz="2800" dirty="0" smtClean="0">
                <a:solidFill>
                  <a:srgbClr val="00B050"/>
                </a:solidFill>
              </a:rPr>
              <a:t>(Few critics take this approach but they could.)</a:t>
            </a:r>
            <a:endParaRPr lang="en-US" sz="2800" dirty="0" smtClean="0"/>
          </a:p>
          <a:p>
            <a:pPr>
              <a:buNone/>
            </a:pPr>
            <a:endParaRPr lang="en-US" sz="2800" dirty="0" smtClean="0">
              <a:solidFill>
                <a:srgbClr val="FF0000"/>
              </a:solidFill>
            </a:endParaRPr>
          </a:p>
          <a:p>
            <a:r>
              <a:rPr lang="en-US" sz="2800" dirty="0" smtClean="0">
                <a:solidFill>
                  <a:srgbClr val="FF0000"/>
                </a:solidFill>
              </a:rPr>
              <a:t>There is nothing contradictory in saying that even in groups with low percentages of </a:t>
            </a:r>
            <a:r>
              <a:rPr lang="en-US" sz="2800" dirty="0" err="1" smtClean="0">
                <a:solidFill>
                  <a:srgbClr val="FF0000"/>
                </a:solidFill>
              </a:rPr>
              <a:t>reoffenders</a:t>
            </a:r>
            <a:r>
              <a:rPr lang="en-US" sz="2800" dirty="0" smtClean="0">
                <a:solidFill>
                  <a:srgbClr val="FF0000"/>
                </a:solidFill>
              </a:rPr>
              <a:t> (low statistical risk group-wise) some group members may be dangerous (as individuals).  </a:t>
            </a:r>
          </a:p>
          <a:p>
            <a:endParaRPr lang="en-US" sz="2800" dirty="0" smtClean="0"/>
          </a:p>
          <a:p>
            <a:r>
              <a:rPr lang="en-US" sz="2800" dirty="0" smtClean="0"/>
              <a:t>Doing so does not require any adjustment, only the understanding that statistical group rates are not the same thing as </a:t>
            </a:r>
            <a:r>
              <a:rPr lang="en-US" sz="2800" dirty="0" err="1" smtClean="0"/>
              <a:t>reoffense</a:t>
            </a:r>
            <a:r>
              <a:rPr lang="en-US" sz="2800" dirty="0" smtClean="0"/>
              <a:t> potential in an individual case (or individualized likelihood).</a:t>
            </a:r>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46</a:t>
            </a:fld>
            <a:endParaRPr 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(5)</a:t>
            </a:r>
            <a:endParaRPr lang="en-US" dirty="0"/>
          </a:p>
        </p:txBody>
      </p:sp>
      <p:sp>
        <p:nvSpPr>
          <p:cNvPr id="3" name="Content Placeholder 2"/>
          <p:cNvSpPr>
            <a:spLocks noGrp="1"/>
          </p:cNvSpPr>
          <p:nvPr>
            <p:ph idx="1"/>
          </p:nvPr>
        </p:nvSpPr>
        <p:spPr/>
        <p:txBody>
          <a:bodyPr>
            <a:normAutofit lnSpcReduction="10000"/>
          </a:bodyPr>
          <a:lstStyle/>
          <a:p>
            <a:r>
              <a:rPr lang="en-US" dirty="0" smtClean="0"/>
              <a:t>Doing so does not require any adjustment, only the understanding that statistical group rates are not the same thing as </a:t>
            </a:r>
            <a:r>
              <a:rPr lang="en-US" dirty="0" err="1" smtClean="0"/>
              <a:t>reoffense</a:t>
            </a:r>
            <a:r>
              <a:rPr lang="en-US" dirty="0" smtClean="0"/>
              <a:t> potential in an individual case (or individualized likelihood).</a:t>
            </a:r>
          </a:p>
          <a:p>
            <a:endParaRPr lang="en-US" dirty="0" smtClean="0"/>
          </a:p>
          <a:p>
            <a:r>
              <a:rPr lang="en-US" dirty="0" smtClean="0">
                <a:solidFill>
                  <a:srgbClr val="FF0000"/>
                </a:solidFill>
              </a:rPr>
              <a:t>However doing this would require re-conceptualizing what </a:t>
            </a:r>
            <a:r>
              <a:rPr lang="en-US" dirty="0" err="1" smtClean="0">
                <a:solidFill>
                  <a:srgbClr val="FF0000"/>
                </a:solidFill>
              </a:rPr>
              <a:t>actuarials</a:t>
            </a:r>
            <a:r>
              <a:rPr lang="en-US" dirty="0" smtClean="0">
                <a:solidFill>
                  <a:srgbClr val="FF0000"/>
                </a:solidFill>
              </a:rPr>
              <a:t> do (and cannot do).</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47</a:t>
            </a:fld>
            <a:endParaRPr lang="en-US"/>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(6)</a:t>
            </a:r>
            <a:endParaRPr lang="en-US" dirty="0"/>
          </a:p>
        </p:txBody>
      </p:sp>
      <p:sp>
        <p:nvSpPr>
          <p:cNvPr id="3" name="Content Placeholder 2"/>
          <p:cNvSpPr>
            <a:spLocks noGrp="1"/>
          </p:cNvSpPr>
          <p:nvPr>
            <p:ph idx="1"/>
          </p:nvPr>
        </p:nvSpPr>
        <p:spPr/>
        <p:txBody>
          <a:bodyPr>
            <a:normAutofit/>
          </a:bodyPr>
          <a:lstStyle/>
          <a:p>
            <a:r>
              <a:rPr lang="en-US" dirty="0" smtClean="0"/>
              <a:t>Adjusting </a:t>
            </a:r>
            <a:r>
              <a:rPr lang="en-US" dirty="0" err="1" smtClean="0"/>
              <a:t>actuarials</a:t>
            </a:r>
            <a:r>
              <a:rPr lang="en-US" dirty="0" smtClean="0"/>
              <a:t> implies that group rates </a:t>
            </a:r>
            <a:r>
              <a:rPr lang="en-US" b="1" i="1" dirty="0" smtClean="0"/>
              <a:t>do</a:t>
            </a:r>
            <a:r>
              <a:rPr lang="en-US" dirty="0" smtClean="0"/>
              <a:t> indicate likelihoods of reoffending relevant in individual cases. </a:t>
            </a:r>
          </a:p>
          <a:p>
            <a:endParaRPr lang="en-US" dirty="0" smtClean="0"/>
          </a:p>
          <a:p>
            <a:r>
              <a:rPr lang="en-US" dirty="0" smtClean="0">
                <a:solidFill>
                  <a:srgbClr val="FF0000"/>
                </a:solidFill>
              </a:rPr>
              <a:t>However, the adjuster thinks that the particular group rate is not accurate as a final risk figure for the offender whose relevant actuarial rate is being adjusted.</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48</a:t>
            </a:fld>
            <a:endParaRPr lang="en-US"/>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(7)</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adjuster uses the actuarial group rate as a “base-line” likelihood estimate which is then moved up or down (usually up)  by bringing in other risk factors.</a:t>
            </a:r>
          </a:p>
          <a:p>
            <a:endParaRPr lang="en-US" dirty="0" smtClean="0"/>
          </a:p>
          <a:p>
            <a:r>
              <a:rPr lang="en-US" dirty="0" smtClean="0">
                <a:solidFill>
                  <a:srgbClr val="FF0000"/>
                </a:solidFill>
              </a:rPr>
              <a:t>This is in lieu of just saying the offender is not similar (or not similar enough) to the groups being distinguished by the actuarial tool.  </a:t>
            </a:r>
          </a:p>
          <a:p>
            <a:pPr>
              <a:buNone/>
            </a:pPr>
            <a:endParaRPr lang="en-US" dirty="0" smtClean="0"/>
          </a:p>
          <a:p>
            <a:r>
              <a:rPr lang="en-US" dirty="0" smtClean="0"/>
              <a:t>In other words, the adjuster wants to use the actuarial instrument as a measure of absolute risk relevant to individual cases, but not admit that its findings fail to fit the case at hand.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49</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Kansas v. Crane 2002</a:t>
            </a:r>
            <a:endParaRPr lang="en-US" sz="4000" dirty="0"/>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pPr marL="0" indent="0">
              <a:buNone/>
            </a:pPr>
            <a:r>
              <a:rPr lang="en-US" sz="2400" dirty="0" smtClean="0"/>
              <a:t>U.S. Supreme Court set out the following principles governing sex offender specific civil commitment:</a:t>
            </a:r>
          </a:p>
          <a:p>
            <a:pPr marL="0" indent="0">
              <a:buNone/>
            </a:pPr>
            <a:endParaRPr lang="en-US" sz="2400" dirty="0"/>
          </a:p>
          <a:p>
            <a:pPr marL="0" indent="0">
              <a:buNone/>
            </a:pPr>
            <a:r>
              <a:rPr lang="en-US" sz="2400" dirty="0" smtClean="0"/>
              <a:t>Applies to only a “narrow category” of dangerous criminal.</a:t>
            </a:r>
          </a:p>
          <a:p>
            <a:pPr marL="0" indent="0">
              <a:buNone/>
            </a:pPr>
            <a:endParaRPr lang="en-US" sz="2400" dirty="0"/>
          </a:p>
          <a:p>
            <a:pPr marL="0" indent="0">
              <a:buNone/>
            </a:pPr>
            <a:r>
              <a:rPr lang="en-US" sz="2400" dirty="0" smtClean="0"/>
              <a:t>Dangerousness alone is not enough. Lots of criminals are dangerously violent.  </a:t>
            </a:r>
          </a:p>
          <a:p>
            <a:pPr marL="0" indent="0">
              <a:buNone/>
            </a:pPr>
            <a:endParaRPr lang="en-US" sz="2400" dirty="0"/>
          </a:p>
          <a:p>
            <a:pPr marL="0" indent="0">
              <a:buNone/>
            </a:pPr>
            <a:r>
              <a:rPr lang="en-US" sz="2400" dirty="0" smtClean="0"/>
              <a:t>Involuntary hospitalization is only for a relatively small number of persons who are “made” dangerous “beyond control” by virtue of impaired capacity for volitional self-control (“serious difficulty controlling behavior”).</a:t>
            </a:r>
            <a:r>
              <a:rPr lang="en-US" sz="2400" dirty="0" smtClean="0">
                <a:solidFill>
                  <a:srgbClr val="FF0000"/>
                </a:solidFill>
              </a:rPr>
              <a:t>*</a:t>
            </a:r>
          </a:p>
          <a:p>
            <a:pPr marL="0" indent="0">
              <a:buNone/>
            </a:pPr>
            <a:r>
              <a:rPr lang="en-US" sz="2800" dirty="0" smtClean="0">
                <a:solidFill>
                  <a:srgbClr val="FF0000"/>
                </a:solidFill>
              </a:rPr>
              <a:t>*</a:t>
            </a:r>
            <a:r>
              <a:rPr lang="en-US" sz="1600" dirty="0" smtClean="0">
                <a:solidFill>
                  <a:srgbClr val="FF0000"/>
                </a:solidFill>
              </a:rPr>
              <a:t>The Court allows for the possibility of emotional or other impairments qualifying as “serious difficulty” but does not state a definitive opinion on this.  This is because the relevant impairment in the cases of Hendricks and Crane was considered to be volitional.</a:t>
            </a: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a:t>
            </a:fld>
            <a:endParaRPr lang="en-US" dirty="0"/>
          </a:p>
        </p:txBody>
      </p:sp>
    </p:spTree>
    <p:extLst>
      <p:ext uri="{BB962C8B-B14F-4D97-AF65-F5344CB8AC3E}">
        <p14:creationId xmlns="" xmlns:p14="http://schemas.microsoft.com/office/powerpoint/2010/main" val="3627208141"/>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t>High (8)</a:t>
            </a:r>
            <a:endParaRPr lang="en-US" dirty="0"/>
          </a:p>
        </p:txBody>
      </p:sp>
      <p:sp>
        <p:nvSpPr>
          <p:cNvPr id="3" name="Content Placeholder 2"/>
          <p:cNvSpPr>
            <a:spLocks noGrp="1"/>
          </p:cNvSpPr>
          <p:nvPr>
            <p:ph idx="1"/>
          </p:nvPr>
        </p:nvSpPr>
        <p:spPr>
          <a:xfrm>
            <a:off x="457200" y="1447800"/>
            <a:ext cx="8229600" cy="4724400"/>
          </a:xfrm>
        </p:spPr>
        <p:txBody>
          <a:bodyPr>
            <a:normAutofit/>
          </a:bodyPr>
          <a:lstStyle/>
          <a:p>
            <a:r>
              <a:rPr lang="en-US" dirty="0" smtClean="0"/>
              <a:t>A different kind of speculation is implied by claims about “underestimating” risk.</a:t>
            </a:r>
          </a:p>
          <a:p>
            <a:endParaRPr lang="en-US" dirty="0" smtClean="0"/>
          </a:p>
          <a:p>
            <a:r>
              <a:rPr lang="en-US" dirty="0" smtClean="0"/>
              <a:t>The idea is (in part) that if the same group of offenders in the Static-99 sample had been followed more than 15 years (lifetime?) a higher percentage would have been observed to have a new conviction.</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50</a:t>
            </a:fld>
            <a:endParaRPr lang="en-US" dirty="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High (9)</a:t>
            </a:r>
            <a:endParaRPr lang="en-US" dirty="0"/>
          </a:p>
        </p:txBody>
      </p:sp>
      <p:sp>
        <p:nvSpPr>
          <p:cNvPr id="3" name="Content Placeholder 2"/>
          <p:cNvSpPr>
            <a:spLocks noGrp="1"/>
          </p:cNvSpPr>
          <p:nvPr>
            <p:ph idx="1"/>
          </p:nvPr>
        </p:nvSpPr>
        <p:spPr>
          <a:xfrm>
            <a:off x="457200" y="1066800"/>
            <a:ext cx="8229600" cy="5562600"/>
          </a:xfrm>
        </p:spPr>
        <p:txBody>
          <a:bodyPr>
            <a:normAutofit fontScale="85000" lnSpcReduction="10000"/>
          </a:bodyPr>
          <a:lstStyle/>
          <a:p>
            <a:r>
              <a:rPr lang="en-US" sz="2800" dirty="0" smtClean="0"/>
              <a:t>No doubt a few offenders hold off for 15 years and then reoffend.  </a:t>
            </a:r>
          </a:p>
          <a:p>
            <a:endParaRPr lang="en-US" sz="2800" dirty="0" smtClean="0"/>
          </a:p>
          <a:p>
            <a:r>
              <a:rPr lang="en-US" sz="2800" dirty="0" smtClean="0"/>
              <a:t>But especially in “high risk” categories, offenders often have histories of being caught (and convicted) multiple times, often within time periods of less than 15 years. If they have 15 year periods in between offenses it is usually because they were in prison.  Perhaps some will go to prison for non-sexual offenses, stay there a long time, and then sexually reoffend (at a senior age).</a:t>
            </a:r>
          </a:p>
          <a:p>
            <a:endParaRPr lang="en-US" sz="2800" dirty="0" smtClean="0"/>
          </a:p>
          <a:p>
            <a:r>
              <a:rPr lang="en-US" sz="2800" dirty="0" smtClean="0"/>
              <a:t>Given the age many offenders currently are by the time they are recommended for commitment, going more than 10-15 more years into the future and then reoffending would not be something we’d expect of many of them.</a:t>
            </a:r>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51</a:t>
            </a:fld>
            <a:endParaRPr lang="en-US"/>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High (10)</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sz="2800" dirty="0" smtClean="0"/>
              <a:t>Another part of the underestimation caveat is the fact there are undetected sex offenses.  </a:t>
            </a:r>
          </a:p>
          <a:p>
            <a:r>
              <a:rPr lang="en-US" sz="2800" dirty="0" smtClean="0">
                <a:solidFill>
                  <a:srgbClr val="FF0000"/>
                </a:solidFill>
              </a:rPr>
              <a:t>As suggested earlier the issue for recidivism research (which grounds actuarial tables) is not whether there are offenses that have escaped charges or convictions, or even if a particular offender has such offenses.  </a:t>
            </a:r>
          </a:p>
          <a:p>
            <a:r>
              <a:rPr lang="en-US" sz="2800" dirty="0" smtClean="0"/>
              <a:t>It is whether there are offenders reoffending (once or several times) who are not detected at all, even just once, so that we can observe that they are  post-release </a:t>
            </a:r>
            <a:r>
              <a:rPr lang="en-US" sz="2800" dirty="0" err="1" smtClean="0"/>
              <a:t>reoffenders</a:t>
            </a:r>
            <a:r>
              <a:rPr lang="en-US" sz="2800" dirty="0" smtClean="0"/>
              <a:t>.  </a:t>
            </a:r>
          </a:p>
          <a:p>
            <a:r>
              <a:rPr lang="en-US" sz="2800" dirty="0" smtClean="0">
                <a:solidFill>
                  <a:srgbClr val="FF0000"/>
                </a:solidFill>
              </a:rPr>
              <a:t>To say that the Static underestimates risk is to say there are a significant number of unknown </a:t>
            </a:r>
            <a:r>
              <a:rPr lang="en-US" sz="2800" dirty="0" err="1" smtClean="0">
                <a:solidFill>
                  <a:srgbClr val="FF0000"/>
                </a:solidFill>
              </a:rPr>
              <a:t>reoffenders</a:t>
            </a:r>
            <a:r>
              <a:rPr lang="en-US" sz="2800" dirty="0" smtClean="0">
                <a:solidFill>
                  <a:srgbClr val="FF0000"/>
                </a:solidFill>
              </a:rPr>
              <a:t> in normative samples.  </a:t>
            </a: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52</a:t>
            </a:fld>
            <a:endParaRPr lang="en-US"/>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High (11)</a:t>
            </a:r>
            <a:endParaRPr lang="en-US" dirty="0"/>
          </a:p>
        </p:txBody>
      </p:sp>
      <p:sp>
        <p:nvSpPr>
          <p:cNvPr id="3" name="Content Placeholder 2"/>
          <p:cNvSpPr>
            <a:spLocks noGrp="1"/>
          </p:cNvSpPr>
          <p:nvPr>
            <p:ph idx="1"/>
          </p:nvPr>
        </p:nvSpPr>
        <p:spPr>
          <a:xfrm>
            <a:off x="457200" y="1066800"/>
            <a:ext cx="8229600" cy="5486400"/>
          </a:xfrm>
        </p:spPr>
        <p:txBody>
          <a:bodyPr>
            <a:normAutofit fontScale="92500" lnSpcReduction="20000"/>
          </a:bodyPr>
          <a:lstStyle/>
          <a:p>
            <a:r>
              <a:rPr lang="en-US" dirty="0" smtClean="0"/>
              <a:t>While this is possible, it seems unlikely.  As noted, by the time offenders in the high-risk category got their high scores they had typically been caught multiple times for sex offending.  This is not to say they didn’t have undetected offenses.  It is only to say that their histories don’t indicate high skill in escaping (eventual) detection.  </a:t>
            </a:r>
          </a:p>
          <a:p>
            <a:endParaRPr lang="en-US" dirty="0" smtClean="0"/>
          </a:p>
          <a:p>
            <a:r>
              <a:rPr lang="en-US" dirty="0" smtClean="0">
                <a:solidFill>
                  <a:srgbClr val="FF0000"/>
                </a:solidFill>
              </a:rPr>
              <a:t>It seems a stretch to assume a significant number of them went through a long release period (15 years for the Static) continuing to reoffend but never getting caught. </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53</a:t>
            </a:fld>
            <a:endParaRPr lang="en-US"/>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High (12) </a:t>
            </a:r>
            <a:endParaRPr lang="en-US"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r>
              <a:rPr lang="en-US" dirty="0" smtClean="0"/>
              <a:t>Ironically, there may be more undetected </a:t>
            </a:r>
            <a:r>
              <a:rPr lang="en-US" dirty="0" err="1" smtClean="0"/>
              <a:t>reoffenders</a:t>
            </a:r>
            <a:r>
              <a:rPr lang="en-US" dirty="0" smtClean="0"/>
              <a:t> in groups with lower actuarial scores.</a:t>
            </a:r>
          </a:p>
          <a:p>
            <a:pPr>
              <a:buNone/>
            </a:pPr>
            <a:endParaRPr lang="en-US" dirty="0" smtClean="0"/>
          </a:p>
          <a:p>
            <a:r>
              <a:rPr lang="en-US" dirty="0" smtClean="0">
                <a:solidFill>
                  <a:srgbClr val="FF0000"/>
                </a:solidFill>
              </a:rPr>
              <a:t>The reason is that these offenders reoffend less frequently (even infrequently) which makes it more likely they can have an isolated new offense that escapes detection.  This would enable them to more easily escape detection as a </a:t>
            </a:r>
            <a:r>
              <a:rPr lang="en-US" dirty="0" err="1" smtClean="0">
                <a:solidFill>
                  <a:srgbClr val="FF0000"/>
                </a:solidFill>
              </a:rPr>
              <a:t>reoffender</a:t>
            </a:r>
            <a:r>
              <a:rPr lang="en-US" dirty="0" smtClean="0">
                <a:solidFill>
                  <a:srgbClr val="FF0000"/>
                </a:solidFill>
              </a:rPr>
              <a:t>.</a:t>
            </a:r>
          </a:p>
          <a:p>
            <a:pPr>
              <a:buNone/>
            </a:pPr>
            <a:endParaRPr lang="en-US" dirty="0" smtClean="0"/>
          </a:p>
          <a:p>
            <a:r>
              <a:rPr lang="en-US" dirty="0" smtClean="0"/>
              <a:t>However, offenders offending (or reoffending) with greater frequency (more typical of higher score men, and especially those recommended for commitment) would seem more likely to get caught (eventually) because they are risking sanction more often.  They would seem less likely to remain undetected </a:t>
            </a:r>
            <a:r>
              <a:rPr lang="en-US" dirty="0" err="1" smtClean="0"/>
              <a:t>reoffenders</a:t>
            </a:r>
            <a:r>
              <a:rPr lang="en-US" dirty="0" smtClean="0"/>
              <a:t> for long periods.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54</a:t>
            </a:fld>
            <a:endParaRPr lang="en-US"/>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High (13)</a:t>
            </a:r>
            <a:endParaRPr lang="en-US" dirty="0"/>
          </a:p>
        </p:txBody>
      </p:sp>
      <p:sp>
        <p:nvSpPr>
          <p:cNvPr id="3" name="Content Placeholder 2"/>
          <p:cNvSpPr>
            <a:spLocks noGrp="1"/>
          </p:cNvSpPr>
          <p:nvPr>
            <p:ph idx="1"/>
          </p:nvPr>
        </p:nvSpPr>
        <p:spPr>
          <a:xfrm>
            <a:off x="457200" y="1143000"/>
            <a:ext cx="8229600" cy="5486400"/>
          </a:xfrm>
        </p:spPr>
        <p:txBody>
          <a:bodyPr>
            <a:normAutofit fontScale="85000" lnSpcReduction="10000"/>
          </a:bodyPr>
          <a:lstStyle/>
          <a:p>
            <a:r>
              <a:rPr lang="en-US" dirty="0" smtClean="0"/>
              <a:t>The bottom line is that reasons exist to think that groups of high score offenders (and especially groups of offenders recommended for commitment) do not have significant numbers of undetected </a:t>
            </a:r>
            <a:r>
              <a:rPr lang="en-US" dirty="0" err="1" smtClean="0"/>
              <a:t>reoffenders</a:t>
            </a:r>
            <a:r>
              <a:rPr lang="en-US" dirty="0" smtClean="0"/>
              <a:t> when follow-up periods are lengthy (e.g. 10 or more years).</a:t>
            </a:r>
          </a:p>
          <a:p>
            <a:r>
              <a:rPr lang="en-US" dirty="0" smtClean="0">
                <a:solidFill>
                  <a:srgbClr val="FF0000"/>
                </a:solidFill>
              </a:rPr>
              <a:t>Nor is there reason to think there are significant numbers of offenders who will become </a:t>
            </a:r>
            <a:r>
              <a:rPr lang="en-US" dirty="0" err="1" smtClean="0">
                <a:solidFill>
                  <a:srgbClr val="FF0000"/>
                </a:solidFill>
              </a:rPr>
              <a:t>reoffenders</a:t>
            </a:r>
            <a:r>
              <a:rPr lang="en-US" dirty="0" smtClean="0">
                <a:solidFill>
                  <a:srgbClr val="FF0000"/>
                </a:solidFill>
              </a:rPr>
              <a:t> only after many years have passed (e.g. reoffending at the 20 year mark instead of the 10 or 15 year mark).  </a:t>
            </a:r>
          </a:p>
          <a:p>
            <a:r>
              <a:rPr lang="en-US" dirty="0" smtClean="0"/>
              <a:t>Even if these </a:t>
            </a:r>
            <a:r>
              <a:rPr lang="en-US" dirty="0" err="1" smtClean="0"/>
              <a:t>reoffenders</a:t>
            </a:r>
            <a:r>
              <a:rPr lang="en-US" dirty="0" smtClean="0"/>
              <a:t> were included,  recidivism rates would probably not be much higher than observed rates.</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55</a:t>
            </a:fld>
            <a:endParaRPr lang="en-US"/>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High (14)</a:t>
            </a:r>
            <a:endParaRPr lang="en-US" dirty="0"/>
          </a:p>
        </p:txBody>
      </p:sp>
      <p:sp>
        <p:nvSpPr>
          <p:cNvPr id="3" name="Content Placeholder 2"/>
          <p:cNvSpPr>
            <a:spLocks noGrp="1"/>
          </p:cNvSpPr>
          <p:nvPr>
            <p:ph idx="1"/>
          </p:nvPr>
        </p:nvSpPr>
        <p:spPr>
          <a:xfrm>
            <a:off x="457200" y="838200"/>
            <a:ext cx="8229600" cy="5791200"/>
          </a:xfrm>
        </p:spPr>
        <p:txBody>
          <a:bodyPr>
            <a:normAutofit fontScale="85000" lnSpcReduction="20000"/>
          </a:bodyPr>
          <a:lstStyle/>
          <a:p>
            <a:r>
              <a:rPr lang="en-US" dirty="0" smtClean="0">
                <a:solidFill>
                  <a:srgbClr val="0070C0"/>
                </a:solidFill>
              </a:rPr>
              <a:t>This suggests that actuarial rates are not likely to be (significant) underestimates.  </a:t>
            </a:r>
          </a:p>
          <a:p>
            <a:endParaRPr lang="en-US" dirty="0" smtClean="0">
              <a:solidFill>
                <a:srgbClr val="0070C0"/>
              </a:solidFill>
            </a:endParaRPr>
          </a:p>
          <a:p>
            <a:r>
              <a:rPr lang="en-US" dirty="0" smtClean="0">
                <a:solidFill>
                  <a:srgbClr val="FF0000"/>
                </a:solidFill>
              </a:rPr>
              <a:t>If anything, as we shall see, rates on actuarial tables are more likely to be overestimates because they come from samples of offenders released decades ago under different societal conditions (e.g. shorter sentences, less use of probation, less use of treatment, less public awareness, less sophisticated investigation techniques, and so forth).  </a:t>
            </a:r>
          </a:p>
          <a:p>
            <a:endParaRPr lang="en-US" dirty="0" smtClean="0">
              <a:solidFill>
                <a:srgbClr val="0070C0"/>
              </a:solidFill>
            </a:endParaRPr>
          </a:p>
          <a:p>
            <a:r>
              <a:rPr lang="en-US" dirty="0" smtClean="0">
                <a:solidFill>
                  <a:srgbClr val="0070C0"/>
                </a:solidFill>
              </a:rPr>
              <a:t>Base-rates were much higher in past decades (e.g. before 1990) than what is true now.  More recently released samples are showing lower rates.</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56</a:t>
            </a:fld>
            <a:endParaRPr lang="en-US"/>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Rates</a:t>
            </a:r>
            <a:endParaRPr lang="en-US" dirty="0"/>
          </a:p>
        </p:txBody>
      </p:sp>
      <p:sp>
        <p:nvSpPr>
          <p:cNvPr id="3" name="Content Placeholder 2"/>
          <p:cNvSpPr>
            <a:spLocks noGrp="1"/>
          </p:cNvSpPr>
          <p:nvPr>
            <p:ph idx="1"/>
          </p:nvPr>
        </p:nvSpPr>
        <p:spPr/>
        <p:txBody>
          <a:bodyPr/>
          <a:lstStyle/>
          <a:p>
            <a:r>
              <a:rPr lang="en-US" dirty="0" smtClean="0"/>
              <a:t>Now back to the issue of what constitutes a “high” </a:t>
            </a:r>
            <a:r>
              <a:rPr lang="en-US" dirty="0" err="1" smtClean="0"/>
              <a:t>reoffender</a:t>
            </a:r>
            <a:r>
              <a:rPr lang="en-US" dirty="0" smtClean="0"/>
              <a:t> percentage for a group of released offenders.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57</a:t>
            </a:fld>
            <a:endParaRPr lang="en-US"/>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for the 99R</a:t>
            </a:r>
            <a:endParaRPr lang="en-US" dirty="0"/>
          </a:p>
        </p:txBody>
      </p:sp>
      <p:sp>
        <p:nvSpPr>
          <p:cNvPr id="3" name="Content Placeholder 2"/>
          <p:cNvSpPr>
            <a:spLocks noGrp="1"/>
          </p:cNvSpPr>
          <p:nvPr>
            <p:ph idx="1"/>
          </p:nvPr>
        </p:nvSpPr>
        <p:spPr/>
        <p:txBody>
          <a:bodyPr>
            <a:normAutofit fontScale="85000" lnSpcReduction="10000"/>
          </a:bodyPr>
          <a:lstStyle/>
          <a:p>
            <a:r>
              <a:rPr lang="en-US" dirty="0"/>
              <a:t>For the 99R (High Risk/Need) “high” would mean </a:t>
            </a:r>
            <a:r>
              <a:rPr lang="en-US" b="1" dirty="0">
                <a:solidFill>
                  <a:srgbClr val="FF0000"/>
                </a:solidFill>
              </a:rPr>
              <a:t>41.9%</a:t>
            </a:r>
            <a:r>
              <a:rPr lang="en-US" dirty="0"/>
              <a:t> (estimated rate) for 10 years and </a:t>
            </a:r>
            <a:r>
              <a:rPr lang="en-US" b="1" dirty="0">
                <a:solidFill>
                  <a:srgbClr val="FF0000"/>
                </a:solidFill>
              </a:rPr>
              <a:t>31.2%</a:t>
            </a:r>
            <a:r>
              <a:rPr lang="en-US" dirty="0"/>
              <a:t> for 5 years (score 6).  </a:t>
            </a:r>
            <a:r>
              <a:rPr lang="en-US" b="1" dirty="0"/>
              <a:t>48.6; 37.9 </a:t>
            </a:r>
            <a:r>
              <a:rPr lang="en-US" dirty="0"/>
              <a:t>(score 7</a:t>
            </a:r>
            <a:r>
              <a:rPr lang="en-US" dirty="0" smtClean="0"/>
              <a:t>).  </a:t>
            </a:r>
            <a:r>
              <a:rPr lang="en-US" dirty="0" smtClean="0">
                <a:solidFill>
                  <a:srgbClr val="00B050"/>
                </a:solidFill>
              </a:rPr>
              <a:t>These are essentially percentages of offenders with a new </a:t>
            </a:r>
            <a:r>
              <a:rPr lang="en-US" b="1" i="1" dirty="0" smtClean="0">
                <a:solidFill>
                  <a:srgbClr val="00B050"/>
                </a:solidFill>
              </a:rPr>
              <a:t>conviction</a:t>
            </a:r>
            <a:r>
              <a:rPr lang="en-US" dirty="0" smtClean="0">
                <a:solidFill>
                  <a:srgbClr val="00B050"/>
                </a:solidFill>
              </a:rPr>
              <a:t> for sexual offending (see next slide).</a:t>
            </a:r>
            <a:endParaRPr lang="en-US" dirty="0"/>
          </a:p>
          <a:p>
            <a:endParaRPr lang="en-US" dirty="0"/>
          </a:p>
          <a:p>
            <a:r>
              <a:rPr lang="en-US" dirty="0"/>
              <a:t>Moderate high: </a:t>
            </a:r>
            <a:r>
              <a:rPr lang="en-US" b="1" dirty="0">
                <a:solidFill>
                  <a:srgbClr val="FF0000"/>
                </a:solidFill>
              </a:rPr>
              <a:t>27.7%; 19.6% </a:t>
            </a:r>
            <a:r>
              <a:rPr lang="en-US" dirty="0"/>
              <a:t>(10; 5 y): score 5</a:t>
            </a:r>
          </a:p>
          <a:p>
            <a:r>
              <a:rPr lang="en-US" b="1" dirty="0"/>
              <a:t>22.6%; 15.4% </a:t>
            </a:r>
            <a:r>
              <a:rPr lang="en-US" dirty="0"/>
              <a:t>(10,5 y): score 4</a:t>
            </a:r>
          </a:p>
          <a:p>
            <a:endParaRPr lang="en-US" dirty="0"/>
          </a:p>
          <a:p>
            <a:r>
              <a:rPr lang="en-US" dirty="0">
                <a:solidFill>
                  <a:srgbClr val="488F4D"/>
                </a:solidFill>
              </a:rPr>
              <a:t>Routine (score 6): </a:t>
            </a:r>
            <a:r>
              <a:rPr lang="en-US" b="1" dirty="0">
                <a:solidFill>
                  <a:srgbClr val="488F4D"/>
                </a:solidFill>
              </a:rPr>
              <a:t>14.7%</a:t>
            </a:r>
            <a:r>
              <a:rPr lang="en-US" dirty="0">
                <a:solidFill>
                  <a:srgbClr val="488F4D"/>
                </a:solidFill>
              </a:rPr>
              <a:t> for 5 years release</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58</a:t>
            </a:fld>
            <a:endParaRPr lang="en-US"/>
          </a:p>
        </p:txBody>
      </p:sp>
    </p:spTree>
    <p:extLst>
      <p:ext uri="{BB962C8B-B14F-4D97-AF65-F5344CB8AC3E}">
        <p14:creationId xmlns="" xmlns:p14="http://schemas.microsoft.com/office/powerpoint/2010/main" val="1169859802"/>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99R proxy indicators of reoffending</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sz="2400" dirty="0" smtClean="0"/>
              <a:t>“…</a:t>
            </a:r>
            <a:r>
              <a:rPr lang="en-US" sz="2400" i="1" dirty="0" smtClean="0"/>
              <a:t>In about half the samples the criteria was conviction, and the other half used charges</a:t>
            </a:r>
            <a:r>
              <a:rPr lang="en-US" sz="2400" dirty="0" smtClean="0"/>
              <a:t>.” </a:t>
            </a:r>
          </a:p>
          <a:p>
            <a:endParaRPr lang="en-US" sz="2400" dirty="0" smtClean="0"/>
          </a:p>
          <a:p>
            <a:r>
              <a:rPr lang="en-US" sz="2400" dirty="0" smtClean="0"/>
              <a:t>“…However, few of the samples using charges had access to data bases in which charges were reliably recorded in our analyses, we have found only slight differences in the overall recidivism rates for the samples using charges and those using convictions (with slightly higher in the charges).”  </a:t>
            </a:r>
          </a:p>
          <a:p>
            <a:endParaRPr lang="en-US" sz="2400" dirty="0" smtClean="0"/>
          </a:p>
          <a:p>
            <a:r>
              <a:rPr lang="en-US" sz="2400" dirty="0" smtClean="0"/>
              <a:t>“…Although our official criteria was charges (we coded them if they were available), the actual rates are closer to </a:t>
            </a:r>
            <a:r>
              <a:rPr lang="en-US" sz="2400" b="1" i="1" dirty="0" smtClean="0">
                <a:solidFill>
                  <a:srgbClr val="FF0000"/>
                </a:solidFill>
              </a:rPr>
              <a:t>convictions</a:t>
            </a:r>
            <a:r>
              <a:rPr lang="en-US" sz="2400" dirty="0" smtClean="0"/>
              <a:t>,</a:t>
            </a:r>
            <a:r>
              <a:rPr lang="en-US" sz="2400" dirty="0" smtClean="0">
                <a:solidFill>
                  <a:srgbClr val="FF0000"/>
                </a:solidFill>
              </a:rPr>
              <a:t> </a:t>
            </a:r>
            <a:r>
              <a:rPr lang="en-US" sz="2400" dirty="0" smtClean="0"/>
              <a:t>as convictions is what we had available for most samples.”  </a:t>
            </a:r>
          </a:p>
          <a:p>
            <a:endParaRPr lang="en-US" sz="2400" dirty="0" smtClean="0"/>
          </a:p>
          <a:p>
            <a:r>
              <a:rPr lang="en-US" sz="2400" dirty="0" smtClean="0"/>
              <a:t>Dr. Yolanda Fernandez, DSP Master Trainer, reporting response from Dr. R. Karl Hanson to question about proxies.   </a:t>
            </a:r>
          </a:p>
          <a:p>
            <a:pPr>
              <a:buNone/>
            </a:pPr>
            <a:r>
              <a:rPr lang="en-US" sz="2400" dirty="0" smtClean="0"/>
              <a:t>    Email: 1-28-13</a:t>
            </a:r>
          </a:p>
          <a:p>
            <a:endParaRPr lang="en-US" sz="20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59</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Crane and Hendricks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t>
            </a:r>
            <a:r>
              <a:rPr lang="en-US" i="1" dirty="0" smtClean="0"/>
              <a:t>Crane</a:t>
            </a:r>
            <a:r>
              <a:rPr lang="en-US" dirty="0" smtClean="0"/>
              <a:t> (2002) the U.S. Supreme Court clarified issues discussed in </a:t>
            </a:r>
            <a:r>
              <a:rPr lang="en-US" i="1" dirty="0" smtClean="0"/>
              <a:t>Kansas v. Hendricks </a:t>
            </a:r>
            <a:r>
              <a:rPr lang="en-US" dirty="0" smtClean="0"/>
              <a:t>(1997).</a:t>
            </a:r>
          </a:p>
          <a:p>
            <a:endParaRPr lang="en-US" dirty="0"/>
          </a:p>
          <a:p>
            <a:r>
              <a:rPr lang="en-US" dirty="0" smtClean="0"/>
              <a:t>The Florida statute (1998) was crafted after </a:t>
            </a:r>
            <a:r>
              <a:rPr lang="en-US" i="1" dirty="0" smtClean="0"/>
              <a:t>Hendricks</a:t>
            </a:r>
            <a:r>
              <a:rPr lang="en-US" dirty="0" smtClean="0"/>
              <a:t>.</a:t>
            </a:r>
          </a:p>
          <a:p>
            <a:endParaRPr lang="en-US" dirty="0"/>
          </a:p>
          <a:p>
            <a:r>
              <a:rPr lang="en-US" dirty="0" smtClean="0"/>
              <a:t>But it is basically consistent with Crane, as will be shown.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a:t>
            </a:fld>
            <a:endParaRPr lang="en-US"/>
          </a:p>
        </p:txBody>
      </p:sp>
    </p:spTree>
    <p:extLst>
      <p:ext uri="{BB962C8B-B14F-4D97-AF65-F5344CB8AC3E}">
        <p14:creationId xmlns="" xmlns:p14="http://schemas.microsoft.com/office/powerpoint/2010/main" val="457561843"/>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rates “low”?</a:t>
            </a:r>
            <a:endParaRPr lang="en-US" dirty="0"/>
          </a:p>
        </p:txBody>
      </p:sp>
      <p:sp>
        <p:nvSpPr>
          <p:cNvPr id="3" name="Content Placeholder 2"/>
          <p:cNvSpPr>
            <a:spLocks noGrp="1"/>
          </p:cNvSpPr>
          <p:nvPr>
            <p:ph idx="1"/>
          </p:nvPr>
        </p:nvSpPr>
        <p:spPr/>
        <p:txBody>
          <a:bodyPr>
            <a:normAutofit/>
          </a:bodyPr>
          <a:lstStyle/>
          <a:p>
            <a:r>
              <a:rPr lang="en-US" dirty="0" smtClean="0"/>
              <a:t>For the Static-99, “low” score range (0-1) has </a:t>
            </a:r>
            <a:r>
              <a:rPr lang="en-US" b="1" dirty="0" smtClean="0">
                <a:solidFill>
                  <a:srgbClr val="FF0000"/>
                </a:solidFill>
              </a:rPr>
              <a:t>5%</a:t>
            </a:r>
            <a:r>
              <a:rPr lang="en-US" dirty="0" smtClean="0"/>
              <a:t> and </a:t>
            </a:r>
            <a:r>
              <a:rPr lang="en-US" b="1" dirty="0" smtClean="0">
                <a:solidFill>
                  <a:srgbClr val="FF0000"/>
                </a:solidFill>
              </a:rPr>
              <a:t>11%</a:t>
            </a:r>
            <a:r>
              <a:rPr lang="en-US" dirty="0" smtClean="0"/>
              <a:t> (5, 10 years), with </a:t>
            </a:r>
            <a:r>
              <a:rPr lang="en-US" b="1" dirty="0" smtClean="0">
                <a:solidFill>
                  <a:srgbClr val="FF0000"/>
                </a:solidFill>
              </a:rPr>
              <a:t>13%</a:t>
            </a:r>
            <a:r>
              <a:rPr lang="en-US" dirty="0" smtClean="0"/>
              <a:t> as the highest rate (15 years). </a:t>
            </a:r>
          </a:p>
          <a:p>
            <a:endParaRPr lang="en-US" dirty="0" smtClean="0"/>
          </a:p>
          <a:p>
            <a:r>
              <a:rPr lang="en-US" dirty="0" smtClean="0"/>
              <a:t>“Moderate low” has rates as high as </a:t>
            </a:r>
            <a:r>
              <a:rPr lang="en-US" b="1" dirty="0" smtClean="0">
                <a:solidFill>
                  <a:srgbClr val="FF0000"/>
                </a:solidFill>
              </a:rPr>
              <a:t>12%, 14% </a:t>
            </a:r>
            <a:r>
              <a:rPr lang="en-US" dirty="0" smtClean="0">
                <a:solidFill>
                  <a:srgbClr val="115BA4"/>
                </a:solidFill>
              </a:rPr>
              <a:t>and</a:t>
            </a:r>
            <a:r>
              <a:rPr lang="en-US" b="1" dirty="0" smtClean="0">
                <a:solidFill>
                  <a:srgbClr val="FF0000"/>
                </a:solidFill>
              </a:rPr>
              <a:t> 19% </a:t>
            </a:r>
            <a:r>
              <a:rPr lang="en-US" dirty="0" smtClean="0"/>
              <a:t>(5,10,15 yrs.).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60</a:t>
            </a:fld>
            <a:endParaRPr lang="en-US"/>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Low rates</a:t>
            </a:r>
            <a:endParaRPr lang="en-US" b="1" dirty="0"/>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r>
              <a:rPr lang="en-US" dirty="0" smtClean="0"/>
              <a:t>The “low” risk category (scores -3 to 1) for the Static-99R has estimated rates up to </a:t>
            </a:r>
            <a:r>
              <a:rPr lang="en-US" b="1" dirty="0" smtClean="0">
                <a:solidFill>
                  <a:srgbClr val="FF0000"/>
                </a:solidFill>
              </a:rPr>
              <a:t>9.4%</a:t>
            </a:r>
            <a:r>
              <a:rPr lang="en-US" dirty="0" smtClean="0"/>
              <a:t> and </a:t>
            </a:r>
            <a:r>
              <a:rPr lang="en-US" b="1" dirty="0" smtClean="0">
                <a:solidFill>
                  <a:srgbClr val="FF0000"/>
                </a:solidFill>
              </a:rPr>
              <a:t>15.7%</a:t>
            </a:r>
            <a:r>
              <a:rPr lang="en-US" dirty="0" smtClean="0"/>
              <a:t> (High Risk/Need reference group).  </a:t>
            </a:r>
          </a:p>
          <a:p>
            <a:pPr>
              <a:buNone/>
            </a:pPr>
            <a:endParaRPr lang="en-US" dirty="0" smtClean="0"/>
          </a:p>
          <a:p>
            <a:endParaRPr lang="en-US" dirty="0" smtClean="0"/>
          </a:p>
          <a:p>
            <a:r>
              <a:rPr lang="en-US" dirty="0" smtClean="0"/>
              <a:t>“Moderate low” (scores 2-3) has estimated rates up to </a:t>
            </a:r>
            <a:r>
              <a:rPr lang="en-US" b="1" dirty="0" smtClean="0">
                <a:solidFill>
                  <a:srgbClr val="FF0000"/>
                </a:solidFill>
              </a:rPr>
              <a:t>15.8%</a:t>
            </a:r>
            <a:r>
              <a:rPr lang="en-US" dirty="0" smtClean="0"/>
              <a:t> and </a:t>
            </a:r>
            <a:r>
              <a:rPr lang="en-US" b="1" dirty="0" smtClean="0">
                <a:solidFill>
                  <a:srgbClr val="FF0000"/>
                </a:solidFill>
              </a:rPr>
              <a:t>24.3%</a:t>
            </a:r>
            <a:r>
              <a:rPr lang="en-US" dirty="0" smtClean="0"/>
              <a:t> (5,10 yrs.).</a:t>
            </a:r>
          </a:p>
          <a:p>
            <a:endParaRPr lang="en-US" dirty="0" smtClean="0"/>
          </a:p>
          <a:p>
            <a:r>
              <a:rPr lang="en-US" dirty="0" smtClean="0"/>
              <a:t>For the Routine Sample, low rates go up to </a:t>
            </a:r>
            <a:r>
              <a:rPr lang="en-US" b="1" dirty="0" smtClean="0">
                <a:solidFill>
                  <a:srgbClr val="FF0000"/>
                </a:solidFill>
              </a:rPr>
              <a:t>3.8%</a:t>
            </a:r>
            <a:r>
              <a:rPr lang="en-US" dirty="0" smtClean="0"/>
              <a:t> (5 yrs.).  Moderate-low rates go up to </a:t>
            </a:r>
            <a:r>
              <a:rPr lang="en-US" b="1" dirty="0" smtClean="0">
                <a:solidFill>
                  <a:srgbClr val="FF0000"/>
                </a:solidFill>
              </a:rPr>
              <a:t>6.6%</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61</a:t>
            </a:fld>
            <a:endParaRPr lang="en-US"/>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639762"/>
          </a:xfrm>
        </p:spPr>
        <p:txBody>
          <a:bodyPr>
            <a:normAutofit/>
          </a:bodyPr>
          <a:lstStyle/>
          <a:p>
            <a:r>
              <a:rPr lang="en-US" sz="2800" b="1" dirty="0" smtClean="0">
                <a:latin typeface="Arial" pitchFamily="34" charset="0"/>
                <a:cs typeface="Arial" pitchFamily="34" charset="0"/>
              </a:rPr>
              <a:t>SVPP Study: Why Now?</a:t>
            </a:r>
            <a:endParaRPr lang="en-US" sz="2800" dirty="0"/>
          </a:p>
        </p:txBody>
      </p:sp>
      <p:sp>
        <p:nvSpPr>
          <p:cNvPr id="8" name="Content Placeholder 7"/>
          <p:cNvSpPr>
            <a:spLocks noGrp="1"/>
          </p:cNvSpPr>
          <p:nvPr>
            <p:ph idx="1"/>
          </p:nvPr>
        </p:nvSpPr>
        <p:spPr>
          <a:xfrm>
            <a:off x="457200" y="914400"/>
            <a:ext cx="8229600" cy="5715000"/>
          </a:xfrm>
        </p:spPr>
        <p:txBody>
          <a:bodyPr>
            <a:normAutofit fontScale="25000" lnSpcReduction="20000"/>
          </a:bodyPr>
          <a:lstStyle/>
          <a:p>
            <a:r>
              <a:rPr lang="en-US" sz="9600" dirty="0" smtClean="0"/>
              <a:t>394.931 specifies: “…the Department of Children and Family Services shall implement a long-term study to determine the overall efficacy of the provisions of this part.” (This is the last sentence of the statute.)</a:t>
            </a:r>
          </a:p>
          <a:p>
            <a:pPr>
              <a:buNone/>
            </a:pPr>
            <a:endParaRPr lang="en-US" sz="9600" dirty="0" smtClean="0"/>
          </a:p>
          <a:p>
            <a:r>
              <a:rPr lang="en-US" sz="9600" i="1" u="sng" dirty="0" smtClean="0"/>
              <a:t>OPPAGA Study</a:t>
            </a:r>
            <a:r>
              <a:rPr lang="en-US" sz="9600" dirty="0" smtClean="0"/>
              <a:t>: An October 2011 OPPAGA study looked at individuals with SVP related settlement agreements. </a:t>
            </a:r>
            <a:r>
              <a:rPr lang="en-US" sz="9600" dirty="0" smtClean="0">
                <a:solidFill>
                  <a:srgbClr val="FF0000"/>
                </a:solidFill>
              </a:rPr>
              <a:t>These are offenders recommended for commitment by SVPP but later released by the courts on conditions specified in these agreements. These agreements usually require the offender to stipulate to meeting commitment criteria so that a commitment order can be entered but then “held in abeyance”. </a:t>
            </a:r>
          </a:p>
          <a:p>
            <a:pPr>
              <a:buNone/>
            </a:pPr>
            <a:endParaRPr lang="en-US" sz="9600" dirty="0" smtClean="0">
              <a:solidFill>
                <a:srgbClr val="FF0000"/>
              </a:solidFill>
            </a:endParaRPr>
          </a:p>
          <a:p>
            <a:r>
              <a:rPr lang="en-US" sz="9600" dirty="0" smtClean="0"/>
              <a:t>Out of </a:t>
            </a:r>
            <a:r>
              <a:rPr lang="en-US" sz="9600" b="1" dirty="0" smtClean="0">
                <a:solidFill>
                  <a:srgbClr val="FF0000"/>
                </a:solidFill>
              </a:rPr>
              <a:t>140</a:t>
            </a:r>
            <a:r>
              <a:rPr lang="en-US" sz="9600" dirty="0" smtClean="0"/>
              <a:t> who were in the community at least one year (up to 10 years) a total of </a:t>
            </a:r>
            <a:r>
              <a:rPr lang="en-US" sz="9600" b="1" dirty="0" smtClean="0">
                <a:solidFill>
                  <a:srgbClr val="FF0000"/>
                </a:solidFill>
              </a:rPr>
              <a:t>5</a:t>
            </a:r>
            <a:r>
              <a:rPr lang="en-US" sz="9600" dirty="0" smtClean="0"/>
              <a:t> offenders had a new conviction for a felony sex offense after release (</a:t>
            </a:r>
            <a:r>
              <a:rPr lang="en-US" sz="9600" b="1" dirty="0" smtClean="0">
                <a:solidFill>
                  <a:srgbClr val="FF0000"/>
                </a:solidFill>
              </a:rPr>
              <a:t>3.6%</a:t>
            </a:r>
            <a:r>
              <a:rPr lang="en-US" sz="9600" dirty="0" smtClean="0"/>
              <a:t>). </a:t>
            </a:r>
          </a:p>
          <a:p>
            <a:pPr>
              <a:buNone/>
            </a:pPr>
            <a:r>
              <a:rPr lang="en-US" sz="2800" dirty="0" smtClean="0">
                <a:solidFill>
                  <a:srgbClr val="FF0000"/>
                </a:solidFill>
              </a:rPr>
              <a:t>     </a:t>
            </a:r>
          </a:p>
        </p:txBody>
      </p:sp>
      <p:sp>
        <p:nvSpPr>
          <p:cNvPr id="2" name="Slide Number Placeholder 1"/>
          <p:cNvSpPr>
            <a:spLocks noGrp="1"/>
          </p:cNvSpPr>
          <p:nvPr>
            <p:ph type="sldNum" sz="quarter" idx="12"/>
          </p:nvPr>
        </p:nvSpPr>
        <p:spPr/>
        <p:txBody>
          <a:bodyPr/>
          <a:lstStyle/>
          <a:p>
            <a:pPr>
              <a:defRPr/>
            </a:pPr>
            <a:fld id="{33B68003-5FDA-49E9-8FDF-02A8E5585406}" type="slidenum">
              <a:rPr lang="en-US" smtClean="0"/>
              <a:pPr>
                <a:defRPr/>
              </a:pPr>
              <a:t>62</a:t>
            </a:fld>
            <a:endParaRPr lang="en-US"/>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OPPAGA Findings</a:t>
            </a:r>
            <a:endParaRPr lang="en-US" dirty="0"/>
          </a:p>
        </p:txBody>
      </p:sp>
      <p:sp>
        <p:nvSpPr>
          <p:cNvPr id="3" name="Content Placeholder 2"/>
          <p:cNvSpPr>
            <a:spLocks noGrp="1"/>
          </p:cNvSpPr>
          <p:nvPr>
            <p:ph idx="1"/>
          </p:nvPr>
        </p:nvSpPr>
        <p:spPr>
          <a:xfrm>
            <a:off x="457200" y="1066800"/>
            <a:ext cx="8229600" cy="5410200"/>
          </a:xfrm>
        </p:spPr>
        <p:txBody>
          <a:bodyPr>
            <a:normAutofit fontScale="85000" lnSpcReduction="20000"/>
          </a:bodyPr>
          <a:lstStyle/>
          <a:p>
            <a:r>
              <a:rPr lang="en-US" b="1" dirty="0" smtClean="0">
                <a:solidFill>
                  <a:srgbClr val="FF0000"/>
                </a:solidFill>
              </a:rPr>
              <a:t>5</a:t>
            </a:r>
            <a:r>
              <a:rPr lang="en-US" dirty="0" smtClean="0"/>
              <a:t> out of </a:t>
            </a:r>
            <a:r>
              <a:rPr lang="en-US" b="1" u="sng" dirty="0" smtClean="0"/>
              <a:t>140</a:t>
            </a:r>
            <a:r>
              <a:rPr lang="en-US" dirty="0" smtClean="0"/>
              <a:t> offenders had felony sex offense convictions.</a:t>
            </a:r>
          </a:p>
          <a:p>
            <a:r>
              <a:rPr lang="en-US" b="1" dirty="0" smtClean="0">
                <a:solidFill>
                  <a:srgbClr val="FF0000"/>
                </a:solidFill>
              </a:rPr>
              <a:t>3</a:t>
            </a:r>
            <a:r>
              <a:rPr lang="en-US" dirty="0" smtClean="0"/>
              <a:t> other offenders had non-sexual violence related felony convictions (2 robbery; 1 aggravated assault).</a:t>
            </a:r>
          </a:p>
          <a:p>
            <a:r>
              <a:rPr lang="en-US" b="1" dirty="0" smtClean="0">
                <a:solidFill>
                  <a:srgbClr val="FF0000"/>
                </a:solidFill>
              </a:rPr>
              <a:t>23</a:t>
            </a:r>
            <a:r>
              <a:rPr lang="en-US" dirty="0" smtClean="0"/>
              <a:t> other offenders had various non-sexual, non-violence related misdemeanors or felonies.</a:t>
            </a:r>
          </a:p>
          <a:p>
            <a:r>
              <a:rPr lang="en-US" b="1" dirty="0" smtClean="0">
                <a:solidFill>
                  <a:srgbClr val="FF0000"/>
                </a:solidFill>
              </a:rPr>
              <a:t>18 </a:t>
            </a:r>
            <a:r>
              <a:rPr lang="en-US" dirty="0" smtClean="0"/>
              <a:t>total offenders had contracts revoked (11 for picking up charges; 7 for material violations of agreement terms, e.g. not going to treatment; having unauthorized proximity contact with a child).</a:t>
            </a:r>
          </a:p>
          <a:p>
            <a:r>
              <a:rPr lang="en-US" b="1" dirty="0" smtClean="0">
                <a:solidFill>
                  <a:srgbClr val="FF0000"/>
                </a:solidFill>
              </a:rPr>
              <a:t>46%</a:t>
            </a:r>
            <a:r>
              <a:rPr lang="en-US" dirty="0" smtClean="0"/>
              <a:t> had probation of some sort at release, at least for a time.</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63</a:t>
            </a:fld>
            <a:endParaRPr lang="en-US"/>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u="sng" dirty="0" smtClean="0"/>
              <a:t>Why are these data significant?</a:t>
            </a:r>
            <a:endParaRPr lang="en-US" u="sng" dirty="0"/>
          </a:p>
        </p:txBody>
      </p:sp>
      <p:sp>
        <p:nvSpPr>
          <p:cNvPr id="3" name="Content Placeholder 2"/>
          <p:cNvSpPr>
            <a:spLocks noGrp="1"/>
          </p:cNvSpPr>
          <p:nvPr>
            <p:ph idx="1"/>
          </p:nvPr>
        </p:nvSpPr>
        <p:spPr>
          <a:xfrm>
            <a:off x="457200" y="914400"/>
            <a:ext cx="8229600" cy="5638800"/>
          </a:xfrm>
        </p:spPr>
        <p:txBody>
          <a:bodyPr>
            <a:normAutofit fontScale="92500" lnSpcReduction="20000"/>
          </a:bodyPr>
          <a:lstStyle/>
          <a:p>
            <a:r>
              <a:rPr lang="en-US" sz="2800" dirty="0" smtClean="0"/>
              <a:t>OPPAGA focused concern on whether stipulated agreements should even exist for SVPs.</a:t>
            </a:r>
          </a:p>
          <a:p>
            <a:pPr>
              <a:buNone/>
            </a:pPr>
            <a:endParaRPr lang="en-US" sz="2800" dirty="0" smtClean="0"/>
          </a:p>
          <a:p>
            <a:r>
              <a:rPr lang="en-US" sz="2800" dirty="0" smtClean="0"/>
              <a:t>SVPP saw something else, however: </a:t>
            </a:r>
          </a:p>
          <a:p>
            <a:endParaRPr lang="en-US" sz="2800" dirty="0" smtClean="0"/>
          </a:p>
          <a:p>
            <a:r>
              <a:rPr lang="en-US" sz="2800" dirty="0" smtClean="0"/>
              <a:t>Each one of the offenders in the OPPAGA study had been determined by the program to be </a:t>
            </a:r>
            <a:r>
              <a:rPr lang="en-US" sz="2800" i="1" dirty="0" smtClean="0"/>
              <a:t>likely</a:t>
            </a:r>
            <a:r>
              <a:rPr lang="en-US" sz="2800" dirty="0" smtClean="0"/>
              <a:t> to continue sexual violence </a:t>
            </a:r>
            <a:r>
              <a:rPr lang="en-US" sz="2800" i="1" dirty="0" smtClean="0"/>
              <a:t>if not confined.</a:t>
            </a:r>
            <a:r>
              <a:rPr lang="en-US" sz="2800" dirty="0" smtClean="0"/>
              <a:t>  </a:t>
            </a:r>
          </a:p>
          <a:p>
            <a:endParaRPr lang="en-US" sz="2800" dirty="0" smtClean="0"/>
          </a:p>
          <a:p>
            <a:r>
              <a:rPr lang="en-US" sz="2800" dirty="0" smtClean="0"/>
              <a:t>SVPP had recommended all of these men for civil confinement, not conditional release.</a:t>
            </a:r>
          </a:p>
          <a:p>
            <a:pPr marL="0" indent="0">
              <a:buNone/>
            </a:pPr>
            <a:endParaRPr lang="en-US" sz="2800" i="1" u="sng" dirty="0" smtClean="0"/>
          </a:p>
          <a:p>
            <a:r>
              <a:rPr lang="en-US" sz="2800" i="1" dirty="0" smtClean="0">
                <a:solidFill>
                  <a:srgbClr val="FF0000"/>
                </a:solidFill>
              </a:rPr>
              <a:t>Yet the vast majority show no sign of continued sexual offending when not confined!!!</a:t>
            </a:r>
            <a:endParaRPr lang="en-US" sz="2800" b="1" i="1" dirty="0" smtClean="0">
              <a:solidFill>
                <a:srgbClr val="FF0000"/>
              </a:solidFill>
            </a:endParaRPr>
          </a:p>
          <a:p>
            <a:pPr marL="0" indent="0">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64</a:t>
            </a:fld>
            <a:endParaRPr lang="en-US"/>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Data Significance (2)</a:t>
            </a:r>
            <a:endParaRPr lang="en-US" dirty="0"/>
          </a:p>
        </p:txBody>
      </p:sp>
      <p:sp>
        <p:nvSpPr>
          <p:cNvPr id="3" name="Content Placeholder 2"/>
          <p:cNvSpPr>
            <a:spLocks noGrp="1"/>
          </p:cNvSpPr>
          <p:nvPr>
            <p:ph idx="1"/>
          </p:nvPr>
        </p:nvSpPr>
        <p:spPr>
          <a:xfrm>
            <a:off x="457200" y="1143000"/>
            <a:ext cx="8229600" cy="5486400"/>
          </a:xfrm>
        </p:spPr>
        <p:txBody>
          <a:bodyPr>
            <a:normAutofit/>
          </a:bodyPr>
          <a:lstStyle/>
          <a:p>
            <a:r>
              <a:rPr lang="en-US" sz="2800" dirty="0" smtClean="0"/>
              <a:t>The rate found by OPPAGA cannot be directly compared to actuarial rates because the sample includes offenders released for differing time periods ( 1-10 yrs.) and about half of the offenders in the sample had some form of probation, at least for a while.  However…</a:t>
            </a:r>
          </a:p>
          <a:p>
            <a:pPr>
              <a:buNone/>
            </a:pPr>
            <a:endParaRPr lang="en-US" sz="2800" dirty="0" smtClean="0"/>
          </a:p>
          <a:p>
            <a:r>
              <a:rPr lang="en-US" sz="2800" dirty="0" smtClean="0">
                <a:solidFill>
                  <a:srgbClr val="FF0000"/>
                </a:solidFill>
              </a:rPr>
              <a:t>The average Static-99 score for offenders with settlement agreements likely to have been included in the OPPAGA sample is </a:t>
            </a:r>
            <a:r>
              <a:rPr lang="en-US" sz="2800" b="1" dirty="0" smtClean="0">
                <a:solidFill>
                  <a:srgbClr val="FF0000"/>
                </a:solidFill>
              </a:rPr>
              <a:t>5.91</a:t>
            </a:r>
            <a:r>
              <a:rPr lang="en-US" sz="2800" dirty="0" smtClean="0">
                <a:solidFill>
                  <a:srgbClr val="FF0000"/>
                </a:solidFill>
              </a:rPr>
              <a:t>.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65</a:t>
            </a:fld>
            <a:endParaRPr lang="en-US"/>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Significance (3)</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800" dirty="0" smtClean="0"/>
              <a:t>On the (generous) assumption that the average score would be </a:t>
            </a:r>
            <a:r>
              <a:rPr lang="en-US" sz="2800" b="1" dirty="0" smtClean="0"/>
              <a:t>4.91</a:t>
            </a:r>
            <a:r>
              <a:rPr lang="en-US" sz="2800" dirty="0" smtClean="0"/>
              <a:t> on the Static-99</a:t>
            </a:r>
            <a:r>
              <a:rPr lang="en-US" sz="2800" b="1" dirty="0" smtClean="0"/>
              <a:t>R</a:t>
            </a:r>
            <a:r>
              <a:rPr lang="en-US" sz="2800" dirty="0" smtClean="0"/>
              <a:t>…</a:t>
            </a:r>
          </a:p>
          <a:p>
            <a:r>
              <a:rPr lang="en-US" sz="2800" dirty="0" smtClean="0">
                <a:solidFill>
                  <a:srgbClr val="FF0000"/>
                </a:solidFill>
              </a:rPr>
              <a:t>Most of these offenders would have had a score of at least 5 on the 99R.  </a:t>
            </a:r>
            <a:endParaRPr lang="en-US" sz="2800" dirty="0" smtClean="0"/>
          </a:p>
          <a:p>
            <a:r>
              <a:rPr lang="en-US" sz="2800" dirty="0" smtClean="0"/>
              <a:t>Using the High Risk/Need reference group, the 5-yr. estimated rate for the 99R is </a:t>
            </a:r>
            <a:r>
              <a:rPr lang="en-US" sz="2800" b="1" dirty="0" smtClean="0">
                <a:solidFill>
                  <a:srgbClr val="FF0000"/>
                </a:solidFill>
              </a:rPr>
              <a:t>25.2%</a:t>
            </a:r>
            <a:r>
              <a:rPr lang="en-US" sz="2800" dirty="0" smtClean="0"/>
              <a:t> (10 yr. – </a:t>
            </a:r>
            <a:r>
              <a:rPr lang="en-US" sz="2800" b="1" dirty="0" smtClean="0"/>
              <a:t>35.5%</a:t>
            </a:r>
            <a:r>
              <a:rPr lang="en-US" sz="2800" dirty="0" smtClean="0"/>
              <a:t>).  </a:t>
            </a:r>
          </a:p>
          <a:p>
            <a:r>
              <a:rPr lang="en-US" sz="2800" dirty="0" smtClean="0">
                <a:solidFill>
                  <a:srgbClr val="488F4D"/>
                </a:solidFill>
              </a:rPr>
              <a:t>A 5 yr. follow-up on the 99R seems the closest approximate time period to what would be typical of offenders in the OPPAGA sample.  </a:t>
            </a:r>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66</a:t>
            </a:fld>
            <a:endParaRPr lang="en-US"/>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Data Significance (4)</a:t>
            </a:r>
            <a:endParaRPr lang="en-US" dirty="0"/>
          </a:p>
        </p:txBody>
      </p:sp>
      <p:sp>
        <p:nvSpPr>
          <p:cNvPr id="3" name="Content Placeholder 2"/>
          <p:cNvSpPr>
            <a:spLocks noGrp="1"/>
          </p:cNvSpPr>
          <p:nvPr>
            <p:ph idx="1"/>
          </p:nvPr>
        </p:nvSpPr>
        <p:spPr>
          <a:xfrm>
            <a:off x="457200" y="1143000"/>
            <a:ext cx="8229600" cy="5486400"/>
          </a:xfrm>
        </p:spPr>
        <p:txBody>
          <a:bodyPr>
            <a:normAutofit/>
          </a:bodyPr>
          <a:lstStyle/>
          <a:p>
            <a:r>
              <a:rPr lang="en-US" sz="2800" dirty="0" smtClean="0"/>
              <a:t>Although they cannot be compared directly, </a:t>
            </a:r>
          </a:p>
          <a:p>
            <a:pPr>
              <a:buNone/>
            </a:pPr>
            <a:r>
              <a:rPr lang="en-US" sz="2800" dirty="0" smtClean="0">
                <a:solidFill>
                  <a:srgbClr val="FF0000"/>
                </a:solidFill>
              </a:rPr>
              <a:t>    </a:t>
            </a:r>
            <a:r>
              <a:rPr lang="en-US" sz="2800" b="1" dirty="0" smtClean="0">
                <a:solidFill>
                  <a:srgbClr val="FF0000"/>
                </a:solidFill>
              </a:rPr>
              <a:t>&lt; 4%</a:t>
            </a:r>
            <a:r>
              <a:rPr lang="en-US" sz="2800" dirty="0" smtClean="0"/>
              <a:t> (OPPAGA sample) and </a:t>
            </a:r>
            <a:r>
              <a:rPr lang="en-US" sz="2800" b="1" dirty="0" smtClean="0">
                <a:solidFill>
                  <a:srgbClr val="FF0000"/>
                </a:solidFill>
              </a:rPr>
              <a:t>25%</a:t>
            </a:r>
            <a:r>
              <a:rPr lang="en-US" sz="2800" dirty="0" smtClean="0"/>
              <a:t> (99R 5-yr. High Risk/Need) are not even close. </a:t>
            </a:r>
          </a:p>
          <a:p>
            <a:endParaRPr lang="en-US" sz="2800" dirty="0" smtClean="0">
              <a:solidFill>
                <a:srgbClr val="488F4D"/>
              </a:solidFill>
            </a:endParaRPr>
          </a:p>
          <a:p>
            <a:r>
              <a:rPr lang="en-US" sz="2800" dirty="0" smtClean="0"/>
              <a:t>The 5-yr. estimated rate for the Routine Sample is </a:t>
            </a:r>
            <a:r>
              <a:rPr lang="en-US" sz="2800" b="1" dirty="0" smtClean="0">
                <a:solidFill>
                  <a:srgbClr val="FF0000"/>
                </a:solidFill>
              </a:rPr>
              <a:t>11%</a:t>
            </a:r>
            <a:r>
              <a:rPr lang="en-US" sz="2800" dirty="0" smtClean="0">
                <a:solidFill>
                  <a:srgbClr val="FF0000"/>
                </a:solidFill>
              </a:rPr>
              <a:t>.  </a:t>
            </a:r>
            <a:r>
              <a:rPr lang="en-US" sz="2800" dirty="0" smtClean="0"/>
              <a:t>This is closer to the OPPAGA rate.  </a:t>
            </a:r>
          </a:p>
          <a:p>
            <a:pPr>
              <a:buNone/>
            </a:pPr>
            <a:endParaRPr lang="en-US" sz="2800" dirty="0" smtClean="0">
              <a:solidFill>
                <a:srgbClr val="488F4D"/>
              </a:solidFill>
            </a:endParaRPr>
          </a:p>
          <a:p>
            <a:r>
              <a:rPr lang="en-US" sz="2800" dirty="0" smtClean="0"/>
              <a:t>However, a group of offenders recommended for commitment would not ordinarily be considered similar to </a:t>
            </a:r>
            <a:r>
              <a:rPr lang="en-US" sz="2800" i="1" dirty="0" smtClean="0"/>
              <a:t>average</a:t>
            </a:r>
            <a:r>
              <a:rPr lang="en-US" sz="2800" dirty="0" smtClean="0"/>
              <a:t> sex offenders (which made up the Routine Sample for the 99R).</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67</a:t>
            </a:fld>
            <a:endParaRPr lang="en-US"/>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Data Significance (5)</a:t>
            </a:r>
            <a:endParaRPr lang="en-US" dirty="0"/>
          </a:p>
        </p:txBody>
      </p:sp>
      <p:sp>
        <p:nvSpPr>
          <p:cNvPr id="3" name="Content Placeholder 2"/>
          <p:cNvSpPr>
            <a:spLocks noGrp="1"/>
          </p:cNvSpPr>
          <p:nvPr>
            <p:ph idx="1"/>
          </p:nvPr>
        </p:nvSpPr>
        <p:spPr>
          <a:xfrm>
            <a:off x="457200" y="1143000"/>
            <a:ext cx="8229600" cy="5410200"/>
          </a:xfrm>
        </p:spPr>
        <p:txBody>
          <a:bodyPr>
            <a:normAutofit/>
          </a:bodyPr>
          <a:lstStyle/>
          <a:p>
            <a:r>
              <a:rPr lang="en-US" sz="2800" dirty="0" smtClean="0"/>
              <a:t>SVPP interpreted the OPPAGA findings as suggesting inflation in the risk figures for the Static line of instruments (risk overestimation).</a:t>
            </a:r>
          </a:p>
          <a:p>
            <a:endParaRPr lang="en-US" sz="2800" dirty="0" smtClean="0">
              <a:solidFill>
                <a:srgbClr val="FF0000"/>
              </a:solidFill>
            </a:endParaRPr>
          </a:p>
          <a:p>
            <a:r>
              <a:rPr lang="en-US" sz="2800" dirty="0" smtClean="0">
                <a:solidFill>
                  <a:srgbClr val="FF0000"/>
                </a:solidFill>
              </a:rPr>
              <a:t>This suggested the need for greater selectivity (more specificity) in commitment recommendations (after 2011) compared to what had been done during the years when Static rates were given more weight and interpreted as absolute risk (absolute likelihood) indicators.</a:t>
            </a: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68</a:t>
            </a:fld>
            <a:endParaRPr lang="en-US"/>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dirty="0" smtClean="0"/>
              <a:t>Data Significance (6)</a:t>
            </a:r>
            <a:endParaRPr lang="en-US" dirty="0"/>
          </a:p>
        </p:txBody>
      </p:sp>
      <p:sp>
        <p:nvSpPr>
          <p:cNvPr id="3" name="Content Placeholder 2"/>
          <p:cNvSpPr>
            <a:spLocks noGrp="1"/>
          </p:cNvSpPr>
          <p:nvPr>
            <p:ph idx="1"/>
          </p:nvPr>
        </p:nvSpPr>
        <p:spPr>
          <a:xfrm>
            <a:off x="457200" y="1219200"/>
            <a:ext cx="8229600" cy="4953000"/>
          </a:xfrm>
        </p:spPr>
        <p:txBody>
          <a:bodyPr>
            <a:normAutofit/>
          </a:bodyPr>
          <a:lstStyle/>
          <a:p>
            <a:endParaRPr lang="en-US" dirty="0" smtClean="0"/>
          </a:p>
          <a:p>
            <a:r>
              <a:rPr lang="en-US" dirty="0" smtClean="0"/>
              <a:t>Risk inflation means that many offenders determined to be likely (high risk) on the basis of the Static line of instruments – and therefore commitment eligible – would not in fact be likely statistically (as a group).</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69</a:t>
            </a:fld>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dirty="0" smtClean="0"/>
              <a:t>More Crane</a:t>
            </a:r>
            <a:endParaRPr lang="en-US" dirty="0"/>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pPr marL="0" indent="0">
              <a:buNone/>
            </a:pPr>
            <a:r>
              <a:rPr lang="en-US" sz="2800" dirty="0" smtClean="0"/>
              <a:t>SVP eligible persons don’t have to be as impaired as ordinary commitment eligible patients; however, they must possess less </a:t>
            </a:r>
            <a:r>
              <a:rPr lang="en-US" sz="2800" i="1" dirty="0" smtClean="0"/>
              <a:t>capacity</a:t>
            </a:r>
            <a:r>
              <a:rPr lang="en-US" sz="2800" dirty="0" smtClean="0"/>
              <a:t> for self-restraint than the typical dangerous criminal.  </a:t>
            </a:r>
          </a:p>
          <a:p>
            <a:pPr marL="0" indent="0">
              <a:buNone/>
            </a:pPr>
            <a:endParaRPr lang="en-US" sz="2800" dirty="0" smtClean="0"/>
          </a:p>
          <a:p>
            <a:pPr marL="0" indent="0">
              <a:buNone/>
            </a:pPr>
            <a:r>
              <a:rPr lang="en-US" sz="2800" dirty="0" smtClean="0">
                <a:solidFill>
                  <a:srgbClr val="FF0000"/>
                </a:solidFill>
              </a:rPr>
              <a:t>It is not enough that someone is simply unwilling to restrain himself, or is motivated to be violent (thoughts, urges).  Both are true of any dangerous recidivist.  </a:t>
            </a:r>
          </a:p>
          <a:p>
            <a:pPr marL="0" indent="0">
              <a:buNone/>
            </a:pPr>
            <a:endParaRPr lang="en-US" sz="2800" dirty="0">
              <a:solidFill>
                <a:srgbClr val="FF0000"/>
              </a:solidFill>
            </a:endParaRPr>
          </a:p>
          <a:p>
            <a:pPr marL="0" indent="0">
              <a:buNone/>
            </a:pPr>
            <a:r>
              <a:rPr lang="en-US" sz="2800" dirty="0" smtClean="0"/>
              <a:t>Ordinary criminal volition and refusal to be deterred (by threat of legal sanction) does not distinguish a “narrow” category of dangerous criminal offender.</a:t>
            </a:r>
          </a:p>
          <a:p>
            <a:pPr marL="0" indent="0">
              <a:buNone/>
            </a:pPr>
            <a:r>
              <a:rPr lang="en-US" sz="2800" dirty="0" smtClean="0"/>
              <a:t>  </a:t>
            </a:r>
          </a:p>
          <a:p>
            <a:pPr marL="0" indent="0">
              <a:buNone/>
            </a:pPr>
            <a:endParaRPr lang="en-US" sz="2800" dirty="0" smtClean="0"/>
          </a:p>
          <a:p>
            <a:pPr marL="0" indent="0">
              <a:buNone/>
            </a:pPr>
            <a:endParaRPr lang="en-US" sz="2800" dirty="0" smtClean="0"/>
          </a:p>
          <a:p>
            <a:pPr>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a:t>
            </a:fld>
            <a:endParaRPr lang="en-US"/>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Data Significance (7)</a:t>
            </a:r>
            <a:endParaRPr lang="en-US" dirty="0"/>
          </a:p>
        </p:txBody>
      </p:sp>
      <p:sp>
        <p:nvSpPr>
          <p:cNvPr id="3" name="Content Placeholder 2"/>
          <p:cNvSpPr>
            <a:spLocks noGrp="1"/>
          </p:cNvSpPr>
          <p:nvPr>
            <p:ph idx="1"/>
          </p:nvPr>
        </p:nvSpPr>
        <p:spPr>
          <a:xfrm>
            <a:off x="457200" y="838200"/>
            <a:ext cx="8229600" cy="5715000"/>
          </a:xfrm>
        </p:spPr>
        <p:txBody>
          <a:bodyPr>
            <a:normAutofit fontScale="92500" lnSpcReduction="10000"/>
          </a:bodyPr>
          <a:lstStyle/>
          <a:p>
            <a:r>
              <a:rPr lang="en-US" dirty="0" smtClean="0"/>
              <a:t>We would not expect a group of offenders genuinely fitting the description given by lawmakers and the Supreme Court </a:t>
            </a:r>
            <a:r>
              <a:rPr lang="en-US" dirty="0" smtClean="0">
                <a:solidFill>
                  <a:srgbClr val="FF0000"/>
                </a:solidFill>
              </a:rPr>
              <a:t>(i.e. extremely dangerous predators, suffering from disorders undermining their capacity for self-restraint)</a:t>
            </a:r>
            <a:r>
              <a:rPr lang="en-US" dirty="0" smtClean="0">
                <a:solidFill>
                  <a:srgbClr val="00B050"/>
                </a:solidFill>
              </a:rPr>
              <a:t> </a:t>
            </a:r>
            <a:r>
              <a:rPr lang="en-US" dirty="0" smtClean="0"/>
              <a:t>to have so few observed </a:t>
            </a:r>
            <a:r>
              <a:rPr lang="en-US" dirty="0" err="1" smtClean="0"/>
              <a:t>reoffenders</a:t>
            </a:r>
            <a:r>
              <a:rPr lang="en-US" dirty="0" smtClean="0"/>
              <a:t> when released.</a:t>
            </a:r>
          </a:p>
          <a:p>
            <a:endParaRPr lang="en-US" dirty="0" smtClean="0">
              <a:solidFill>
                <a:srgbClr val="FF0000"/>
              </a:solidFill>
            </a:endParaRPr>
          </a:p>
          <a:p>
            <a:r>
              <a:rPr lang="en-US" dirty="0" smtClean="0">
                <a:solidFill>
                  <a:srgbClr val="00B050"/>
                </a:solidFill>
              </a:rPr>
              <a:t>The low recidivist rate cannot be attributed to most offenders being </a:t>
            </a:r>
            <a:r>
              <a:rPr lang="en-US" dirty="0" err="1" smtClean="0">
                <a:solidFill>
                  <a:srgbClr val="00B050"/>
                </a:solidFill>
              </a:rPr>
              <a:t>reincarcerated</a:t>
            </a:r>
            <a:r>
              <a:rPr lang="en-US" dirty="0" smtClean="0">
                <a:solidFill>
                  <a:srgbClr val="00B050"/>
                </a:solidFill>
              </a:rPr>
              <a:t> for non-sexual crimes (and staying confined):</a:t>
            </a:r>
          </a:p>
          <a:p>
            <a:r>
              <a:rPr lang="en-US" dirty="0" smtClean="0"/>
              <a:t>Only a fifth obtained any charge at all after release, even misdemeanor non-sexual.</a:t>
            </a:r>
          </a:p>
          <a:p>
            <a:endParaRPr lang="en-US" dirty="0" smtClean="0">
              <a:solidFill>
                <a:srgbClr val="FF0000"/>
              </a:solidFill>
            </a:endParaRP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70</a:t>
            </a:fld>
            <a:endParaRPr lang="en-US"/>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Data Significance (8)</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r>
              <a:rPr lang="en-US" dirty="0" smtClean="0"/>
              <a:t>Nor can a low rate be attributed to most offenders with settlement agreements having intensive probation.  </a:t>
            </a:r>
            <a:r>
              <a:rPr lang="en-US" dirty="0" smtClean="0">
                <a:solidFill>
                  <a:srgbClr val="FF0000"/>
                </a:solidFill>
              </a:rPr>
              <a:t>Only half of the OPPAGA sample had any kind of probation at all, even for a time.</a:t>
            </a:r>
          </a:p>
          <a:p>
            <a:endParaRPr lang="en-US" dirty="0" smtClean="0"/>
          </a:p>
          <a:p>
            <a:r>
              <a:rPr lang="en-US" dirty="0" smtClean="0"/>
              <a:t>Nor did most have their conditional release rescinded (sending them back to civil confinement): </a:t>
            </a:r>
            <a:r>
              <a:rPr lang="en-US" dirty="0" smtClean="0">
                <a:solidFill>
                  <a:srgbClr val="FF0000"/>
                </a:solidFill>
              </a:rPr>
              <a:t>Only 18 (total) had their agreements rescinded (11 for picking up a new charge of any kind). </a:t>
            </a:r>
            <a:r>
              <a:rPr lang="en-US" dirty="0" smtClean="0"/>
              <a:t> </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71</a:t>
            </a:fld>
            <a:endParaRPr lang="en-US"/>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Significance (9)</a:t>
            </a:r>
            <a:endParaRPr lang="en-US" dirty="0"/>
          </a:p>
        </p:txBody>
      </p:sp>
      <p:sp>
        <p:nvSpPr>
          <p:cNvPr id="3" name="Content Placeholder 2"/>
          <p:cNvSpPr>
            <a:spLocks noGrp="1"/>
          </p:cNvSpPr>
          <p:nvPr>
            <p:ph idx="1"/>
          </p:nvPr>
        </p:nvSpPr>
        <p:spPr/>
        <p:txBody>
          <a:bodyPr/>
          <a:lstStyle/>
          <a:p>
            <a:r>
              <a:rPr lang="en-US" dirty="0" smtClean="0"/>
              <a:t>The OPPAGA findings strongly suggest that many offenders recommended for commitment over the years using the customary approach (heavy reliance on the Static) were not in fact dangerous.  </a:t>
            </a:r>
          </a:p>
          <a:p>
            <a:endParaRPr lang="en-US" dirty="0" smtClean="0"/>
          </a:p>
          <a:p>
            <a:pPr>
              <a:buNone/>
            </a:pPr>
            <a:r>
              <a:rPr lang="en-US" dirty="0" smtClean="0"/>
              <a:t> </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72</a:t>
            </a:fld>
            <a:endParaRPr lang="en-US"/>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000" b="1" dirty="0" smtClean="0"/>
              <a:t/>
            </a:r>
            <a:br>
              <a:rPr lang="en-US" sz="4000" b="1" dirty="0" smtClean="0"/>
            </a:br>
            <a:r>
              <a:rPr lang="en-US" sz="4000" b="1" dirty="0" smtClean="0"/>
              <a:t>The SVPP recidivism study</a:t>
            </a:r>
            <a:r>
              <a:rPr lang="en-US" b="1" dirty="0" smtClean="0"/>
              <a:t/>
            </a:r>
            <a:br>
              <a:rPr lang="en-US" b="1" dirty="0" smtClean="0"/>
            </a:br>
            <a:endParaRPr lang="en-US" dirty="0"/>
          </a:p>
        </p:txBody>
      </p:sp>
      <p:sp>
        <p:nvSpPr>
          <p:cNvPr id="3" name="Content Placeholder 2"/>
          <p:cNvSpPr>
            <a:spLocks noGrp="1"/>
          </p:cNvSpPr>
          <p:nvPr>
            <p:ph idx="1"/>
          </p:nvPr>
        </p:nvSpPr>
        <p:spPr>
          <a:xfrm>
            <a:off x="457200" y="1600200"/>
            <a:ext cx="8229600" cy="4525963"/>
          </a:xfrm>
        </p:spPr>
        <p:txBody>
          <a:bodyPr>
            <a:normAutofit fontScale="92500"/>
          </a:bodyPr>
          <a:lstStyle/>
          <a:p>
            <a:pPr>
              <a:buNone/>
            </a:pPr>
            <a:r>
              <a:rPr lang="en-US" sz="2800" dirty="0" smtClean="0"/>
              <a:t>The OPPAGA findings indicated the need for more research:  </a:t>
            </a:r>
          </a:p>
          <a:p>
            <a:pPr>
              <a:buNone/>
            </a:pPr>
            <a:endParaRPr lang="en-US" sz="2800" dirty="0" smtClean="0"/>
          </a:p>
          <a:p>
            <a:pPr>
              <a:buNone/>
            </a:pPr>
            <a:r>
              <a:rPr lang="en-US" sz="2800" dirty="0" smtClean="0"/>
              <a:t>Would suggestion of risk inflation in the Static be borne out by looking at other groups of offenders SVPP had recommended for commitment who have been released for longer periods?</a:t>
            </a:r>
          </a:p>
          <a:p>
            <a:pPr>
              <a:buNone/>
            </a:pPr>
            <a:endParaRPr lang="en-US" sz="2800" dirty="0" smtClean="0"/>
          </a:p>
          <a:p>
            <a:pPr>
              <a:buNone/>
            </a:pPr>
            <a:r>
              <a:rPr lang="en-US" sz="2800" dirty="0" smtClean="0">
                <a:solidFill>
                  <a:srgbClr val="FF0000"/>
                </a:solidFill>
              </a:rPr>
              <a:t>SVPP looked at the following groups of offenders recommended for commitment but later released:</a:t>
            </a:r>
          </a:p>
          <a:p>
            <a:pPr>
              <a:buNone/>
            </a:pPr>
            <a:endParaRPr lang="en-US" sz="2800" b="1"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73</a:t>
            </a:fld>
            <a:endParaRPr lang="en-US"/>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Groups of recommended offenders later released</a:t>
            </a:r>
            <a:endParaRPr lang="en-US" sz="3600" b="1" dirty="0"/>
          </a:p>
        </p:txBody>
      </p:sp>
      <p:sp>
        <p:nvSpPr>
          <p:cNvPr id="3" name="Content Placeholder 2"/>
          <p:cNvSpPr>
            <a:spLocks noGrp="1"/>
          </p:cNvSpPr>
          <p:nvPr>
            <p:ph idx="1"/>
          </p:nvPr>
        </p:nvSpPr>
        <p:spPr>
          <a:xfrm>
            <a:off x="457200" y="1447800"/>
            <a:ext cx="8229600" cy="5257800"/>
          </a:xfrm>
        </p:spPr>
        <p:txBody>
          <a:bodyPr>
            <a:normAutofit fontScale="77500" lnSpcReduction="20000"/>
          </a:bodyPr>
          <a:lstStyle/>
          <a:p>
            <a:r>
              <a:rPr lang="en-US" dirty="0" smtClean="0">
                <a:solidFill>
                  <a:srgbClr val="FF0000"/>
                </a:solidFill>
              </a:rPr>
              <a:t>Offenders released from prison (most without a petition filed or with petition dropped before a probable cause finding by the court).</a:t>
            </a:r>
          </a:p>
          <a:p>
            <a:pPr>
              <a:buNone/>
            </a:pPr>
            <a:endParaRPr lang="en-US" dirty="0" smtClean="0"/>
          </a:p>
          <a:p>
            <a:r>
              <a:rPr lang="en-US" dirty="0" smtClean="0"/>
              <a:t>Offenders released from FCCC while still detainees (never committed).  Petitions dropped after probable cause finding but before trial, or a win at trial.</a:t>
            </a:r>
          </a:p>
          <a:p>
            <a:pPr>
              <a:buNone/>
            </a:pPr>
            <a:endParaRPr lang="en-US" dirty="0" smtClean="0"/>
          </a:p>
          <a:p>
            <a:r>
              <a:rPr lang="en-US" dirty="0" smtClean="0">
                <a:solidFill>
                  <a:srgbClr val="FF0000"/>
                </a:solidFill>
              </a:rPr>
              <a:t>Offenders released as no longer meeting commitment criteria (including those reaching Phase IV and determined to have achieved Maximum Therapeutic Benefit).</a:t>
            </a:r>
          </a:p>
          <a:p>
            <a:pPr>
              <a:buNone/>
            </a:pPr>
            <a:endParaRPr lang="en-US" dirty="0" smtClean="0"/>
          </a:p>
          <a:p>
            <a:r>
              <a:rPr lang="en-US" dirty="0" smtClean="0"/>
              <a:t>Offenders released as detainees on Settlement (or stipulation) Agreements (conditional release).</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74</a:t>
            </a:fld>
            <a:endParaRPr lang="en-US"/>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Release Times</a:t>
            </a:r>
            <a:endParaRPr lang="en-US" dirty="0"/>
          </a:p>
        </p:txBody>
      </p:sp>
      <p:sp>
        <p:nvSpPr>
          <p:cNvPr id="3" name="Content Placeholder 2"/>
          <p:cNvSpPr>
            <a:spLocks noGrp="1"/>
          </p:cNvSpPr>
          <p:nvPr>
            <p:ph idx="1"/>
          </p:nvPr>
        </p:nvSpPr>
        <p:spPr>
          <a:xfrm>
            <a:off x="457200" y="838200"/>
            <a:ext cx="8229600" cy="5867400"/>
          </a:xfrm>
        </p:spPr>
        <p:txBody>
          <a:bodyPr>
            <a:normAutofit fontScale="47500" lnSpcReduction="20000"/>
          </a:bodyPr>
          <a:lstStyle/>
          <a:p>
            <a:r>
              <a:rPr lang="en-US" sz="4500" dirty="0" smtClean="0">
                <a:solidFill>
                  <a:srgbClr val="FF0000"/>
                </a:solidFill>
              </a:rPr>
              <a:t>Offenders released from commitment (NLM) have not been released nearly as long as other groups.  </a:t>
            </a:r>
            <a:r>
              <a:rPr lang="en-US" sz="4500" dirty="0" smtClean="0"/>
              <a:t>They are also the oldest at release and have the lowest average Static score. </a:t>
            </a:r>
          </a:p>
          <a:p>
            <a:endParaRPr lang="en-US" sz="4500" dirty="0" smtClean="0"/>
          </a:p>
          <a:p>
            <a:r>
              <a:rPr lang="en-US" sz="4500" dirty="0" smtClean="0">
                <a:solidFill>
                  <a:srgbClr val="488F4D"/>
                </a:solidFill>
              </a:rPr>
              <a:t>Proportionally, prison releases have been out the longest, were  the youngest at release, and have the highest average score.</a:t>
            </a:r>
          </a:p>
          <a:p>
            <a:pPr>
              <a:buNone/>
            </a:pPr>
            <a:endParaRPr lang="en-US" sz="4500" dirty="0" smtClean="0"/>
          </a:p>
          <a:p>
            <a:r>
              <a:rPr lang="en-US" sz="4500" b="1" dirty="0" smtClean="0">
                <a:solidFill>
                  <a:srgbClr val="FF0000"/>
                </a:solidFill>
              </a:rPr>
              <a:t>27%</a:t>
            </a:r>
            <a:r>
              <a:rPr lang="en-US" sz="4500" dirty="0" smtClean="0"/>
              <a:t> NLM have been released </a:t>
            </a:r>
            <a:r>
              <a:rPr lang="en-US" sz="4500" b="1" dirty="0" smtClean="0">
                <a:solidFill>
                  <a:srgbClr val="FF0000"/>
                </a:solidFill>
              </a:rPr>
              <a:t>over 5 years</a:t>
            </a:r>
            <a:r>
              <a:rPr lang="en-US" sz="4500" dirty="0" smtClean="0">
                <a:solidFill>
                  <a:srgbClr val="FF0000"/>
                </a:solidFill>
              </a:rPr>
              <a:t> </a:t>
            </a:r>
            <a:r>
              <a:rPr lang="en-US" sz="4500" dirty="0" smtClean="0"/>
              <a:t>(51% for 3 or less yrs.)  Average Age = </a:t>
            </a:r>
            <a:r>
              <a:rPr lang="en-US" sz="4500" b="1" u="sng" dirty="0" smtClean="0"/>
              <a:t>49.7</a:t>
            </a:r>
            <a:r>
              <a:rPr lang="en-US" sz="4500" dirty="0" smtClean="0"/>
              <a:t>.  Average 99R score = </a:t>
            </a:r>
            <a:r>
              <a:rPr lang="en-US" sz="4500" b="1" u="sng" dirty="0" smtClean="0"/>
              <a:t>4.5</a:t>
            </a:r>
          </a:p>
          <a:p>
            <a:pPr>
              <a:buNone/>
            </a:pPr>
            <a:endParaRPr lang="en-US" sz="4500" dirty="0" smtClean="0"/>
          </a:p>
          <a:p>
            <a:r>
              <a:rPr lang="en-US" sz="4500" b="1" dirty="0" smtClean="0">
                <a:solidFill>
                  <a:srgbClr val="FF0000"/>
                </a:solidFill>
              </a:rPr>
              <a:t>45% </a:t>
            </a:r>
            <a:r>
              <a:rPr lang="en-US" sz="4500" dirty="0" smtClean="0"/>
              <a:t>settlement agreements out 5+ yrs. (21% for 3 or less years) </a:t>
            </a:r>
          </a:p>
          <a:p>
            <a:pPr>
              <a:buNone/>
            </a:pPr>
            <a:r>
              <a:rPr lang="en-US" sz="4500" dirty="0" smtClean="0"/>
              <a:t>             Average Age = </a:t>
            </a:r>
            <a:r>
              <a:rPr lang="en-US" sz="4500" b="1" u="sng" dirty="0" smtClean="0"/>
              <a:t>46.3</a:t>
            </a:r>
            <a:r>
              <a:rPr lang="en-US" sz="4500" dirty="0" smtClean="0"/>
              <a:t>.  Avg. 99R score = </a:t>
            </a:r>
            <a:r>
              <a:rPr lang="en-US" sz="4500" b="1" u="sng" dirty="0" smtClean="0"/>
              <a:t>5.0</a:t>
            </a:r>
            <a:endParaRPr lang="en-US" sz="4500" b="1" u="sng" dirty="0" smtClean="0">
              <a:solidFill>
                <a:srgbClr val="FF0000"/>
              </a:solidFill>
            </a:endParaRPr>
          </a:p>
          <a:p>
            <a:pPr>
              <a:buNone/>
            </a:pPr>
            <a:endParaRPr lang="en-US" sz="4500" b="1" dirty="0" smtClean="0">
              <a:solidFill>
                <a:srgbClr val="FF0000"/>
              </a:solidFill>
            </a:endParaRPr>
          </a:p>
          <a:p>
            <a:r>
              <a:rPr lang="en-US" sz="4500" b="1" dirty="0" smtClean="0">
                <a:solidFill>
                  <a:srgbClr val="FF0000"/>
                </a:solidFill>
              </a:rPr>
              <a:t>66%</a:t>
            </a:r>
            <a:r>
              <a:rPr lang="en-US" sz="4500" dirty="0" smtClean="0"/>
              <a:t> detainees out 5+ yrs. (17% for 3 or less years)</a:t>
            </a:r>
          </a:p>
          <a:p>
            <a:pPr>
              <a:buNone/>
            </a:pPr>
            <a:r>
              <a:rPr lang="en-US" sz="4500" dirty="0" smtClean="0"/>
              <a:t>             Average Age = </a:t>
            </a:r>
            <a:r>
              <a:rPr lang="en-US" sz="4500" b="1" u="sng" dirty="0" smtClean="0"/>
              <a:t>45.4</a:t>
            </a:r>
            <a:r>
              <a:rPr lang="en-US" sz="4500" dirty="0" smtClean="0"/>
              <a:t>.  Avg. 99R score = </a:t>
            </a:r>
            <a:r>
              <a:rPr lang="en-US" sz="4500" b="1" u="sng" dirty="0" smtClean="0"/>
              <a:t>5.1</a:t>
            </a:r>
          </a:p>
          <a:p>
            <a:endParaRPr lang="en-US" sz="4500" dirty="0" smtClean="0"/>
          </a:p>
          <a:p>
            <a:r>
              <a:rPr lang="en-US" sz="4500" b="1" dirty="0" smtClean="0">
                <a:solidFill>
                  <a:srgbClr val="FF0000"/>
                </a:solidFill>
              </a:rPr>
              <a:t>86%</a:t>
            </a:r>
            <a:r>
              <a:rPr lang="en-US" sz="4500" dirty="0" smtClean="0"/>
              <a:t> prison releases out 5+ yrs. (7% for 3 or less years)</a:t>
            </a:r>
          </a:p>
          <a:p>
            <a:pPr>
              <a:buNone/>
            </a:pPr>
            <a:r>
              <a:rPr lang="en-US" sz="4500" dirty="0" smtClean="0"/>
              <a:t>             Average Age = </a:t>
            </a:r>
            <a:r>
              <a:rPr lang="en-US" sz="4500" b="1" u="sng" dirty="0" smtClean="0"/>
              <a:t>42</a:t>
            </a:r>
            <a:r>
              <a:rPr lang="en-US" sz="4500" dirty="0" smtClean="0"/>
              <a:t>.  Avg. 99R score = </a:t>
            </a:r>
            <a:r>
              <a:rPr lang="en-US" sz="4500" b="1" u="sng" dirty="0" smtClean="0"/>
              <a:t>5.3</a:t>
            </a:r>
          </a:p>
          <a:p>
            <a:endParaRPr lang="en-US" sz="2400" dirty="0" smtClean="0"/>
          </a:p>
          <a:p>
            <a:pPr>
              <a:buNone/>
            </a:pPr>
            <a:r>
              <a:rPr lang="en-US" sz="2400" dirty="0" smtClean="0"/>
              <a:t>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75</a:t>
            </a:fld>
            <a:endParaRPr lang="en-US"/>
          </a:p>
        </p:txBody>
      </p:sp>
    </p:spTree>
    <p:extLst>
      <p:ext uri="{BB962C8B-B14F-4D97-AF65-F5344CB8AC3E}">
        <p14:creationId xmlns="" xmlns:p14="http://schemas.microsoft.com/office/powerpoint/2010/main" val="1929462421"/>
      </p:ext>
    </p:extLst>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Summary (short presentation)</a:t>
            </a:r>
            <a:endParaRPr lang="en-US" dirty="0"/>
          </a:p>
        </p:txBody>
      </p:sp>
      <p:sp>
        <p:nvSpPr>
          <p:cNvPr id="3" name="Content Placeholder 2"/>
          <p:cNvSpPr>
            <a:spLocks noGrp="1"/>
          </p:cNvSpPr>
          <p:nvPr>
            <p:ph idx="1"/>
          </p:nvPr>
        </p:nvSpPr>
        <p:spPr>
          <a:xfrm>
            <a:off x="457200" y="1066800"/>
            <a:ext cx="8229600" cy="5638800"/>
          </a:xfrm>
        </p:spPr>
        <p:txBody>
          <a:bodyPr>
            <a:normAutofit/>
          </a:bodyPr>
          <a:lstStyle/>
          <a:p>
            <a:pPr>
              <a:buNone/>
            </a:pPr>
            <a:r>
              <a:rPr lang="en-US" sz="2400" dirty="0" smtClean="0"/>
              <a:t>If we compare to actuarial rates associated with “low risk,” the sexual recidivism rates found by SVPP are </a:t>
            </a:r>
            <a:r>
              <a:rPr lang="en-US" sz="2400" b="1" i="1" u="sng" dirty="0" smtClean="0"/>
              <a:t>low</a:t>
            </a:r>
            <a:r>
              <a:rPr lang="en-US" sz="2400" dirty="0" smtClean="0"/>
              <a:t> for all groups of offenders SVPP recommended for commitment who were later released. The overall sexual recidivism rate was </a:t>
            </a:r>
            <a:r>
              <a:rPr lang="en-US" sz="2400" b="1" i="1" dirty="0" smtClean="0">
                <a:solidFill>
                  <a:srgbClr val="FF0000"/>
                </a:solidFill>
              </a:rPr>
              <a:t>10%</a:t>
            </a:r>
            <a:r>
              <a:rPr lang="en-US" sz="2400" dirty="0" smtClean="0"/>
              <a:t> (any sex related charge); </a:t>
            </a:r>
            <a:r>
              <a:rPr lang="en-US" sz="2400" b="1" i="1" dirty="0" smtClean="0">
                <a:solidFill>
                  <a:srgbClr val="FF0000"/>
                </a:solidFill>
              </a:rPr>
              <a:t>4.5%</a:t>
            </a:r>
            <a:r>
              <a:rPr lang="en-US" sz="2400" dirty="0" smtClean="0"/>
              <a:t> for </a:t>
            </a:r>
            <a:r>
              <a:rPr lang="en-US" sz="2400" b="1" i="1" u="sng" dirty="0" smtClean="0"/>
              <a:t>any felony sex offense conviction</a:t>
            </a:r>
            <a:r>
              <a:rPr lang="en-US" sz="2400" b="1" i="1" dirty="0" smtClean="0"/>
              <a:t> </a:t>
            </a:r>
            <a:r>
              <a:rPr lang="en-US" sz="2400" dirty="0" smtClean="0">
                <a:solidFill>
                  <a:srgbClr val="00B050"/>
                </a:solidFill>
              </a:rPr>
              <a:t>(the proxy most similar to that used for the 99R</a:t>
            </a:r>
            <a:r>
              <a:rPr lang="en-US" sz="2400" dirty="0" smtClean="0"/>
              <a:t>. </a:t>
            </a:r>
          </a:p>
          <a:p>
            <a:endParaRPr lang="en-US" sz="2400" dirty="0" smtClean="0"/>
          </a:p>
          <a:p>
            <a:pPr>
              <a:buNone/>
            </a:pPr>
            <a:r>
              <a:rPr lang="en-US" sz="2400" dirty="0" smtClean="0"/>
              <a:t>Beyond this overall finding, the results are unexpected.  </a:t>
            </a:r>
          </a:p>
          <a:p>
            <a:pPr>
              <a:buNone/>
            </a:pPr>
            <a:endParaRPr lang="en-US" sz="2400" dirty="0" smtClean="0"/>
          </a:p>
          <a:p>
            <a:pPr>
              <a:buNone/>
            </a:pPr>
            <a:r>
              <a:rPr lang="en-US" sz="2400" dirty="0" smtClean="0"/>
              <a:t>We would expect that groups with most members falling into different actuarial categories to display significantly different rates.</a:t>
            </a:r>
          </a:p>
          <a:p>
            <a:pPr>
              <a:buNone/>
            </a:pPr>
            <a:endParaRPr lang="en-US" sz="24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76</a:t>
            </a:fld>
            <a:endParaRPr lang="en-US"/>
          </a:p>
        </p:txBody>
      </p:sp>
    </p:spTree>
    <p:extLst>
      <p:ext uri="{BB962C8B-B14F-4D97-AF65-F5344CB8AC3E}">
        <p14:creationId xmlns="" xmlns:p14="http://schemas.microsoft.com/office/powerpoint/2010/main" val="2022015442"/>
      </p:ext>
    </p:extLst>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Summary (2)</a:t>
            </a:r>
            <a:endParaRPr lang="en-US" dirty="0"/>
          </a:p>
        </p:txBody>
      </p:sp>
      <p:sp>
        <p:nvSpPr>
          <p:cNvPr id="3" name="Content Placeholder 2"/>
          <p:cNvSpPr>
            <a:spLocks noGrp="1"/>
          </p:cNvSpPr>
          <p:nvPr>
            <p:ph idx="1"/>
          </p:nvPr>
        </p:nvSpPr>
        <p:spPr>
          <a:xfrm>
            <a:off x="457200" y="1143000"/>
            <a:ext cx="8229600" cy="5410200"/>
          </a:xfrm>
        </p:spPr>
        <p:txBody>
          <a:bodyPr>
            <a:normAutofit/>
          </a:bodyPr>
          <a:lstStyle/>
          <a:p>
            <a:r>
              <a:rPr lang="en-US" b="1" i="1" dirty="0" smtClean="0"/>
              <a:t>Yet there appears to be no meaningful difference </a:t>
            </a:r>
            <a:r>
              <a:rPr lang="en-US" i="1" dirty="0" smtClean="0"/>
              <a:t>between the sexual recidivism rate for offenders released from prison who were recommended for commitment in Florida </a:t>
            </a:r>
            <a:r>
              <a:rPr lang="en-US" i="1" dirty="0" smtClean="0">
                <a:solidFill>
                  <a:srgbClr val="FF0000"/>
                </a:solidFill>
              </a:rPr>
              <a:t>and the rate for randomly selected sex offenders released from prison. </a:t>
            </a:r>
            <a:r>
              <a:rPr lang="en-US" i="1" dirty="0" smtClean="0">
                <a:solidFill>
                  <a:srgbClr val="00B050"/>
                </a:solidFill>
              </a:rPr>
              <a:t>(Data from the latter comes from a 2012 Adam Walsh study of several states.) </a:t>
            </a:r>
          </a:p>
          <a:p>
            <a:pPr>
              <a:buNone/>
            </a:pPr>
            <a:endParaRPr lang="en-US" i="1" dirty="0" smtClean="0">
              <a:solidFill>
                <a:srgbClr val="00B050"/>
              </a:solidFill>
            </a:endParaRPr>
          </a:p>
          <a:p>
            <a:r>
              <a:rPr lang="en-US" i="1" dirty="0" smtClean="0"/>
              <a:t>Consider the following:</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77</a:t>
            </a:fld>
            <a:endParaRPr lang="en-US"/>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Summary (3)</a:t>
            </a:r>
            <a:endParaRPr lang="en-US" dirty="0"/>
          </a:p>
        </p:txBody>
      </p:sp>
      <p:sp>
        <p:nvSpPr>
          <p:cNvPr id="3" name="Content Placeholder 2"/>
          <p:cNvSpPr>
            <a:spLocks noGrp="1"/>
          </p:cNvSpPr>
          <p:nvPr>
            <p:ph idx="1"/>
          </p:nvPr>
        </p:nvSpPr>
        <p:spPr>
          <a:xfrm>
            <a:off x="457200" y="914400"/>
            <a:ext cx="8229600" cy="5791200"/>
          </a:xfrm>
        </p:spPr>
        <p:txBody>
          <a:bodyPr>
            <a:normAutofit fontScale="92500" lnSpcReduction="10000"/>
          </a:bodyPr>
          <a:lstStyle/>
          <a:p>
            <a:r>
              <a:rPr lang="en-US" sz="2800" dirty="0" smtClean="0"/>
              <a:t>Percentage of </a:t>
            </a:r>
            <a:r>
              <a:rPr lang="en-US" sz="2800" dirty="0" err="1" smtClean="0"/>
              <a:t>reoffenders</a:t>
            </a:r>
            <a:r>
              <a:rPr lang="en-US" sz="2800" dirty="0" smtClean="0"/>
              <a:t> among prison releases who were recommended: </a:t>
            </a:r>
            <a:r>
              <a:rPr lang="en-US" sz="2800" b="1" i="1" dirty="0" smtClean="0">
                <a:solidFill>
                  <a:srgbClr val="FF0000"/>
                </a:solidFill>
              </a:rPr>
              <a:t>15.7%</a:t>
            </a:r>
            <a:r>
              <a:rPr lang="en-US" sz="2800" dirty="0" smtClean="0"/>
              <a:t> (felony charge); </a:t>
            </a:r>
            <a:r>
              <a:rPr lang="en-US" sz="2800" b="1" i="1" dirty="0" smtClean="0"/>
              <a:t>5+ to 14 years since release </a:t>
            </a:r>
            <a:r>
              <a:rPr lang="en-US" sz="2800" dirty="0" smtClean="0"/>
              <a:t>(average Static-99R score = </a:t>
            </a:r>
            <a:r>
              <a:rPr lang="en-US" sz="2800" b="1" i="1" dirty="0" smtClean="0">
                <a:solidFill>
                  <a:srgbClr val="FF0000"/>
                </a:solidFill>
              </a:rPr>
              <a:t>5.1</a:t>
            </a:r>
            <a:r>
              <a:rPr lang="en-US" sz="2800" dirty="0" smtClean="0"/>
              <a:t>). Avg. Age = </a:t>
            </a:r>
            <a:r>
              <a:rPr lang="en-US" sz="2800" b="1" dirty="0" smtClean="0"/>
              <a:t>42</a:t>
            </a:r>
            <a:r>
              <a:rPr lang="en-US" sz="2800" dirty="0" smtClean="0"/>
              <a:t>.  </a:t>
            </a:r>
          </a:p>
          <a:p>
            <a:pPr>
              <a:buNone/>
            </a:pPr>
            <a:r>
              <a:rPr lang="en-US" sz="2800" dirty="0" smtClean="0"/>
              <a:t>     </a:t>
            </a:r>
          </a:p>
          <a:p>
            <a:r>
              <a:rPr lang="en-US" sz="2800" dirty="0" smtClean="0"/>
              <a:t>Average sex offenders sampled randomly: </a:t>
            </a:r>
            <a:r>
              <a:rPr lang="en-US" sz="2800" b="1" i="1" dirty="0" smtClean="0">
                <a:solidFill>
                  <a:srgbClr val="FF0000"/>
                </a:solidFill>
              </a:rPr>
              <a:t>13.7% </a:t>
            </a:r>
            <a:r>
              <a:rPr lang="en-US" sz="2800" dirty="0" smtClean="0"/>
              <a:t>(felony charge); </a:t>
            </a:r>
            <a:r>
              <a:rPr lang="en-US" sz="2800" b="1" i="1" dirty="0" smtClean="0"/>
              <a:t>10 years since release </a:t>
            </a:r>
            <a:r>
              <a:rPr lang="en-US" sz="2800" dirty="0" smtClean="0"/>
              <a:t>(average 99R score = </a:t>
            </a:r>
            <a:r>
              <a:rPr lang="en-US" sz="2800" b="1" i="1" dirty="0" smtClean="0">
                <a:solidFill>
                  <a:srgbClr val="FF0000"/>
                </a:solidFill>
              </a:rPr>
              <a:t>1.97</a:t>
            </a:r>
            <a:r>
              <a:rPr lang="en-US" sz="2800" dirty="0" smtClean="0"/>
              <a:t>).  Avg. Age for </a:t>
            </a:r>
            <a:r>
              <a:rPr lang="en-US" sz="2800" b="1" i="1" dirty="0" smtClean="0"/>
              <a:t>all</a:t>
            </a:r>
            <a:r>
              <a:rPr lang="en-US" sz="2800" dirty="0" smtClean="0"/>
              <a:t> offenders, multi-state </a:t>
            </a:r>
            <a:r>
              <a:rPr lang="en-US" sz="2800" u="sng" dirty="0" smtClean="0">
                <a:solidFill>
                  <a:srgbClr val="00B050"/>
                </a:solidFill>
              </a:rPr>
              <a:t>2012 Adam Walsh study</a:t>
            </a:r>
            <a:r>
              <a:rPr lang="en-US" sz="2800" dirty="0" smtClean="0">
                <a:solidFill>
                  <a:srgbClr val="00B050"/>
                </a:solidFill>
              </a:rPr>
              <a:t> </a:t>
            </a:r>
            <a:r>
              <a:rPr lang="en-US" sz="2800" dirty="0" smtClean="0"/>
              <a:t>= </a:t>
            </a:r>
            <a:r>
              <a:rPr lang="en-US" sz="2800" b="1" dirty="0" smtClean="0"/>
              <a:t>37</a:t>
            </a:r>
            <a:r>
              <a:rPr lang="en-US" sz="2800" dirty="0" smtClean="0"/>
              <a:t>.</a:t>
            </a:r>
          </a:p>
          <a:p>
            <a:endParaRPr lang="en-US" sz="2800" dirty="0" smtClean="0"/>
          </a:p>
          <a:p>
            <a:r>
              <a:rPr lang="en-US" sz="2800" dirty="0" smtClean="0">
                <a:solidFill>
                  <a:srgbClr val="00B050"/>
                </a:solidFill>
              </a:rPr>
              <a:t>Note the small difference in rates (may not be clinically meaningful) despite significant difference in average 99R score.  First group older (by 5 years avg.; specific age for FL is unknown) but 99R is supposed to take the risk effect of age into account.</a:t>
            </a:r>
          </a:p>
          <a:p>
            <a:endParaRPr lang="en-US" sz="2800" dirty="0" smtClean="0">
              <a:solidFill>
                <a:srgbClr val="488F4D"/>
              </a:solidFill>
            </a:endParaRPr>
          </a:p>
          <a:p>
            <a:pPr>
              <a:buNone/>
            </a:pPr>
            <a:endParaRPr lang="en-US" sz="2800" dirty="0" smtClean="0">
              <a:solidFill>
                <a:srgbClr val="488F4D"/>
              </a:solidFill>
            </a:endParaRP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78</a:t>
            </a:fld>
            <a:endParaRPr lang="en-US"/>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Summary (4)</a:t>
            </a:r>
            <a:endParaRPr lang="en-US" dirty="0"/>
          </a:p>
        </p:txBody>
      </p:sp>
      <p:sp>
        <p:nvSpPr>
          <p:cNvPr id="3" name="Content Placeholder 2"/>
          <p:cNvSpPr>
            <a:spLocks noGrp="1"/>
          </p:cNvSpPr>
          <p:nvPr>
            <p:ph idx="1"/>
          </p:nvPr>
        </p:nvSpPr>
        <p:spPr>
          <a:xfrm>
            <a:off x="457200" y="1066800"/>
            <a:ext cx="8229600" cy="5562600"/>
          </a:xfrm>
        </p:spPr>
        <p:txBody>
          <a:bodyPr>
            <a:normAutofit fontScale="77500" lnSpcReduction="20000"/>
          </a:bodyPr>
          <a:lstStyle/>
          <a:p>
            <a:r>
              <a:rPr lang="en-US" dirty="0" smtClean="0"/>
              <a:t>Also unexpected is the data from detainees released from FCCC.</a:t>
            </a:r>
          </a:p>
          <a:p>
            <a:r>
              <a:rPr lang="en-US" dirty="0" smtClean="0">
                <a:solidFill>
                  <a:srgbClr val="FF0000"/>
                </a:solidFill>
              </a:rPr>
              <a:t>Static-99R scores come from time of recommendation.  Usually detainees were confined at FCCC several more years before release.</a:t>
            </a:r>
          </a:p>
          <a:p>
            <a:r>
              <a:rPr lang="en-US" dirty="0" smtClean="0"/>
              <a:t>We will be doing a re-calculation of scores for time of FCCC release but until then, we can make an assumption.</a:t>
            </a:r>
          </a:p>
          <a:p>
            <a:r>
              <a:rPr lang="en-US" dirty="0" smtClean="0">
                <a:solidFill>
                  <a:srgbClr val="FF0000"/>
                </a:solidFill>
              </a:rPr>
              <a:t>The average score for released detainees at time of recommendation is </a:t>
            </a:r>
            <a:r>
              <a:rPr lang="en-US" b="1" u="sng" dirty="0" smtClean="0">
                <a:solidFill>
                  <a:srgbClr val="FF0000"/>
                </a:solidFill>
              </a:rPr>
              <a:t>5.1</a:t>
            </a:r>
            <a:r>
              <a:rPr lang="en-US" dirty="0" smtClean="0">
                <a:solidFill>
                  <a:srgbClr val="FF0000"/>
                </a:solidFill>
              </a:rPr>
              <a:t>.</a:t>
            </a:r>
          </a:p>
          <a:p>
            <a:r>
              <a:rPr lang="en-US" dirty="0" smtClean="0"/>
              <a:t>At least some detainees would have reached a different age threshold by time of FCCC release, which reduces the score.</a:t>
            </a:r>
          </a:p>
          <a:p>
            <a:r>
              <a:rPr lang="en-US" dirty="0" smtClean="0">
                <a:solidFill>
                  <a:srgbClr val="FF0000"/>
                </a:solidFill>
              </a:rPr>
              <a:t>On a very liberal assumption (probably excessive) let’s assume at time of release from FCCC the average score would decrease a full point, to </a:t>
            </a:r>
            <a:r>
              <a:rPr lang="en-US" b="1" u="sng" dirty="0" smtClean="0">
                <a:solidFill>
                  <a:srgbClr val="FF0000"/>
                </a:solidFill>
              </a:rPr>
              <a:t>4.1</a:t>
            </a:r>
            <a:r>
              <a:rPr lang="en-US" dirty="0" smtClean="0">
                <a:solidFill>
                  <a:srgbClr val="FF0000"/>
                </a:solidFill>
              </a:rPr>
              <a:t>. </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79</a:t>
            </a:fld>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More Crane (2)</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pPr marL="0" indent="0">
              <a:buNone/>
            </a:pPr>
            <a:r>
              <a:rPr lang="en-US" sz="2800" dirty="0" smtClean="0"/>
              <a:t>Lots of criminals are unlikely to be deterred.  Only a narrow category of impaired offender are lacking in ability (vs. lacking in willingness) to respond to deterrence incentives.  </a:t>
            </a:r>
          </a:p>
          <a:p>
            <a:pPr marL="0" indent="0">
              <a:buNone/>
            </a:pPr>
            <a:endParaRPr lang="en-US" sz="2800" dirty="0"/>
          </a:p>
          <a:p>
            <a:pPr marL="0" indent="0">
              <a:buNone/>
            </a:pPr>
            <a:r>
              <a:rPr lang="en-US" sz="2800" dirty="0" smtClean="0">
                <a:solidFill>
                  <a:srgbClr val="FF0000"/>
                </a:solidFill>
              </a:rPr>
              <a:t>Legally, mental disorder is any mental condition that does not fit the basic assumptions of deterrence logic.  Deterrence policy assumes people can, if they choose, appreciate threat of sanction and use this as a reason to resist urges to do what would break the law.</a:t>
            </a:r>
          </a:p>
          <a:p>
            <a:pPr marL="0" indent="0">
              <a:buNone/>
            </a:pPr>
            <a:endParaRPr lang="en-US" sz="2800" dirty="0" smtClean="0"/>
          </a:p>
          <a:p>
            <a:pPr marL="0" indent="0">
              <a:buNone/>
            </a:pPr>
            <a:r>
              <a:rPr lang="en-US" sz="2800" dirty="0" smtClean="0"/>
              <a:t>Thus, “mental abnormality” in an SVP context is not about attraction to doing harmful acts and the predictable tendency to do what one feels like doing.  </a:t>
            </a:r>
          </a:p>
          <a:p>
            <a:pPr marL="0" indent="0">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a:t>
            </a:fld>
            <a:endParaRPr lang="en-US"/>
          </a:p>
        </p:txBody>
      </p:sp>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Summary (5)</a:t>
            </a:r>
            <a:endParaRPr lang="en-US" dirty="0"/>
          </a:p>
        </p:txBody>
      </p:sp>
      <p:sp>
        <p:nvSpPr>
          <p:cNvPr id="3" name="Content Placeholder 2"/>
          <p:cNvSpPr>
            <a:spLocks noGrp="1"/>
          </p:cNvSpPr>
          <p:nvPr>
            <p:ph idx="1"/>
          </p:nvPr>
        </p:nvSpPr>
        <p:spPr>
          <a:xfrm>
            <a:off x="457200" y="762000"/>
            <a:ext cx="8229600" cy="5943600"/>
          </a:xfrm>
        </p:spPr>
        <p:txBody>
          <a:bodyPr>
            <a:normAutofit lnSpcReduction="10000"/>
          </a:bodyPr>
          <a:lstStyle/>
          <a:p>
            <a:pPr>
              <a:buNone/>
            </a:pPr>
            <a:r>
              <a:rPr lang="en-US" sz="2400" b="1" i="1" dirty="0" smtClean="0">
                <a:solidFill>
                  <a:srgbClr val="FF0000"/>
                </a:solidFill>
              </a:rPr>
              <a:t>Static-99R estimated rates still appear to be significantly higher than what is being observed</a:t>
            </a:r>
            <a:r>
              <a:rPr lang="en-US" sz="2400" b="1" dirty="0" smtClean="0">
                <a:solidFill>
                  <a:srgbClr val="FF0000"/>
                </a:solidFill>
              </a:rPr>
              <a:t>.</a:t>
            </a:r>
          </a:p>
          <a:p>
            <a:pPr>
              <a:buNone/>
            </a:pPr>
            <a:endParaRPr lang="en-US" sz="2400" dirty="0" smtClean="0"/>
          </a:p>
          <a:p>
            <a:pPr>
              <a:buNone/>
            </a:pPr>
            <a:r>
              <a:rPr lang="en-US" sz="2400" dirty="0" smtClean="0"/>
              <a:t>For released detainees in the SVPP sample, the observed sexual recidivism rate (</a:t>
            </a:r>
            <a:r>
              <a:rPr lang="en-US" sz="2400" b="1" i="1" dirty="0" smtClean="0"/>
              <a:t>any sex charge</a:t>
            </a:r>
            <a:r>
              <a:rPr lang="en-US" sz="2400" dirty="0" smtClean="0"/>
              <a:t>; 10+ to 14 years since release) is </a:t>
            </a:r>
            <a:r>
              <a:rPr lang="en-US" sz="2400" b="1" i="1" dirty="0" smtClean="0">
                <a:solidFill>
                  <a:srgbClr val="FF0000"/>
                </a:solidFill>
              </a:rPr>
              <a:t>11.8%</a:t>
            </a:r>
            <a:r>
              <a:rPr lang="en-US" sz="2400" dirty="0" smtClean="0"/>
              <a:t>.  </a:t>
            </a:r>
          </a:p>
          <a:p>
            <a:pPr>
              <a:buNone/>
            </a:pPr>
            <a:endParaRPr lang="en-US" sz="2400" dirty="0" smtClean="0"/>
          </a:p>
          <a:p>
            <a:pPr>
              <a:buNone/>
            </a:pPr>
            <a:r>
              <a:rPr lang="en-US" sz="2400" dirty="0" smtClean="0"/>
              <a:t>[Overall sex offense </a:t>
            </a:r>
            <a:r>
              <a:rPr lang="en-US" sz="2400" b="1" i="1" dirty="0" smtClean="0"/>
              <a:t>conviction</a:t>
            </a:r>
            <a:r>
              <a:rPr lang="en-US" sz="2400" dirty="0" smtClean="0"/>
              <a:t> rate for all detainees is </a:t>
            </a:r>
            <a:r>
              <a:rPr lang="en-US" sz="2400" b="1" i="1" dirty="0" smtClean="0">
                <a:solidFill>
                  <a:srgbClr val="FF0000"/>
                </a:solidFill>
              </a:rPr>
              <a:t>5.3%</a:t>
            </a:r>
            <a:r>
              <a:rPr lang="en-US" sz="2400" dirty="0" smtClean="0"/>
              <a:t>; 302 released 3+ - 14 yrs.; 64 released 0-3 yrs.).  Although we don’t yet have a conviction rate for detainees released at least 10 yrs., it will be at least somewhat less than the 11.8% rate for just charges.</a:t>
            </a:r>
          </a:p>
          <a:p>
            <a:pPr>
              <a:buNone/>
            </a:pPr>
            <a:endParaRPr lang="en-US" sz="2400" dirty="0" smtClean="0"/>
          </a:p>
          <a:p>
            <a:pPr>
              <a:buNone/>
            </a:pPr>
            <a:r>
              <a:rPr lang="en-US" sz="2400" dirty="0" smtClean="0"/>
              <a:t>The estimated rate for a score of 4 on the Static-99R (10 year group of High Risk/Need offenders) is </a:t>
            </a:r>
            <a:r>
              <a:rPr lang="en-US" sz="2400" b="1" i="1" dirty="0" smtClean="0">
                <a:solidFill>
                  <a:srgbClr val="FF0000"/>
                </a:solidFill>
              </a:rPr>
              <a:t>29.6%</a:t>
            </a:r>
            <a:r>
              <a:rPr lang="en-US" sz="2400" dirty="0" smtClean="0"/>
              <a:t>. And this is for (essentially) sex offense </a:t>
            </a:r>
            <a:r>
              <a:rPr lang="en-US" sz="2400" b="1" i="1" dirty="0" smtClean="0"/>
              <a:t>convictions</a:t>
            </a:r>
            <a:r>
              <a:rPr lang="en-US" sz="2400" dirty="0" smtClean="0"/>
              <a:t>.</a:t>
            </a:r>
          </a:p>
          <a:p>
            <a:pPr>
              <a:buNone/>
            </a:pPr>
            <a:endParaRPr lang="en-US" sz="2000" dirty="0" smtClean="0">
              <a:solidFill>
                <a:srgbClr val="FF0000"/>
              </a:solidFill>
            </a:endParaRPr>
          </a:p>
          <a:p>
            <a:pPr>
              <a:buNone/>
            </a:pPr>
            <a:endParaRPr lang="en-US" sz="2400" dirty="0" smtClean="0">
              <a:solidFill>
                <a:srgbClr val="FF0000"/>
              </a:solidFill>
            </a:endParaRPr>
          </a:p>
          <a:p>
            <a:pPr>
              <a:buNone/>
            </a:pPr>
            <a:endParaRPr lang="en-US" sz="2400" dirty="0" smtClean="0">
              <a:solidFill>
                <a:srgbClr val="FF0000"/>
              </a:solidFill>
            </a:endParaRPr>
          </a:p>
          <a:p>
            <a:pPr>
              <a:buNone/>
            </a:pPr>
            <a:endParaRPr lang="en-US" sz="20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80</a:t>
            </a:fld>
            <a:endParaRPr lang="en-US"/>
          </a:p>
        </p:txBody>
      </p:sp>
    </p:spTree>
    <p:extLst>
      <p:ext uri="{BB962C8B-B14F-4D97-AF65-F5344CB8AC3E}">
        <p14:creationId xmlns="" xmlns:p14="http://schemas.microsoft.com/office/powerpoint/2010/main" val="1915641500"/>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Summary (6)</a:t>
            </a:r>
            <a:endParaRPr lang="en-US" dirty="0"/>
          </a:p>
        </p:txBody>
      </p:sp>
      <p:sp>
        <p:nvSpPr>
          <p:cNvPr id="3" name="Content Placeholder 2"/>
          <p:cNvSpPr>
            <a:spLocks noGrp="1"/>
          </p:cNvSpPr>
          <p:nvPr>
            <p:ph idx="1"/>
          </p:nvPr>
        </p:nvSpPr>
        <p:spPr>
          <a:xfrm>
            <a:off x="457200" y="762000"/>
            <a:ext cx="8229600" cy="5867400"/>
          </a:xfrm>
        </p:spPr>
        <p:txBody>
          <a:bodyPr>
            <a:normAutofit fontScale="77500" lnSpcReduction="20000"/>
          </a:bodyPr>
          <a:lstStyle/>
          <a:p>
            <a:r>
              <a:rPr lang="en-US" dirty="0" smtClean="0"/>
              <a:t>The estimated rate for a score of 4 on the Static-99R (10 year group of High Risk/Need offenders) is </a:t>
            </a:r>
            <a:r>
              <a:rPr lang="en-US" b="1" i="1" dirty="0" smtClean="0">
                <a:solidFill>
                  <a:srgbClr val="FF0000"/>
                </a:solidFill>
              </a:rPr>
              <a:t>29.6%</a:t>
            </a:r>
            <a:r>
              <a:rPr lang="en-US" dirty="0" smtClean="0"/>
              <a:t>. And this is for (essentially) sex offense </a:t>
            </a:r>
            <a:r>
              <a:rPr lang="en-US" b="1" i="1" dirty="0" smtClean="0"/>
              <a:t>convictions</a:t>
            </a:r>
            <a:r>
              <a:rPr lang="en-US" dirty="0" smtClean="0"/>
              <a:t>.</a:t>
            </a:r>
          </a:p>
          <a:p>
            <a:endParaRPr lang="en-US" dirty="0" smtClean="0"/>
          </a:p>
          <a:p>
            <a:r>
              <a:rPr lang="en-US" dirty="0" smtClean="0"/>
              <a:t>The 5-year (sex conviction) estimated rate for a score of 4 using the Routine sample is </a:t>
            </a:r>
            <a:r>
              <a:rPr lang="en-US" b="1" i="1" dirty="0" smtClean="0">
                <a:solidFill>
                  <a:srgbClr val="FF0000"/>
                </a:solidFill>
              </a:rPr>
              <a:t>8.7</a:t>
            </a:r>
            <a:r>
              <a:rPr lang="en-US" dirty="0" smtClean="0"/>
              <a:t> (no 10 yr. rate).  </a:t>
            </a:r>
          </a:p>
          <a:p>
            <a:endParaRPr lang="en-US" dirty="0" smtClean="0">
              <a:solidFill>
                <a:srgbClr val="00B050"/>
              </a:solidFill>
            </a:endParaRPr>
          </a:p>
          <a:p>
            <a:r>
              <a:rPr lang="en-US" dirty="0" smtClean="0">
                <a:solidFill>
                  <a:srgbClr val="00B050"/>
                </a:solidFill>
              </a:rPr>
              <a:t>But again, detainees were recommended for commitment. It can be argued that they are a specially selected group for high-risk, thus dissimilar to routine sex offenders. </a:t>
            </a:r>
          </a:p>
          <a:p>
            <a:endParaRPr lang="en-US" dirty="0" smtClean="0">
              <a:solidFill>
                <a:srgbClr val="00B050"/>
              </a:solidFill>
            </a:endParaRPr>
          </a:p>
          <a:p>
            <a:r>
              <a:rPr lang="en-US" dirty="0" smtClean="0">
                <a:solidFill>
                  <a:srgbClr val="00B050"/>
                </a:solidFill>
              </a:rPr>
              <a:t>Even accounting for the fact some detainees have not been released for 5 years yet (most released 5+ to 14 yrs.) the detainee sex conviction rate (</a:t>
            </a:r>
            <a:r>
              <a:rPr lang="en-US" b="1" i="1" dirty="0" smtClean="0">
                <a:solidFill>
                  <a:srgbClr val="00B050"/>
                </a:solidFill>
              </a:rPr>
              <a:t>5.3%</a:t>
            </a:r>
            <a:r>
              <a:rPr lang="en-US" dirty="0" smtClean="0">
                <a:solidFill>
                  <a:srgbClr val="00B050"/>
                </a:solidFill>
              </a:rPr>
              <a:t>) is less than the 99R estimated rate for </a:t>
            </a:r>
            <a:r>
              <a:rPr lang="en-US" b="1" i="1" u="sng" dirty="0" smtClean="0">
                <a:solidFill>
                  <a:srgbClr val="00B050"/>
                </a:solidFill>
              </a:rPr>
              <a:t>routine</a:t>
            </a:r>
            <a:r>
              <a:rPr lang="en-US" dirty="0" smtClean="0">
                <a:solidFill>
                  <a:srgbClr val="00B050"/>
                </a:solidFill>
              </a:rPr>
              <a:t> sex offenders (</a:t>
            </a:r>
            <a:r>
              <a:rPr lang="en-US" b="1" i="1" dirty="0" smtClean="0">
                <a:solidFill>
                  <a:srgbClr val="00B050"/>
                </a:solidFill>
              </a:rPr>
              <a:t>8.7%</a:t>
            </a:r>
            <a:r>
              <a:rPr lang="en-US" dirty="0" smtClean="0">
                <a:solidFill>
                  <a:srgbClr val="00B050"/>
                </a:solidFill>
              </a:rPr>
              <a:t>).</a:t>
            </a:r>
            <a:endParaRPr lang="en-US" dirty="0">
              <a:solidFill>
                <a:srgbClr val="00B05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81</a:t>
            </a:fld>
            <a:endParaRPr lang="en-US"/>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Summary (7)</a:t>
            </a:r>
            <a:endParaRPr lang="en-US" dirty="0"/>
          </a:p>
        </p:txBody>
      </p:sp>
      <p:sp>
        <p:nvSpPr>
          <p:cNvPr id="3" name="Content Placeholder 2"/>
          <p:cNvSpPr>
            <a:spLocks noGrp="1"/>
          </p:cNvSpPr>
          <p:nvPr>
            <p:ph idx="1"/>
          </p:nvPr>
        </p:nvSpPr>
        <p:spPr>
          <a:xfrm>
            <a:off x="457200" y="990600"/>
            <a:ext cx="8229600" cy="5715000"/>
          </a:xfrm>
        </p:spPr>
        <p:txBody>
          <a:bodyPr>
            <a:normAutofit fontScale="85000" lnSpcReduction="20000"/>
          </a:bodyPr>
          <a:lstStyle/>
          <a:p>
            <a:r>
              <a:rPr lang="en-US" dirty="0" smtClean="0"/>
              <a:t>We can now compare released detainees to formerly committed residents released after a court found they no  longer met commitment criteria.</a:t>
            </a:r>
          </a:p>
          <a:p>
            <a:r>
              <a:rPr lang="en-US" dirty="0" smtClean="0">
                <a:solidFill>
                  <a:srgbClr val="FF0000"/>
                </a:solidFill>
              </a:rPr>
              <a:t>Detainees would not have had inpatient sex offender treatment at FCCC.  </a:t>
            </a:r>
          </a:p>
          <a:p>
            <a:r>
              <a:rPr lang="en-US" dirty="0" smtClean="0"/>
              <a:t>Formerly committed residents (for the most part) would have participated in treatment, whether or not they made it to an advanced phase. </a:t>
            </a:r>
          </a:p>
          <a:p>
            <a:r>
              <a:rPr lang="en-US" dirty="0" smtClean="0">
                <a:solidFill>
                  <a:srgbClr val="FF0000"/>
                </a:solidFill>
              </a:rPr>
              <a:t>So comparing released detainees to formerly committed residents is essentially a way to look at inpatient treatment effect.  </a:t>
            </a:r>
          </a:p>
          <a:p>
            <a:r>
              <a:rPr lang="en-US" dirty="0" smtClean="0"/>
              <a:t>We would expect the formerly committed offenders to have a </a:t>
            </a:r>
            <a:r>
              <a:rPr lang="en-US" b="1" i="1" dirty="0" smtClean="0"/>
              <a:t>significantly</a:t>
            </a:r>
            <a:r>
              <a:rPr lang="en-US" dirty="0" smtClean="0"/>
              <a:t> </a:t>
            </a:r>
            <a:r>
              <a:rPr lang="en-US" b="1" i="1" dirty="0" smtClean="0"/>
              <a:t>lower</a:t>
            </a:r>
            <a:r>
              <a:rPr lang="en-US" dirty="0" smtClean="0"/>
              <a:t> sexual recidivism rate than released detainees (if there is a significant inpatient treatment effect).</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82</a:t>
            </a:fld>
            <a:endParaRPr lang="en-US"/>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Summary (8)</a:t>
            </a: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r>
              <a:rPr lang="en-US" sz="2800" dirty="0" smtClean="0">
                <a:solidFill>
                  <a:srgbClr val="FF0000"/>
                </a:solidFill>
              </a:rPr>
              <a:t>However, </a:t>
            </a:r>
            <a:r>
              <a:rPr lang="en-US" sz="2800" b="1" i="1" u="sng" dirty="0" smtClean="0">
                <a:solidFill>
                  <a:srgbClr val="FF0000"/>
                </a:solidFill>
              </a:rPr>
              <a:t>little if any meaningful difference</a:t>
            </a:r>
            <a:r>
              <a:rPr lang="en-US" sz="2800" b="1" i="1" dirty="0" smtClean="0">
                <a:solidFill>
                  <a:srgbClr val="FF0000"/>
                </a:solidFill>
              </a:rPr>
              <a:t> </a:t>
            </a:r>
            <a:r>
              <a:rPr lang="en-US" sz="2800" dirty="0" smtClean="0">
                <a:solidFill>
                  <a:srgbClr val="FF0000"/>
                </a:solidFill>
              </a:rPr>
              <a:t>appears to exist between the sexual recidivism rate for released detainees (</a:t>
            </a:r>
            <a:r>
              <a:rPr lang="en-US" sz="2800" b="1" i="1" dirty="0" smtClean="0">
                <a:solidFill>
                  <a:srgbClr val="FF0000"/>
                </a:solidFill>
              </a:rPr>
              <a:t>no treatment</a:t>
            </a:r>
            <a:r>
              <a:rPr lang="en-US" sz="2800" dirty="0" smtClean="0">
                <a:solidFill>
                  <a:srgbClr val="FF0000"/>
                </a:solidFill>
              </a:rPr>
              <a:t>) and </a:t>
            </a:r>
            <a:r>
              <a:rPr lang="en-US" sz="2800" dirty="0" smtClean="0">
                <a:solidFill>
                  <a:srgbClr val="488F4D"/>
                </a:solidFill>
              </a:rPr>
              <a:t>the rate for formerly committed residents released as no longer meeting criteria </a:t>
            </a:r>
            <a:r>
              <a:rPr lang="en-US" sz="2800" dirty="0" smtClean="0">
                <a:solidFill>
                  <a:srgbClr val="006600"/>
                </a:solidFill>
              </a:rPr>
              <a:t>(</a:t>
            </a:r>
            <a:r>
              <a:rPr lang="en-US" sz="2800" b="1" i="1" dirty="0" smtClean="0">
                <a:solidFill>
                  <a:srgbClr val="006600"/>
                </a:solidFill>
              </a:rPr>
              <a:t>with treatment</a:t>
            </a:r>
            <a:r>
              <a:rPr lang="en-US" sz="2800" dirty="0" smtClean="0">
                <a:solidFill>
                  <a:srgbClr val="006600"/>
                </a:solidFill>
              </a:rPr>
              <a:t>)</a:t>
            </a:r>
            <a:r>
              <a:rPr lang="en-US" sz="2800" dirty="0" smtClean="0">
                <a:solidFill>
                  <a:srgbClr val="FF0000"/>
                </a:solidFill>
              </a:rPr>
              <a:t>.</a:t>
            </a:r>
            <a:endParaRPr lang="en-US" sz="4700" dirty="0" smtClean="0">
              <a:solidFill>
                <a:srgbClr val="488F4D"/>
              </a:solidFill>
            </a:endParaRPr>
          </a:p>
          <a:p>
            <a:pPr>
              <a:buNone/>
            </a:pPr>
            <a:endParaRPr lang="en-US" sz="2800" dirty="0" smtClean="0"/>
          </a:p>
          <a:p>
            <a:r>
              <a:rPr lang="en-US" sz="2800" i="1" u="sng" dirty="0" smtClean="0"/>
              <a:t>Detainees</a:t>
            </a:r>
            <a:r>
              <a:rPr lang="en-US" sz="2800" dirty="0" smtClean="0"/>
              <a:t> (</a:t>
            </a:r>
            <a:r>
              <a:rPr lang="en-US" sz="2800" b="1" i="1" dirty="0" smtClean="0"/>
              <a:t>no treatment</a:t>
            </a:r>
            <a:r>
              <a:rPr lang="en-US" sz="2800" dirty="0" smtClean="0"/>
              <a:t>) = </a:t>
            </a:r>
            <a:r>
              <a:rPr lang="en-US" sz="2800" b="1" i="1" dirty="0" smtClean="0">
                <a:solidFill>
                  <a:srgbClr val="FF0000"/>
                </a:solidFill>
              </a:rPr>
              <a:t>10.7%</a:t>
            </a:r>
            <a:r>
              <a:rPr lang="en-US" sz="2800" dirty="0" smtClean="0"/>
              <a:t>, any sex charge.</a:t>
            </a:r>
          </a:p>
          <a:p>
            <a:endParaRPr lang="en-US" sz="2800" dirty="0" smtClean="0"/>
          </a:p>
          <a:p>
            <a:r>
              <a:rPr lang="en-US" sz="2800" i="1" u="sng" dirty="0" smtClean="0"/>
              <a:t>Formerly committed</a:t>
            </a:r>
            <a:r>
              <a:rPr lang="en-US" sz="2800" dirty="0" smtClean="0"/>
              <a:t> (</a:t>
            </a:r>
            <a:r>
              <a:rPr lang="en-US" sz="2800" b="1" i="1" dirty="0" smtClean="0"/>
              <a:t>with treatment</a:t>
            </a:r>
            <a:r>
              <a:rPr lang="en-US" sz="2800" dirty="0" smtClean="0"/>
              <a:t>) = </a:t>
            </a:r>
            <a:r>
              <a:rPr lang="en-US" sz="2800" b="1" i="1" dirty="0" smtClean="0">
                <a:solidFill>
                  <a:srgbClr val="FF0000"/>
                </a:solidFill>
              </a:rPr>
              <a:t>7%</a:t>
            </a:r>
            <a:r>
              <a:rPr lang="en-US" sz="2800" dirty="0" smtClean="0"/>
              <a:t> sex charge </a:t>
            </a:r>
          </a:p>
          <a:p>
            <a:endParaRPr lang="en-US" sz="2800" dirty="0" smtClean="0">
              <a:solidFill>
                <a:srgbClr val="488F4D"/>
              </a:solidFill>
            </a:endParaRPr>
          </a:p>
          <a:p>
            <a:r>
              <a:rPr lang="en-US" sz="2800" dirty="0" smtClean="0">
                <a:solidFill>
                  <a:srgbClr val="488F4D"/>
                </a:solidFill>
              </a:rPr>
              <a:t>There is a small difference but unlikely to meaningful after we take into account the fact that detainees have been released for  significantly longer period, were released at a younger age, and have somewhat higher actuarial scores. The detainee sample is also larger. </a:t>
            </a:r>
            <a:endParaRPr lang="en-US" sz="2800" dirty="0">
              <a:solidFill>
                <a:srgbClr val="488F4D"/>
              </a:solidFill>
            </a:endParaRPr>
          </a:p>
          <a:p>
            <a:pPr marL="0" indent="0">
              <a:buNone/>
            </a:pPr>
            <a:endParaRPr lang="en-US" sz="2400" dirty="0" smtClean="0"/>
          </a:p>
          <a:p>
            <a:endParaRPr lang="en-US" sz="24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83</a:t>
            </a:fld>
            <a:endParaRPr lang="en-US"/>
          </a:p>
        </p:txBody>
      </p:sp>
    </p:spTree>
    <p:extLst>
      <p:ext uri="{BB962C8B-B14F-4D97-AF65-F5344CB8AC3E}">
        <p14:creationId xmlns="" xmlns:p14="http://schemas.microsoft.com/office/powerpoint/2010/main" val="866523008"/>
      </p:ext>
    </p:extLst>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Summary (9)</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These data do not give clear indication of a treatment effect from commitment based sex offender specific programming in a full confinement facility.</a:t>
            </a:r>
          </a:p>
          <a:p>
            <a:pPr>
              <a:buNone/>
            </a:pPr>
            <a:endParaRPr lang="en-US" dirty="0" smtClean="0"/>
          </a:p>
          <a:p>
            <a:r>
              <a:rPr lang="en-US" dirty="0" smtClean="0">
                <a:solidFill>
                  <a:srgbClr val="FF0000"/>
                </a:solidFill>
              </a:rPr>
              <a:t>This does not necessarily indicate flawed programming.  It is more likely the result of rates approaching a “floor” effect across the board.  </a:t>
            </a:r>
          </a:p>
          <a:p>
            <a:endParaRPr lang="en-US" dirty="0" smtClean="0"/>
          </a:p>
          <a:p>
            <a:r>
              <a:rPr lang="en-US" dirty="0" smtClean="0"/>
              <a:t>It would be difficult if not impossible for treatment to significantly lower a rate that would be low anyway. </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84</a:t>
            </a:fld>
            <a:endParaRPr lang="en-US"/>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Summary (10)</a:t>
            </a:r>
            <a:endParaRPr lang="en-US" dirty="0"/>
          </a:p>
        </p:txBody>
      </p:sp>
      <p:sp>
        <p:nvSpPr>
          <p:cNvPr id="3" name="Content Placeholder 2"/>
          <p:cNvSpPr>
            <a:spLocks noGrp="1"/>
          </p:cNvSpPr>
          <p:nvPr>
            <p:ph idx="1"/>
          </p:nvPr>
        </p:nvSpPr>
        <p:spPr>
          <a:xfrm>
            <a:off x="457200" y="1219200"/>
            <a:ext cx="8229600" cy="5410200"/>
          </a:xfrm>
        </p:spPr>
        <p:txBody>
          <a:bodyPr>
            <a:normAutofit fontScale="85000" lnSpcReduction="20000"/>
          </a:bodyPr>
          <a:lstStyle/>
          <a:p>
            <a:r>
              <a:rPr lang="en-US" dirty="0" smtClean="0"/>
              <a:t>We can also compare inpatient treatment (in a secure facility) to outpatient treatment (community based) for offenders SVPP determined over the years to be high risk predators suffering from sexual disorders.</a:t>
            </a:r>
          </a:p>
          <a:p>
            <a:pPr>
              <a:buNone/>
            </a:pPr>
            <a:endParaRPr lang="en-US" dirty="0" smtClean="0"/>
          </a:p>
          <a:p>
            <a:r>
              <a:rPr lang="en-US" dirty="0" smtClean="0">
                <a:solidFill>
                  <a:srgbClr val="FF0000"/>
                </a:solidFill>
              </a:rPr>
              <a:t>Offenders released pursuant settlement agreements are supposed to get outpatient treatment.  </a:t>
            </a:r>
          </a:p>
          <a:p>
            <a:pPr>
              <a:buNone/>
            </a:pPr>
            <a:endParaRPr lang="en-US" dirty="0" smtClean="0"/>
          </a:p>
          <a:p>
            <a:r>
              <a:rPr lang="en-US" dirty="0" smtClean="0"/>
              <a:t>So this would be a comparison of sexual recidivism rates for conditionally released offenders (most from detainee status at release) vs. former committed offenders released as no longer meeting criteria.</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85</a:t>
            </a:fld>
            <a:endParaRPr lang="en-US"/>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Summary (11)</a:t>
            </a:r>
            <a:endParaRPr lang="en-US" dirty="0"/>
          </a:p>
        </p:txBody>
      </p:sp>
      <p:sp>
        <p:nvSpPr>
          <p:cNvPr id="3" name="Content Placeholder 2"/>
          <p:cNvSpPr>
            <a:spLocks noGrp="1"/>
          </p:cNvSpPr>
          <p:nvPr>
            <p:ph idx="1"/>
          </p:nvPr>
        </p:nvSpPr>
        <p:spPr>
          <a:xfrm>
            <a:off x="457200" y="914400"/>
            <a:ext cx="8229600" cy="5791200"/>
          </a:xfrm>
        </p:spPr>
        <p:txBody>
          <a:bodyPr>
            <a:normAutofit fontScale="92500" lnSpcReduction="20000"/>
          </a:bodyPr>
          <a:lstStyle/>
          <a:p>
            <a:r>
              <a:rPr lang="en-US" sz="2800" b="1" i="1" u="sng" dirty="0" smtClean="0"/>
              <a:t>No meaningful difference</a:t>
            </a:r>
            <a:r>
              <a:rPr lang="en-US" sz="2800" dirty="0" smtClean="0"/>
              <a:t> appears to exist between the recidivism rate for recommended offenders who were conditionally released on settlement agreements (S/A) and the rate for formerly committed residents released as no longer meeting commitment criteria.</a:t>
            </a:r>
            <a:endParaRPr lang="en-US" sz="2800" b="1" i="1" u="sng" dirty="0" smtClean="0"/>
          </a:p>
          <a:p>
            <a:pPr>
              <a:buNone/>
            </a:pPr>
            <a:endParaRPr lang="en-US" sz="2800" dirty="0" smtClean="0"/>
          </a:p>
          <a:p>
            <a:r>
              <a:rPr lang="en-US" sz="2800" i="1" u="sng" dirty="0" smtClean="0"/>
              <a:t>Settlement Agreement</a:t>
            </a:r>
            <a:r>
              <a:rPr lang="en-US" sz="2800" dirty="0" smtClean="0"/>
              <a:t> (</a:t>
            </a:r>
            <a:r>
              <a:rPr lang="en-US" sz="2800" b="1" i="1" dirty="0" smtClean="0"/>
              <a:t>treatment in community</a:t>
            </a:r>
            <a:r>
              <a:rPr lang="en-US" sz="2800" dirty="0" smtClean="0"/>
              <a:t>) = </a:t>
            </a:r>
            <a:r>
              <a:rPr lang="en-US" sz="2800" b="1" dirty="0" smtClean="0">
                <a:solidFill>
                  <a:srgbClr val="FF0000"/>
                </a:solidFill>
              </a:rPr>
              <a:t>3%</a:t>
            </a:r>
            <a:r>
              <a:rPr lang="en-US" sz="2800" dirty="0" smtClean="0"/>
              <a:t> felony sex conviction; </a:t>
            </a:r>
            <a:r>
              <a:rPr lang="en-US" sz="2800" b="1" dirty="0" smtClean="0">
                <a:solidFill>
                  <a:srgbClr val="FF0000"/>
                </a:solidFill>
              </a:rPr>
              <a:t>6.8%</a:t>
            </a:r>
            <a:r>
              <a:rPr lang="en-US" sz="2800" dirty="0" smtClean="0"/>
              <a:t> felony charge.</a:t>
            </a:r>
          </a:p>
          <a:p>
            <a:endParaRPr lang="en-US" sz="2800" dirty="0" smtClean="0"/>
          </a:p>
          <a:p>
            <a:r>
              <a:rPr lang="en-US" sz="2800" dirty="0" smtClean="0"/>
              <a:t> </a:t>
            </a:r>
            <a:r>
              <a:rPr lang="en-US" sz="2800" i="1" u="sng" dirty="0" smtClean="0"/>
              <a:t>Formerly committed</a:t>
            </a:r>
            <a:r>
              <a:rPr lang="en-US" sz="2800" i="1" dirty="0" smtClean="0"/>
              <a:t> </a:t>
            </a:r>
            <a:r>
              <a:rPr lang="en-US" sz="2800" dirty="0" smtClean="0"/>
              <a:t>(</a:t>
            </a:r>
            <a:r>
              <a:rPr lang="en-US" sz="2800" b="1" i="1" dirty="0" smtClean="0"/>
              <a:t>FCCC inpatient treatment</a:t>
            </a:r>
            <a:r>
              <a:rPr lang="en-US" sz="2800" dirty="0" smtClean="0"/>
              <a:t>) = </a:t>
            </a:r>
            <a:r>
              <a:rPr lang="en-US" sz="2800" b="1" dirty="0" smtClean="0">
                <a:solidFill>
                  <a:srgbClr val="FF0000"/>
                </a:solidFill>
              </a:rPr>
              <a:t>3% </a:t>
            </a:r>
            <a:r>
              <a:rPr lang="en-US" sz="2800" dirty="0" smtClean="0"/>
              <a:t>felony sex conviction;</a:t>
            </a:r>
            <a:r>
              <a:rPr lang="en-US" sz="2800" b="1" dirty="0" smtClean="0">
                <a:solidFill>
                  <a:srgbClr val="FF0000"/>
                </a:solidFill>
              </a:rPr>
              <a:t> 4%</a:t>
            </a:r>
            <a:r>
              <a:rPr lang="en-US" sz="2800" dirty="0" smtClean="0"/>
              <a:t> felony charge.*  </a:t>
            </a:r>
          </a:p>
          <a:p>
            <a:pPr>
              <a:buNone/>
            </a:pPr>
            <a:endParaRPr lang="en-US" sz="2800" dirty="0" smtClean="0">
              <a:solidFill>
                <a:srgbClr val="488F4D"/>
              </a:solidFill>
            </a:endParaRPr>
          </a:p>
          <a:p>
            <a:pPr>
              <a:buNone/>
            </a:pPr>
            <a:r>
              <a:rPr lang="en-US" sz="2800" dirty="0" smtClean="0">
                <a:solidFill>
                  <a:srgbClr val="488F4D"/>
                </a:solidFill>
              </a:rPr>
              <a:t>*It is important to note that S/A offenders also have been released longer, are somewhat younger, and have a somewhat higher average actuarial score.</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86</a:t>
            </a:fld>
            <a:endParaRPr lang="en-US"/>
          </a:p>
        </p:txBody>
      </p:sp>
    </p:spTree>
    <p:extLst>
      <p:ext uri="{BB962C8B-B14F-4D97-AF65-F5344CB8AC3E}">
        <p14:creationId xmlns="" xmlns:p14="http://schemas.microsoft.com/office/powerpoint/2010/main" val="2810456456"/>
      </p:ext>
    </p:extLst>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those SVPP did </a:t>
            </a:r>
            <a:r>
              <a:rPr lang="en-US" b="1" i="1" dirty="0" smtClean="0"/>
              <a:t>not</a:t>
            </a:r>
            <a:r>
              <a:rPr lang="en-US" dirty="0" smtClean="0"/>
              <a:t> recommend?</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One way to look at how well SVPP did in past years in distinguishing dangerous predators from average sex offenders is to look at the group of offenders SVPP did </a:t>
            </a:r>
            <a:r>
              <a:rPr lang="en-US" b="1" i="1" u="sng" dirty="0" smtClean="0"/>
              <a:t>not</a:t>
            </a:r>
            <a:r>
              <a:rPr lang="en-US" dirty="0" smtClean="0"/>
              <a:t> recommend for commitment (but did evaluate) and compare to those the program </a:t>
            </a:r>
            <a:r>
              <a:rPr lang="en-US" b="1" i="1" u="sng" dirty="0" smtClean="0"/>
              <a:t>did</a:t>
            </a:r>
            <a:r>
              <a:rPr lang="en-US" dirty="0" smtClean="0"/>
              <a:t> recommend.</a:t>
            </a:r>
          </a:p>
          <a:p>
            <a:pPr>
              <a:buNone/>
            </a:pPr>
            <a:endParaRPr lang="en-US" dirty="0" smtClean="0"/>
          </a:p>
          <a:p>
            <a:r>
              <a:rPr lang="en-US" dirty="0" smtClean="0"/>
              <a:t>The non-recommended group is much larger: 1200+ persons (compared to 710 recommended persons).</a:t>
            </a:r>
          </a:p>
          <a:p>
            <a:pPr>
              <a:buNone/>
            </a:pPr>
            <a:endParaRPr lang="en-US" dirty="0" smtClean="0"/>
          </a:p>
          <a:p>
            <a:r>
              <a:rPr lang="en-US" dirty="0" smtClean="0"/>
              <a:t>SVPP is still in the process of studying the non-recommended group.</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87</a:t>
            </a:fld>
            <a:endParaRPr lang="en-US"/>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Recommended Group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the non-recommended group, the percentages of offenders with new felony sex offense convictions was found to be </a:t>
            </a:r>
            <a:r>
              <a:rPr lang="en-US" b="1" i="1" dirty="0" smtClean="0">
                <a:solidFill>
                  <a:srgbClr val="FF0000"/>
                </a:solidFill>
              </a:rPr>
              <a:t>3%</a:t>
            </a:r>
            <a:r>
              <a:rPr lang="en-US" dirty="0" smtClean="0"/>
              <a:t> for offenders released 5+ to 10 years and </a:t>
            </a:r>
            <a:r>
              <a:rPr lang="en-US" b="1" i="1" dirty="0" smtClean="0">
                <a:solidFill>
                  <a:srgbClr val="FF0000"/>
                </a:solidFill>
              </a:rPr>
              <a:t>4%</a:t>
            </a:r>
            <a:r>
              <a:rPr lang="en-US" dirty="0" smtClean="0"/>
              <a:t> for offenders released 10+ (up to 14) years.</a:t>
            </a:r>
          </a:p>
          <a:p>
            <a:pPr>
              <a:buNone/>
            </a:pPr>
            <a:endParaRPr lang="en-US" dirty="0" smtClean="0"/>
          </a:p>
          <a:p>
            <a:r>
              <a:rPr lang="en-US" dirty="0" smtClean="0"/>
              <a:t>Percentages for recommended offenders with the same follow-up periods were found to be </a:t>
            </a:r>
            <a:r>
              <a:rPr lang="en-US" b="1" i="1" dirty="0" smtClean="0">
                <a:solidFill>
                  <a:srgbClr val="FF0000"/>
                </a:solidFill>
              </a:rPr>
              <a:t>6.8%</a:t>
            </a:r>
            <a:r>
              <a:rPr lang="en-US" dirty="0" smtClean="0"/>
              <a:t> and </a:t>
            </a:r>
            <a:r>
              <a:rPr lang="en-US" b="1" i="1" dirty="0" smtClean="0">
                <a:solidFill>
                  <a:srgbClr val="FF0000"/>
                </a:solidFill>
              </a:rPr>
              <a:t>6.5%</a:t>
            </a:r>
            <a:r>
              <a:rPr lang="en-US" dirty="0" smtClean="0"/>
              <a:t> respectively </a:t>
            </a:r>
            <a:r>
              <a:rPr lang="en-US" dirty="0" smtClean="0">
                <a:solidFill>
                  <a:srgbClr val="00B050"/>
                </a:solidFill>
              </a:rPr>
              <a:t>(groups are separate and do not share any members in common).  </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88</a:t>
            </a:fld>
            <a:endParaRPr lang="en-US"/>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Not Recommended (2)</a:t>
            </a: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20000"/>
          </a:bodyPr>
          <a:lstStyle/>
          <a:p>
            <a:r>
              <a:rPr lang="en-US" dirty="0" smtClean="0"/>
              <a:t>Non-recommended offenders would tend to have lower actuarial scores or (less commonly) not meet even minimal clinical criteria for a </a:t>
            </a:r>
            <a:r>
              <a:rPr lang="en-US" dirty="0" err="1" smtClean="0"/>
              <a:t>paraphilia</a:t>
            </a:r>
            <a:r>
              <a:rPr lang="en-US" dirty="0" smtClean="0"/>
              <a:t> diagnosis. </a:t>
            </a:r>
            <a:r>
              <a:rPr lang="en-US" dirty="0" smtClean="0">
                <a:solidFill>
                  <a:srgbClr val="00B050"/>
                </a:solidFill>
              </a:rPr>
              <a:t>(We haven’t computed average Static scores yet).</a:t>
            </a:r>
          </a:p>
          <a:p>
            <a:pPr>
              <a:buNone/>
            </a:pPr>
            <a:endParaRPr lang="en-US" dirty="0" smtClean="0">
              <a:solidFill>
                <a:srgbClr val="00B050"/>
              </a:solidFill>
            </a:endParaRPr>
          </a:p>
          <a:p>
            <a:r>
              <a:rPr lang="en-US" dirty="0" smtClean="0"/>
              <a:t>Yet despite this, recommended and non-recommended groups differ by </a:t>
            </a:r>
            <a:r>
              <a:rPr lang="en-US" b="1" i="1" dirty="0" smtClean="0">
                <a:solidFill>
                  <a:srgbClr val="FF0000"/>
                </a:solidFill>
              </a:rPr>
              <a:t>less than 2% </a:t>
            </a:r>
            <a:r>
              <a:rPr lang="en-US" dirty="0" smtClean="0"/>
              <a:t>in percentage of offenders obtaining a new felony sex offense conviction after release. </a:t>
            </a:r>
            <a:r>
              <a:rPr lang="en-US" dirty="0" smtClean="0">
                <a:solidFill>
                  <a:srgbClr val="00B050"/>
                </a:solidFill>
              </a:rPr>
              <a:t>(Such a small difference is not likely to be meaningful risk-wise even if it reaches statistical significance.)</a:t>
            </a:r>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89</a:t>
            </a:fld>
            <a:endParaRPr lang="en-US"/>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More Crane (3)</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sz="2800" dirty="0" smtClean="0">
                <a:solidFill>
                  <a:srgbClr val="FF0000"/>
                </a:solidFill>
              </a:rPr>
              <a:t>Mental abnormality is </a:t>
            </a:r>
            <a:r>
              <a:rPr lang="en-US" sz="2800" dirty="0">
                <a:solidFill>
                  <a:srgbClr val="FF0000"/>
                </a:solidFill>
              </a:rPr>
              <a:t>about </a:t>
            </a:r>
            <a:r>
              <a:rPr lang="en-US" sz="2800" dirty="0" smtClean="0">
                <a:solidFill>
                  <a:srgbClr val="FF0000"/>
                </a:solidFill>
              </a:rPr>
              <a:t>inability </a:t>
            </a:r>
            <a:r>
              <a:rPr lang="en-US" sz="2800" dirty="0">
                <a:solidFill>
                  <a:srgbClr val="FF0000"/>
                </a:solidFill>
              </a:rPr>
              <a:t>to  use decision-making and “willpower” to resist attractions and consistently conform one’s behavior to law.  </a:t>
            </a:r>
            <a:endParaRPr lang="en-US" sz="2800" dirty="0" smtClean="0">
              <a:solidFill>
                <a:srgbClr val="FF0000"/>
              </a:solidFill>
            </a:endParaRPr>
          </a:p>
          <a:p>
            <a:pPr marL="0" indent="0">
              <a:buNone/>
            </a:pPr>
            <a:endParaRPr lang="en-US" sz="2800" dirty="0" smtClean="0">
              <a:solidFill>
                <a:srgbClr val="FF0000"/>
              </a:solidFill>
            </a:endParaRPr>
          </a:p>
          <a:p>
            <a:r>
              <a:rPr lang="en-US" sz="2800" dirty="0" smtClean="0"/>
              <a:t>In sum, mental </a:t>
            </a:r>
            <a:r>
              <a:rPr lang="en-US" sz="2800" dirty="0"/>
              <a:t>abnormality </a:t>
            </a:r>
            <a:r>
              <a:rPr lang="en-US" sz="2800" dirty="0" smtClean="0"/>
              <a:t>is about not being about to stop crime (relevant to a narrow group of offenders).</a:t>
            </a:r>
          </a:p>
          <a:p>
            <a:pPr marL="0" indent="0">
              <a:buNone/>
            </a:pPr>
            <a:endParaRPr lang="en-US" sz="2800" dirty="0" smtClean="0"/>
          </a:p>
          <a:p>
            <a:r>
              <a:rPr lang="en-US" sz="2800" dirty="0" smtClean="0">
                <a:solidFill>
                  <a:srgbClr val="FF0000"/>
                </a:solidFill>
              </a:rPr>
              <a:t>It is not about the attraction and tendency to do crimes (common among offenders). </a:t>
            </a:r>
          </a:p>
          <a:p>
            <a:pPr marL="0" indent="0">
              <a:buNone/>
            </a:pPr>
            <a:endParaRPr lang="en-US" sz="28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a:t>
            </a:fld>
            <a:endParaRPr lang="en-US"/>
          </a:p>
        </p:txBody>
      </p:sp>
    </p:spTree>
    <p:extLst>
      <p:ext uri="{BB962C8B-B14F-4D97-AF65-F5344CB8AC3E}">
        <p14:creationId xmlns="" xmlns:p14="http://schemas.microsoft.com/office/powerpoint/2010/main" val="2108019984"/>
      </p:ext>
    </p:extLst>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Not Recommended (3)</a:t>
            </a:r>
            <a:endParaRPr lang="en-US" dirty="0"/>
          </a:p>
        </p:txBody>
      </p:sp>
      <p:sp>
        <p:nvSpPr>
          <p:cNvPr id="3" name="Content Placeholder 2"/>
          <p:cNvSpPr>
            <a:spLocks noGrp="1"/>
          </p:cNvSpPr>
          <p:nvPr>
            <p:ph idx="1"/>
          </p:nvPr>
        </p:nvSpPr>
        <p:spPr>
          <a:xfrm>
            <a:off x="457200" y="762000"/>
            <a:ext cx="8229600" cy="5943600"/>
          </a:xfrm>
        </p:spPr>
        <p:txBody>
          <a:bodyPr>
            <a:noAutofit/>
          </a:bodyPr>
          <a:lstStyle/>
          <a:p>
            <a:r>
              <a:rPr lang="en-US" sz="2400" dirty="0" smtClean="0"/>
              <a:t>These preliminary data on non-recommended offenders suggest that overall base-rates for sexual offending have decreased to the point where actuarial and other statistical methods of distinguishing high risk from low risk offenders (e.g. actuarial categorization + risk factors identified from meta-analyses) are no longer functioning as intended.  </a:t>
            </a:r>
          </a:p>
          <a:p>
            <a:pPr>
              <a:buNone/>
            </a:pPr>
            <a:endParaRPr lang="en-US" sz="2400" dirty="0" smtClean="0"/>
          </a:p>
          <a:p>
            <a:r>
              <a:rPr lang="en-US" sz="2400" dirty="0" smtClean="0">
                <a:solidFill>
                  <a:srgbClr val="FF0000"/>
                </a:solidFill>
              </a:rPr>
              <a:t>All groups as yet differentiated by score or diagnosis (or SVP determination using an older approach) are showing low rates with only minor differences in how low.</a:t>
            </a:r>
          </a:p>
          <a:p>
            <a:pPr>
              <a:buNone/>
            </a:pPr>
            <a:endParaRPr lang="en-US" sz="2400" dirty="0" smtClean="0">
              <a:solidFill>
                <a:srgbClr val="FF0000"/>
              </a:solidFill>
            </a:endParaRPr>
          </a:p>
          <a:p>
            <a:r>
              <a:rPr lang="en-US" sz="2400" dirty="0" smtClean="0">
                <a:solidFill>
                  <a:srgbClr val="00B050"/>
                </a:solidFill>
              </a:rPr>
              <a:t>These data suggest that the customary approach to determining SVP status has not been successful.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90</a:t>
            </a:fld>
            <a:endParaRPr lang="en-US"/>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Not Recommended (4)</a:t>
            </a:r>
            <a:endParaRPr lang="en-US" dirty="0"/>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r>
              <a:rPr lang="en-US" sz="2800" b="1" i="1" u="sng" dirty="0" smtClean="0"/>
              <a:t>Specificity</a:t>
            </a:r>
            <a:r>
              <a:rPr lang="en-US" sz="2800" u="sng" dirty="0" smtClean="0"/>
              <a:t> </a:t>
            </a:r>
            <a:r>
              <a:rPr lang="en-US" sz="2800" b="1" i="1" u="sng" dirty="0" smtClean="0"/>
              <a:t>appears to be poor</a:t>
            </a:r>
            <a:r>
              <a:rPr lang="en-US" sz="2800" dirty="0" smtClean="0"/>
              <a:t>.  Over the years there have been too many false positives.  An SVP false positive is someone determined to fit the SVP definition when he really does not fit. </a:t>
            </a:r>
          </a:p>
          <a:p>
            <a:endParaRPr lang="en-US" sz="2800" dirty="0" smtClean="0">
              <a:solidFill>
                <a:srgbClr val="00B050"/>
              </a:solidFill>
            </a:endParaRPr>
          </a:p>
          <a:p>
            <a:r>
              <a:rPr lang="en-US" sz="2800" dirty="0" smtClean="0">
                <a:solidFill>
                  <a:srgbClr val="FF0000"/>
                </a:solidFill>
              </a:rPr>
              <a:t>SVP false positive is not the same thing a false positive sexual recidivist, which is someone predicted to reoffend who does not reoffend.  </a:t>
            </a:r>
          </a:p>
          <a:p>
            <a:pPr>
              <a:buNone/>
            </a:pPr>
            <a:endParaRPr lang="en-US" sz="2800" dirty="0" smtClean="0">
              <a:solidFill>
                <a:srgbClr val="00B050"/>
              </a:solidFill>
            </a:endParaRPr>
          </a:p>
          <a:p>
            <a:r>
              <a:rPr lang="en-US" sz="2800" dirty="0" smtClean="0">
                <a:solidFill>
                  <a:srgbClr val="00B050"/>
                </a:solidFill>
              </a:rPr>
              <a:t>Evaluations do not make specific or definite predictions and even statistical low risk groups will contain some </a:t>
            </a:r>
            <a:r>
              <a:rPr lang="en-US" sz="2800" dirty="0" err="1" smtClean="0">
                <a:solidFill>
                  <a:srgbClr val="00B050"/>
                </a:solidFill>
              </a:rPr>
              <a:t>reoffenders</a:t>
            </a:r>
            <a:r>
              <a:rPr lang="en-US" sz="2800" dirty="0" smtClean="0">
                <a:solidFill>
                  <a:srgbClr val="00B050"/>
                </a:solidFill>
              </a:rPr>
              <a:t>.  </a:t>
            </a:r>
          </a:p>
          <a:p>
            <a:endParaRPr lang="en-US" sz="2800" dirty="0" smtClean="0">
              <a:solidFill>
                <a:srgbClr val="00B050"/>
              </a:solidFill>
            </a:endParaRPr>
          </a:p>
          <a:p>
            <a:r>
              <a:rPr lang="en-US" sz="2800" dirty="0" smtClean="0"/>
              <a:t>An SVP false positive is someone determined to be likely to reoffend (because mental disorder makes him that way) but in fact is not likely.</a:t>
            </a:r>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91</a:t>
            </a:fld>
            <a:endParaRPr lang="en-US"/>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Not Recommended (5)</a:t>
            </a:r>
            <a:endParaRPr lang="en-US" dirty="0"/>
          </a:p>
        </p:txBody>
      </p:sp>
      <p:sp>
        <p:nvSpPr>
          <p:cNvPr id="3" name="Content Placeholder 2"/>
          <p:cNvSpPr>
            <a:spLocks noGrp="1"/>
          </p:cNvSpPr>
          <p:nvPr>
            <p:ph idx="1"/>
          </p:nvPr>
        </p:nvSpPr>
        <p:spPr>
          <a:xfrm>
            <a:off x="457200" y="838200"/>
            <a:ext cx="8229600" cy="5867400"/>
          </a:xfrm>
        </p:spPr>
        <p:txBody>
          <a:bodyPr>
            <a:normAutofit fontScale="77500" lnSpcReduction="20000"/>
          </a:bodyPr>
          <a:lstStyle/>
          <a:p>
            <a:r>
              <a:rPr lang="en-US" sz="3300" dirty="0" smtClean="0"/>
              <a:t>On the other hand, we would expect that a group containing only extremely dangerous sexual predators would, if released, display a high percentage of sexual </a:t>
            </a:r>
            <a:r>
              <a:rPr lang="en-US" sz="3300" dirty="0" err="1" smtClean="0"/>
              <a:t>reoffenders</a:t>
            </a:r>
            <a:r>
              <a:rPr lang="en-US" sz="3300" dirty="0" smtClean="0"/>
              <a:t> (and before long).</a:t>
            </a:r>
          </a:p>
          <a:p>
            <a:endParaRPr lang="en-US" sz="3300" dirty="0" smtClean="0"/>
          </a:p>
          <a:p>
            <a:r>
              <a:rPr lang="en-US" sz="3300" dirty="0" smtClean="0">
                <a:solidFill>
                  <a:srgbClr val="FF0000"/>
                </a:solidFill>
              </a:rPr>
              <a:t>SVPP has not been successful in identifying offenders who do </a:t>
            </a:r>
            <a:r>
              <a:rPr lang="en-US" sz="3300" b="1" i="1" u="sng" dirty="0" smtClean="0">
                <a:solidFill>
                  <a:srgbClr val="FF0000"/>
                </a:solidFill>
              </a:rPr>
              <a:t>not</a:t>
            </a:r>
            <a:r>
              <a:rPr lang="en-US" sz="3300" dirty="0" smtClean="0">
                <a:solidFill>
                  <a:srgbClr val="FF0000"/>
                </a:solidFill>
              </a:rPr>
              <a:t> fall into this highly dangerous predator group.  </a:t>
            </a:r>
          </a:p>
          <a:p>
            <a:endParaRPr lang="en-US" sz="3300" dirty="0" smtClean="0"/>
          </a:p>
          <a:p>
            <a:r>
              <a:rPr lang="en-US" sz="3300" dirty="0" smtClean="0"/>
              <a:t>But even on the view that an SVP is anyone falling into a group likely to reoffend (with any kind of offense, even isolated opportunistic offenses) the program has not be able to identify those offenders who are </a:t>
            </a:r>
            <a:r>
              <a:rPr lang="en-US" sz="3300" b="1" i="1" u="sng" dirty="0" smtClean="0"/>
              <a:t>not</a:t>
            </a:r>
            <a:r>
              <a:rPr lang="en-US" sz="3300" dirty="0" smtClean="0"/>
              <a:t> likely, such that </a:t>
            </a:r>
            <a:r>
              <a:rPr lang="en-US" sz="3300" i="1" dirty="0" smtClean="0"/>
              <a:t>only</a:t>
            </a:r>
            <a:r>
              <a:rPr lang="en-US" sz="3300" dirty="0" smtClean="0"/>
              <a:t> those who </a:t>
            </a:r>
            <a:r>
              <a:rPr lang="en-US" sz="3300" i="1" dirty="0" smtClean="0"/>
              <a:t>are</a:t>
            </a:r>
            <a:r>
              <a:rPr lang="en-US" sz="3300" dirty="0" smtClean="0"/>
              <a:t> in fact likely are recommended for commitment.</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92</a:t>
            </a:fld>
            <a:endParaRPr lang="en-US"/>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Not Recommended (6)</a:t>
            </a:r>
            <a:endParaRPr lang="en-US" dirty="0"/>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US" dirty="0" smtClean="0"/>
              <a:t>Data on charges only (etc.) are not yet available for the not recommended group.</a:t>
            </a:r>
          </a:p>
          <a:p>
            <a:pPr>
              <a:buNone/>
            </a:pPr>
            <a:endParaRPr lang="en-US" dirty="0" smtClean="0"/>
          </a:p>
          <a:p>
            <a:r>
              <a:rPr lang="en-US" dirty="0" smtClean="0"/>
              <a:t>No data has been yet collected on offenders who were not selected for full evaluation (these would also be persons not recommended for commitment). </a:t>
            </a:r>
          </a:p>
          <a:p>
            <a:pPr>
              <a:buNone/>
            </a:pPr>
            <a:r>
              <a:rPr lang="en-US" dirty="0" smtClean="0"/>
              <a:t> </a:t>
            </a:r>
          </a:p>
          <a:p>
            <a:r>
              <a:rPr lang="en-US" dirty="0" smtClean="0"/>
              <a:t>However, the Adam Walsh study provides insight into average sex offenders.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93</a:t>
            </a:fld>
            <a:endParaRPr lang="en-US"/>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More Summary </a:t>
            </a:r>
            <a:endParaRPr lang="en-US" dirty="0"/>
          </a:p>
        </p:txBody>
      </p:sp>
      <p:sp>
        <p:nvSpPr>
          <p:cNvPr id="3" name="Content Placeholder 2"/>
          <p:cNvSpPr>
            <a:spLocks noGrp="1"/>
          </p:cNvSpPr>
          <p:nvPr>
            <p:ph idx="1"/>
          </p:nvPr>
        </p:nvSpPr>
        <p:spPr>
          <a:xfrm>
            <a:off x="457200" y="914400"/>
            <a:ext cx="8229600" cy="5791200"/>
          </a:xfrm>
        </p:spPr>
        <p:txBody>
          <a:bodyPr>
            <a:normAutofit fontScale="85000" lnSpcReduction="20000"/>
          </a:bodyPr>
          <a:lstStyle/>
          <a:p>
            <a:r>
              <a:rPr lang="en-US" dirty="0" smtClean="0"/>
              <a:t>SVPP data do not lend support to the idea that civil confinement with </a:t>
            </a:r>
            <a:r>
              <a:rPr lang="en-US" b="1" i="1" dirty="0" smtClean="0"/>
              <a:t>intensive inpatient treatment </a:t>
            </a:r>
            <a:r>
              <a:rPr lang="en-US" dirty="0" smtClean="0"/>
              <a:t>has produced a significantly better public safety result than conditional release (and </a:t>
            </a:r>
            <a:r>
              <a:rPr lang="en-US" b="1" i="1" dirty="0" smtClean="0"/>
              <a:t>outpatient treatment in the community</a:t>
            </a:r>
            <a:r>
              <a:rPr lang="en-US" dirty="0" smtClean="0"/>
              <a:t>).  </a:t>
            </a:r>
          </a:p>
          <a:p>
            <a:pPr>
              <a:buNone/>
            </a:pPr>
            <a:endParaRPr lang="en-US" dirty="0" smtClean="0"/>
          </a:p>
          <a:p>
            <a:r>
              <a:rPr lang="en-US" dirty="0" smtClean="0">
                <a:solidFill>
                  <a:srgbClr val="FF0000"/>
                </a:solidFill>
              </a:rPr>
              <a:t>…at least, not with respect to the kind of offenders recommended for commitment during most years of the SVP program (a group that ended up being low risk collectively).  </a:t>
            </a:r>
          </a:p>
          <a:p>
            <a:pPr>
              <a:buNone/>
            </a:pPr>
            <a:endParaRPr lang="en-US" dirty="0" smtClean="0">
              <a:solidFill>
                <a:srgbClr val="FF0000"/>
              </a:solidFill>
            </a:endParaRPr>
          </a:p>
          <a:p>
            <a:r>
              <a:rPr lang="en-US" dirty="0" smtClean="0"/>
              <a:t>Sexual recidivism rates are little different for formerly committed persons with years of inpatient treatment, compared to conditionally released detainees supposed to enter outpatient treatment in the community (who have been released longer)</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94</a:t>
            </a:fld>
            <a:endParaRPr lang="en-US"/>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More Summary (2)</a:t>
            </a:r>
            <a:endParaRPr lang="en-US" dirty="0"/>
          </a:p>
        </p:txBody>
      </p:sp>
      <p:sp>
        <p:nvSpPr>
          <p:cNvPr id="3" name="Content Placeholder 2"/>
          <p:cNvSpPr>
            <a:spLocks noGrp="1"/>
          </p:cNvSpPr>
          <p:nvPr>
            <p:ph idx="1"/>
          </p:nvPr>
        </p:nvSpPr>
        <p:spPr>
          <a:xfrm>
            <a:off x="457200" y="1219200"/>
            <a:ext cx="8229600" cy="5334000"/>
          </a:xfrm>
        </p:spPr>
        <p:txBody>
          <a:bodyPr>
            <a:normAutofit fontScale="85000" lnSpcReduction="10000"/>
          </a:bodyPr>
          <a:lstStyle/>
          <a:p>
            <a:r>
              <a:rPr lang="en-US" dirty="0" smtClean="0"/>
              <a:t>So far no evidence exists supporting the belief that commitment based sex offender treatment significantly increases public safety (compared to </a:t>
            </a:r>
            <a:r>
              <a:rPr lang="en-US" b="1" i="1" dirty="0" smtClean="0"/>
              <a:t>no treatment at all</a:t>
            </a:r>
            <a:r>
              <a:rPr lang="en-US" dirty="0" smtClean="0"/>
              <a:t>) </a:t>
            </a:r>
            <a:r>
              <a:rPr lang="en-US" dirty="0" smtClean="0">
                <a:solidFill>
                  <a:srgbClr val="00B050"/>
                </a:solidFill>
              </a:rPr>
              <a:t>…at least not for the kind of offenders Florida SVPP recommended for commitment in previous years, largely based on the Static.</a:t>
            </a:r>
          </a:p>
          <a:p>
            <a:endParaRPr lang="en-US" dirty="0" smtClean="0">
              <a:solidFill>
                <a:srgbClr val="00B050"/>
              </a:solidFill>
            </a:endParaRPr>
          </a:p>
          <a:p>
            <a:r>
              <a:rPr lang="en-US" dirty="0" smtClean="0">
                <a:solidFill>
                  <a:srgbClr val="FF0000"/>
                </a:solidFill>
              </a:rPr>
              <a:t>Sexual recidivism rates for detainees fully discharged (no treatment) are not meaningfully different from rates for formerly committed offenders (inpatient treatment) or conditionally released offenders (outpatient treatment).</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95</a:t>
            </a:fld>
            <a:endParaRPr lang="en-US"/>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Comparison of released offenders</a:t>
            </a:r>
            <a:endParaRPr lang="en-US" dirty="0"/>
          </a:p>
        </p:txBody>
      </p:sp>
      <p:sp>
        <p:nvSpPr>
          <p:cNvPr id="3" name="Content Placeholder 2"/>
          <p:cNvSpPr>
            <a:spLocks noGrp="1"/>
          </p:cNvSpPr>
          <p:nvPr>
            <p:ph idx="1"/>
          </p:nvPr>
        </p:nvSpPr>
        <p:spPr>
          <a:xfrm>
            <a:off x="457200" y="762000"/>
            <a:ext cx="8229600" cy="5943600"/>
          </a:xfrm>
        </p:spPr>
        <p:txBody>
          <a:bodyPr>
            <a:normAutofit fontScale="77500" lnSpcReduction="20000"/>
          </a:bodyPr>
          <a:lstStyle/>
          <a:p>
            <a:pPr>
              <a:buNone/>
            </a:pPr>
            <a:r>
              <a:rPr lang="en-US" sz="2400" dirty="0" smtClean="0"/>
              <a:t>Felony Sex Offense Conviction: FSC</a:t>
            </a:r>
          </a:p>
          <a:p>
            <a:pPr>
              <a:buNone/>
            </a:pPr>
            <a:r>
              <a:rPr lang="en-US" sz="2400" dirty="0" smtClean="0"/>
              <a:t>Felony Charge, sexually motivated offense: FC</a:t>
            </a:r>
          </a:p>
          <a:p>
            <a:pPr>
              <a:buNone/>
            </a:pPr>
            <a:r>
              <a:rPr lang="en-US" sz="2400" dirty="0" smtClean="0"/>
              <a:t>Any Sex Charge (w / victim): ASC</a:t>
            </a:r>
          </a:p>
          <a:p>
            <a:pPr>
              <a:buNone/>
            </a:pPr>
            <a:r>
              <a:rPr lang="en-US" sz="2400" dirty="0" smtClean="0"/>
              <a:t>Age = Average Age at Release (e.g. for detainees: release from FCCC)</a:t>
            </a:r>
          </a:p>
          <a:p>
            <a:pPr>
              <a:buNone/>
            </a:pPr>
            <a:r>
              <a:rPr lang="en-US" sz="2400" dirty="0" smtClean="0"/>
              <a:t>Static-99R scores computed from original Static-99 scores</a:t>
            </a:r>
          </a:p>
          <a:p>
            <a:pPr>
              <a:buNone/>
            </a:pPr>
            <a:endParaRPr lang="en-US" sz="2400" dirty="0" smtClean="0"/>
          </a:p>
          <a:p>
            <a:pPr>
              <a:buNone/>
            </a:pPr>
            <a:r>
              <a:rPr lang="en-US" sz="2400" dirty="0" smtClean="0"/>
              <a:t>NLM = </a:t>
            </a:r>
            <a:r>
              <a:rPr lang="en-US" sz="2400" b="1" dirty="0" smtClean="0"/>
              <a:t>100</a:t>
            </a:r>
            <a:r>
              <a:rPr lang="en-US" sz="2400" dirty="0" smtClean="0"/>
              <a:t>;  IV = </a:t>
            </a:r>
            <a:r>
              <a:rPr lang="en-US" sz="2400" b="1" dirty="0" smtClean="0"/>
              <a:t>39</a:t>
            </a:r>
            <a:r>
              <a:rPr lang="en-US" sz="2400" dirty="0" smtClean="0"/>
              <a:t>;  S/A = </a:t>
            </a:r>
            <a:r>
              <a:rPr lang="en-US" sz="2400" b="1" dirty="0" smtClean="0"/>
              <a:t>161</a:t>
            </a:r>
            <a:r>
              <a:rPr lang="en-US" sz="2400" dirty="0" smtClean="0"/>
              <a:t>;  Detainee = </a:t>
            </a:r>
            <a:r>
              <a:rPr lang="en-US" sz="2400" b="1" dirty="0" smtClean="0"/>
              <a:t>366</a:t>
            </a:r>
            <a:r>
              <a:rPr lang="en-US" sz="2400" dirty="0" smtClean="0"/>
              <a:t>;  Prison = </a:t>
            </a:r>
            <a:r>
              <a:rPr lang="en-US" sz="2400" b="1" dirty="0" smtClean="0"/>
              <a:t>83</a:t>
            </a:r>
          </a:p>
          <a:p>
            <a:pPr>
              <a:buNone/>
            </a:pPr>
            <a:endParaRPr lang="en-US" dirty="0" smtClean="0"/>
          </a:p>
          <a:p>
            <a:pPr>
              <a:buNone/>
            </a:pPr>
            <a:r>
              <a:rPr lang="en-US" sz="2800" dirty="0" smtClean="0"/>
              <a:t>            </a:t>
            </a:r>
            <a:r>
              <a:rPr lang="en-US" sz="2800" u="sng" dirty="0" smtClean="0"/>
              <a:t>NLM</a:t>
            </a:r>
            <a:r>
              <a:rPr lang="en-US" sz="2800" dirty="0" smtClean="0"/>
              <a:t>     </a:t>
            </a:r>
            <a:r>
              <a:rPr lang="en-US" sz="2800" u="sng" dirty="0" smtClean="0"/>
              <a:t>IV</a:t>
            </a:r>
            <a:r>
              <a:rPr lang="en-US" sz="2800" dirty="0" smtClean="0"/>
              <a:t>         </a:t>
            </a:r>
            <a:r>
              <a:rPr lang="en-US" sz="2800" u="sng" dirty="0" smtClean="0"/>
              <a:t>S/A</a:t>
            </a:r>
            <a:r>
              <a:rPr lang="en-US" sz="2800" dirty="0" smtClean="0"/>
              <a:t>       </a:t>
            </a:r>
            <a:r>
              <a:rPr lang="en-US" sz="2800" u="sng" dirty="0" smtClean="0"/>
              <a:t>Detainee</a:t>
            </a:r>
            <a:r>
              <a:rPr lang="en-US" sz="2800" dirty="0" smtClean="0"/>
              <a:t>     </a:t>
            </a:r>
            <a:r>
              <a:rPr lang="en-US" sz="2800" u="sng" dirty="0" smtClean="0"/>
              <a:t>Prison</a:t>
            </a:r>
          </a:p>
          <a:p>
            <a:pPr>
              <a:buNone/>
            </a:pPr>
            <a:r>
              <a:rPr lang="en-US" sz="2800" dirty="0" smtClean="0"/>
              <a:t>FSC:      3%      0%       3%         5.3%         10.8%</a:t>
            </a:r>
          </a:p>
          <a:p>
            <a:pPr>
              <a:buNone/>
            </a:pPr>
            <a:r>
              <a:rPr lang="en-US" sz="2800" dirty="0" smtClean="0"/>
              <a:t>FC:         4%     5.1%    6.8%       8.7%        15.7%                     </a:t>
            </a:r>
          </a:p>
          <a:p>
            <a:pPr>
              <a:buNone/>
            </a:pPr>
            <a:r>
              <a:rPr lang="en-US" sz="2800" dirty="0" smtClean="0"/>
              <a:t>ASC:      7%      5.1%    6.8%     10.7%        16.9%</a:t>
            </a:r>
          </a:p>
          <a:p>
            <a:pPr>
              <a:buNone/>
            </a:pPr>
            <a:r>
              <a:rPr lang="en-US" sz="2800" dirty="0" smtClean="0"/>
              <a:t>99R:       4.5      4.9       5.0          5.1             5.3</a:t>
            </a:r>
          </a:p>
          <a:p>
            <a:pPr>
              <a:buNone/>
            </a:pPr>
            <a:r>
              <a:rPr lang="en-US" sz="2800" dirty="0" smtClean="0"/>
              <a:t>Age:       49.7    48.4     46.3       45.4           42.0                       </a:t>
            </a:r>
          </a:p>
          <a:p>
            <a:pPr>
              <a:buNone/>
            </a:pPr>
            <a:endParaRPr lang="en-US" sz="2800" dirty="0" smtClean="0"/>
          </a:p>
          <a:p>
            <a:pPr>
              <a:buNone/>
            </a:pPr>
            <a:r>
              <a:rPr lang="en-US" sz="2800" dirty="0" smtClean="0"/>
              <a:t>Max Benefit: Avg. 99R = 4.4;  Avg. Age = 48.2;  FC/ASC = </a:t>
            </a:r>
            <a:r>
              <a:rPr lang="en-US" sz="2800" b="1" u="sng" dirty="0" smtClean="0"/>
              <a:t>5.1%</a:t>
            </a:r>
          </a:p>
          <a:p>
            <a:pPr>
              <a:buNone/>
            </a:pPr>
            <a:endParaRPr lang="en-US" sz="2400" dirty="0" smtClean="0"/>
          </a:p>
          <a:p>
            <a:pPr>
              <a:buNone/>
            </a:pPr>
            <a:r>
              <a:rPr lang="en-US" sz="2400" b="1" dirty="0" smtClean="0"/>
              <a:t>NLM: 27% released 5+ yrs.  IV: 28%   S/A: 45%   Det.: 66%   </a:t>
            </a:r>
            <a:r>
              <a:rPr lang="en-US" sz="2400" b="1" dirty="0" err="1" smtClean="0"/>
              <a:t>Pris</a:t>
            </a:r>
            <a:r>
              <a:rPr lang="en-US" sz="2400" b="1" dirty="0" smtClean="0"/>
              <a:t>.: 86%</a:t>
            </a:r>
            <a:endParaRPr lang="en-US" sz="2400" b="1"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96</a:t>
            </a:fld>
            <a:endParaRPr lang="en-US"/>
          </a:p>
        </p:txBody>
      </p:sp>
    </p:spTree>
    <p:extLst>
      <p:ext uri="{BB962C8B-B14F-4D97-AF65-F5344CB8AC3E}">
        <p14:creationId xmlns="" xmlns:p14="http://schemas.microsoft.com/office/powerpoint/2010/main" val="952551388"/>
      </p:ext>
    </p:extLst>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Recommended but released vs. Recommended &amp; still committed?</a:t>
            </a:r>
            <a:endParaRPr lang="en-US" dirty="0"/>
          </a:p>
        </p:txBody>
      </p:sp>
      <p:sp>
        <p:nvSpPr>
          <p:cNvPr id="3" name="Content Placeholder 2"/>
          <p:cNvSpPr>
            <a:spLocks noGrp="1"/>
          </p:cNvSpPr>
          <p:nvPr>
            <p:ph idx="1"/>
          </p:nvPr>
        </p:nvSpPr>
        <p:spPr>
          <a:xfrm>
            <a:off x="457200" y="1447800"/>
            <a:ext cx="8229600" cy="5257800"/>
          </a:xfrm>
        </p:spPr>
        <p:txBody>
          <a:bodyPr>
            <a:normAutofit fontScale="92500" lnSpcReduction="10000"/>
          </a:bodyPr>
          <a:lstStyle/>
          <a:p>
            <a:r>
              <a:rPr lang="en-US" dirty="0" smtClean="0">
                <a:solidFill>
                  <a:srgbClr val="FF0000"/>
                </a:solidFill>
              </a:rPr>
              <a:t>But what about this?</a:t>
            </a:r>
          </a:p>
          <a:p>
            <a:endParaRPr lang="en-US" dirty="0" smtClean="0"/>
          </a:p>
          <a:p>
            <a:r>
              <a:rPr lang="en-US" dirty="0" smtClean="0"/>
              <a:t>Maybe the </a:t>
            </a:r>
            <a:r>
              <a:rPr lang="en-US" i="1" dirty="0" smtClean="0"/>
              <a:t>truly</a:t>
            </a:r>
            <a:r>
              <a:rPr lang="en-US" dirty="0" smtClean="0"/>
              <a:t> dangerous guys were the ones committed, not the ones detained but later released without commitment.</a:t>
            </a:r>
          </a:p>
          <a:p>
            <a:endParaRPr lang="en-US" dirty="0" smtClean="0"/>
          </a:p>
          <a:p>
            <a:r>
              <a:rPr lang="en-US" dirty="0" smtClean="0">
                <a:solidFill>
                  <a:srgbClr val="FF0000"/>
                </a:solidFill>
              </a:rPr>
              <a:t>On this assumption, the “no longer meets” released offenders would have been dangerous at time of recommendation but became less dangerous with inpatient treatment.  At release they were low risk. </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97</a:t>
            </a:fld>
            <a:endParaRPr lang="en-US"/>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Committed = Dangerous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On this assumption, the released detainees (including conditional releases) were not that dangerous to begin with (low risk all along).  </a:t>
            </a:r>
          </a:p>
          <a:p>
            <a:endParaRPr lang="en-US" dirty="0" smtClean="0"/>
          </a:p>
          <a:p>
            <a:r>
              <a:rPr lang="en-US" dirty="0" smtClean="0">
                <a:solidFill>
                  <a:srgbClr val="FF0000"/>
                </a:solidFill>
              </a:rPr>
              <a:t>…So (given this assumption) it is not surprising released detainees (no treatment), conditionally released detainees (S/A; outpatient treatment) and formerly committed residents (inpatient treatment) end up similar at time of release.</a:t>
            </a:r>
          </a:p>
          <a:p>
            <a:endParaRPr lang="en-US" dirty="0" smtClean="0"/>
          </a:p>
          <a:p>
            <a:pPr>
              <a:buNone/>
            </a:pPr>
            <a:endParaRPr lang="en-US" dirty="0" smtClean="0"/>
          </a:p>
          <a:p>
            <a:r>
              <a:rPr lang="en-US" dirty="0" smtClean="0"/>
              <a:t>On this assumption, the still dangerous offenders are those still committed (not released).</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98</a:t>
            </a:fld>
            <a:endParaRPr lang="en-US"/>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smtClean="0"/>
              <a:t>Committed = Dangerous (2)</a:t>
            </a:r>
            <a:endParaRPr lang="en-US" dirty="0"/>
          </a:p>
        </p:txBody>
      </p:sp>
      <p:sp>
        <p:nvSpPr>
          <p:cNvPr id="3" name="Content Placeholder 2"/>
          <p:cNvSpPr>
            <a:spLocks noGrp="1"/>
          </p:cNvSpPr>
          <p:nvPr>
            <p:ph idx="1"/>
          </p:nvPr>
        </p:nvSpPr>
        <p:spPr>
          <a:xfrm>
            <a:off x="457200" y="1143000"/>
            <a:ext cx="8229600" cy="5562600"/>
          </a:xfrm>
        </p:spPr>
        <p:txBody>
          <a:bodyPr>
            <a:normAutofit fontScale="77500" lnSpcReduction="20000"/>
          </a:bodyPr>
          <a:lstStyle/>
          <a:p>
            <a:r>
              <a:rPr lang="en-US" dirty="0" smtClean="0"/>
              <a:t>This assumption is possible.  However, it must be considered speculative given the lack of empirical support.  </a:t>
            </a:r>
          </a:p>
          <a:p>
            <a:pPr>
              <a:buNone/>
            </a:pPr>
            <a:endParaRPr lang="en-US" dirty="0" smtClean="0"/>
          </a:p>
          <a:p>
            <a:r>
              <a:rPr lang="en-US" dirty="0" smtClean="0">
                <a:solidFill>
                  <a:srgbClr val="FF0000"/>
                </a:solidFill>
              </a:rPr>
              <a:t>We cannot know how dangerous someone “really” was at recommendation.  We can only know how he does after a period of release time. </a:t>
            </a:r>
          </a:p>
          <a:p>
            <a:pPr>
              <a:buNone/>
            </a:pPr>
            <a:endParaRPr lang="en-US" dirty="0" smtClean="0">
              <a:solidFill>
                <a:srgbClr val="FF0000"/>
              </a:solidFill>
            </a:endParaRPr>
          </a:p>
          <a:p>
            <a:r>
              <a:rPr lang="en-US" dirty="0" smtClean="0"/>
              <a:t>We cannot know (usually) how dangerous someone is who is still committed, given that he is confined and does not have access to potential victims (or victims of choice).  </a:t>
            </a:r>
          </a:p>
          <a:p>
            <a:pPr>
              <a:buNone/>
            </a:pPr>
            <a:endParaRPr lang="en-US" dirty="0" smtClean="0"/>
          </a:p>
          <a:p>
            <a:r>
              <a:rPr lang="en-US" dirty="0" smtClean="0">
                <a:solidFill>
                  <a:srgbClr val="FF0000"/>
                </a:solidFill>
              </a:rPr>
              <a:t>We cannot know whether offenders still committed </a:t>
            </a:r>
            <a:r>
              <a:rPr lang="en-US" i="1" dirty="0" smtClean="0">
                <a:solidFill>
                  <a:srgbClr val="FF0000"/>
                </a:solidFill>
              </a:rPr>
              <a:t>would have reoffended</a:t>
            </a:r>
            <a:r>
              <a:rPr lang="en-US" dirty="0" smtClean="0">
                <a:solidFill>
                  <a:srgbClr val="FF0000"/>
                </a:solidFill>
              </a:rPr>
              <a:t> if they had been released </a:t>
            </a:r>
            <a:r>
              <a:rPr lang="en-US" i="1" dirty="0" smtClean="0">
                <a:solidFill>
                  <a:srgbClr val="FF0000"/>
                </a:solidFill>
              </a:rPr>
              <a:t>instead of committed.  </a:t>
            </a:r>
            <a:endParaRPr lang="en-US" i="1"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99</a:t>
            </a:fld>
            <a:endParaRPr lang="en-US"/>
          </a:p>
        </p:txBody>
      </p:sp>
    </p:spTree>
  </p:cSld>
  <p:clrMapOvr>
    <a:masterClrMapping/>
  </p:clrMapOvr>
  <p:transition>
    <p:fade/>
  </p:transition>
</p:sld>
</file>

<file path=ppt/theme/theme1.xml><?xml version="1.0" encoding="utf-8"?>
<a:theme xmlns:a="http://schemas.openxmlformats.org/drawingml/2006/main" name="Office Theme">
  <a:themeElements>
    <a:clrScheme name="Custom 1">
      <a:dk1>
        <a:srgbClr val="115BA4"/>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1">
      <a:dk1>
        <a:srgbClr val="115BA4"/>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47627</TotalTime>
  <Words>16709</Words>
  <Application>Microsoft Office PowerPoint</Application>
  <PresentationFormat>On-screen Show (4:3)</PresentationFormat>
  <Paragraphs>2043</Paragraphs>
  <Slides>192</Slides>
  <Notes>28</Notes>
  <HiddenSlides>0</HiddenSlides>
  <MMClips>0</MMClips>
  <ScaleCrop>false</ScaleCrop>
  <HeadingPairs>
    <vt:vector size="4" baseType="variant">
      <vt:variant>
        <vt:lpstr>Theme</vt:lpstr>
      </vt:variant>
      <vt:variant>
        <vt:i4>2</vt:i4>
      </vt:variant>
      <vt:variant>
        <vt:lpstr>Slide Titles</vt:lpstr>
      </vt:variant>
      <vt:variant>
        <vt:i4>192</vt:i4>
      </vt:variant>
    </vt:vector>
  </HeadingPairs>
  <TitlesOfParts>
    <vt:vector size="194" baseType="lpstr">
      <vt:lpstr>Office Theme</vt:lpstr>
      <vt:lpstr>1_Office Theme</vt:lpstr>
      <vt:lpstr>Slide 1</vt:lpstr>
      <vt:lpstr>Slide 2</vt:lpstr>
      <vt:lpstr>Slides 3 – 61 relate to legal/conceptual issues that give background to research data and explain how the SVP Program interpreted the research and became more selective in making  recommendation decisions over the past year.</vt:lpstr>
      <vt:lpstr>   Involuntary Civil Commitment of Sexually Violent Predator Act   </vt:lpstr>
      <vt:lpstr>Kansas v. Crane 2002</vt:lpstr>
      <vt:lpstr>Crane and Hendricks</vt:lpstr>
      <vt:lpstr>More Crane</vt:lpstr>
      <vt:lpstr>More Crane (2)</vt:lpstr>
      <vt:lpstr>More Crane (3)</vt:lpstr>
      <vt:lpstr>Crane (4)</vt:lpstr>
      <vt:lpstr>Compare to Florida statute</vt:lpstr>
      <vt:lpstr>Florida Statute </vt:lpstr>
      <vt:lpstr>Florida Statute (2) </vt:lpstr>
      <vt:lpstr>Florida Statute (3)</vt:lpstr>
      <vt:lpstr>Florida Statute (4)</vt:lpstr>
      <vt:lpstr>Florida Statute (5)</vt:lpstr>
      <vt:lpstr>Florida Statute (6)</vt:lpstr>
      <vt:lpstr>Florida Statute (7)</vt:lpstr>
      <vt:lpstr>Florida Statute (8)</vt:lpstr>
      <vt:lpstr>Florida Statute (9)</vt:lpstr>
      <vt:lpstr>Legislative Findings &amp; Intent</vt:lpstr>
      <vt:lpstr>Legislative Intent and SVP Definition</vt:lpstr>
      <vt:lpstr>Legislative Intent (2)</vt:lpstr>
      <vt:lpstr>Legislative Intent (3)</vt:lpstr>
      <vt:lpstr>Legislative Intent (3)</vt:lpstr>
      <vt:lpstr>Legislative Intent (4)</vt:lpstr>
      <vt:lpstr>Legislative Intent (5)</vt:lpstr>
      <vt:lpstr>Legislative Intent (6)</vt:lpstr>
      <vt:lpstr>The More Common View</vt:lpstr>
      <vt:lpstr>Common View </vt:lpstr>
      <vt:lpstr>Common View (2)</vt:lpstr>
      <vt:lpstr>Common View (3)</vt:lpstr>
      <vt:lpstr>Customary SVP Practice</vt:lpstr>
      <vt:lpstr>Customary Practice (2)</vt:lpstr>
      <vt:lpstr>Customary Practice (3)</vt:lpstr>
      <vt:lpstr>Customary Practice (4)</vt:lpstr>
      <vt:lpstr>Risk</vt:lpstr>
      <vt:lpstr>Risk (2)</vt:lpstr>
      <vt:lpstr>Risk (3)</vt:lpstr>
      <vt:lpstr>Risk (4)</vt:lpstr>
      <vt:lpstr>Risk (5)</vt:lpstr>
      <vt:lpstr>What counts as “high”?</vt:lpstr>
      <vt:lpstr>Some Issues </vt:lpstr>
      <vt:lpstr>High (2)</vt:lpstr>
      <vt:lpstr>High (3)</vt:lpstr>
      <vt:lpstr>High (4)</vt:lpstr>
      <vt:lpstr>High (5)</vt:lpstr>
      <vt:lpstr>High (6)</vt:lpstr>
      <vt:lpstr>High (7)</vt:lpstr>
      <vt:lpstr>High (8)</vt:lpstr>
      <vt:lpstr>High (9)</vt:lpstr>
      <vt:lpstr>High (10)</vt:lpstr>
      <vt:lpstr>High (11)</vt:lpstr>
      <vt:lpstr>High (12) </vt:lpstr>
      <vt:lpstr>High (13)</vt:lpstr>
      <vt:lpstr>High (14)</vt:lpstr>
      <vt:lpstr>Back to Rates</vt:lpstr>
      <vt:lpstr>“High” for the 99R</vt:lpstr>
      <vt:lpstr>99R proxy indicators of reoffending</vt:lpstr>
      <vt:lpstr>When are rates “low”?</vt:lpstr>
      <vt:lpstr>Low rates</vt:lpstr>
      <vt:lpstr>SVPP Study: Why Now?</vt:lpstr>
      <vt:lpstr>OPPAGA Findings</vt:lpstr>
      <vt:lpstr>Why are these data significant?</vt:lpstr>
      <vt:lpstr>Data Significance (2)</vt:lpstr>
      <vt:lpstr>Date Significance (3)</vt:lpstr>
      <vt:lpstr>Data Significance (4)</vt:lpstr>
      <vt:lpstr>Data Significance (5)</vt:lpstr>
      <vt:lpstr>Data Significance (6)</vt:lpstr>
      <vt:lpstr>Data Significance (7)</vt:lpstr>
      <vt:lpstr>Data Significance (8)</vt:lpstr>
      <vt:lpstr>Data Significance (9)</vt:lpstr>
      <vt:lpstr> The SVPP recidivism study </vt:lpstr>
      <vt:lpstr>Groups of recommended offenders later released</vt:lpstr>
      <vt:lpstr>Release Times</vt:lpstr>
      <vt:lpstr>Summary (short presentation)</vt:lpstr>
      <vt:lpstr>Summary (2)</vt:lpstr>
      <vt:lpstr>Summary (3)</vt:lpstr>
      <vt:lpstr>Summary (4)</vt:lpstr>
      <vt:lpstr>Summary (5)</vt:lpstr>
      <vt:lpstr>Summary (6)</vt:lpstr>
      <vt:lpstr>Summary (7)</vt:lpstr>
      <vt:lpstr>Summary (8)</vt:lpstr>
      <vt:lpstr>Summary (9)</vt:lpstr>
      <vt:lpstr>Summary (10)</vt:lpstr>
      <vt:lpstr>Summary (11)</vt:lpstr>
      <vt:lpstr>What about those SVPP did not recommend?</vt:lpstr>
      <vt:lpstr>Not Recommended Group</vt:lpstr>
      <vt:lpstr>Not Recommended (2)</vt:lpstr>
      <vt:lpstr>Not Recommended (3)</vt:lpstr>
      <vt:lpstr>Not Recommended (4)</vt:lpstr>
      <vt:lpstr>Not Recommended (5)</vt:lpstr>
      <vt:lpstr>Not Recommended (6)</vt:lpstr>
      <vt:lpstr>More Summary </vt:lpstr>
      <vt:lpstr>More Summary (2)</vt:lpstr>
      <vt:lpstr>Comparison of released offenders</vt:lpstr>
      <vt:lpstr>Recommended but released vs. Recommended &amp; still committed?</vt:lpstr>
      <vt:lpstr>Committed = Dangerous</vt:lpstr>
      <vt:lpstr>Committed = Dangerous (2)</vt:lpstr>
      <vt:lpstr>Committed = Dangerous (3)</vt:lpstr>
      <vt:lpstr>Committed = Dangerous (4)</vt:lpstr>
      <vt:lpstr>Committed = Dangerousness (5)</vt:lpstr>
      <vt:lpstr>Committed = Dangerousness (6)</vt:lpstr>
      <vt:lpstr>Why are rates low…?</vt:lpstr>
      <vt:lpstr>Another explanation (in part)</vt:lpstr>
      <vt:lpstr>Explanation</vt:lpstr>
      <vt:lpstr>Explanation (2)</vt:lpstr>
      <vt:lpstr>Explanation (3)</vt:lpstr>
      <vt:lpstr>Explanation (5)</vt:lpstr>
      <vt:lpstr>Explanation (6)</vt:lpstr>
      <vt:lpstr>Explanation (7)</vt:lpstr>
      <vt:lpstr>Explanation (8)</vt:lpstr>
      <vt:lpstr>Explanation (9)</vt:lpstr>
      <vt:lpstr>Explanation (10)</vt:lpstr>
      <vt:lpstr>Does other research suggest similar things?</vt:lpstr>
      <vt:lpstr>Adam Walsh Study</vt:lpstr>
      <vt:lpstr>Meta-analyses</vt:lpstr>
      <vt:lpstr>Meta (2)</vt:lpstr>
      <vt:lpstr>Other SVP relevant research</vt:lpstr>
      <vt:lpstr>References for these data</vt:lpstr>
      <vt:lpstr>More SVP data from other states</vt:lpstr>
      <vt:lpstr>Washington State</vt:lpstr>
      <vt:lpstr>A closer look at SVPP data</vt:lpstr>
      <vt:lpstr>A closer look…</vt:lpstr>
      <vt:lpstr>The SVPP Sample</vt:lpstr>
      <vt:lpstr>Sample (included)</vt:lpstr>
      <vt:lpstr>Sample (excluded)</vt:lpstr>
      <vt:lpstr>Sample</vt:lpstr>
      <vt:lpstr>Sample</vt:lpstr>
      <vt:lpstr>Source Information</vt:lpstr>
      <vt:lpstr>Overall Results</vt:lpstr>
      <vt:lpstr>Results</vt:lpstr>
      <vt:lpstr>Groups</vt:lpstr>
      <vt:lpstr>Sexual Reoffenses by Group ALL REOFFENSES (charges and convictions)</vt:lpstr>
      <vt:lpstr>Reoffenses by Group CONVICTIONS ONLY</vt:lpstr>
      <vt:lpstr>Reoffenses by Group FELONY CONVICTIONS ONLY</vt:lpstr>
      <vt:lpstr>Comparison to Static 99/99R rates</vt:lpstr>
      <vt:lpstr>Static-99R</vt:lpstr>
      <vt:lpstr>Comparison of Recidivism Rates by Group </vt:lpstr>
      <vt:lpstr>Reoffenses by Age at Release (Total and Convictions)</vt:lpstr>
      <vt:lpstr>Age at Release and Type of Reoffense (mean=45.8 years)</vt:lpstr>
      <vt:lpstr>Main Categories of Offenses</vt:lpstr>
      <vt:lpstr>Main Categories of Offenses</vt:lpstr>
      <vt:lpstr>Categories of Offenses</vt:lpstr>
      <vt:lpstr>Categories of Offenses</vt:lpstr>
      <vt:lpstr>Offenses with Child Victims</vt:lpstr>
      <vt:lpstr>Offenses with Child Victims, cont..</vt:lpstr>
      <vt:lpstr>Offenses with Child Victims, cont..</vt:lpstr>
      <vt:lpstr>Offenses with Child Victims, cont..</vt:lpstr>
      <vt:lpstr>Offenses with Child Victims, cont..</vt:lpstr>
      <vt:lpstr>Offenses with Child Victims, cont..</vt:lpstr>
      <vt:lpstr>Offenses with Adult Victims</vt:lpstr>
      <vt:lpstr>Offenses with Adult Victims, cont..</vt:lpstr>
      <vt:lpstr>Offenses with Adult Victims, cont..</vt:lpstr>
      <vt:lpstr>Offenses with Adult Victims, cont..</vt:lpstr>
      <vt:lpstr>Offenses with Adult Victims, cont..</vt:lpstr>
      <vt:lpstr>Offenses with Adult Victims, cont..</vt:lpstr>
      <vt:lpstr>Offenses with Adult Victims, cont..</vt:lpstr>
      <vt:lpstr> Reoffenses by Type of Offense and Age at Release  (charges and convictions) </vt:lpstr>
      <vt:lpstr> Reoffenses by Type of Offense and Age at Release  (convictions only) </vt:lpstr>
      <vt:lpstr>Rates for Contact Offenses and Non-Contact Offenses by  Offender Age</vt:lpstr>
      <vt:lpstr>Rates for Rapes and Contact Offenses against Children by Offender Age</vt:lpstr>
      <vt:lpstr>Paraphilia NOS </vt:lpstr>
      <vt:lpstr>Pedophilia</vt:lpstr>
      <vt:lpstr>Breakdown into Categories of Recommended Offenders Later Released</vt:lpstr>
      <vt:lpstr>Recommended Offenders Released Without Commitment</vt:lpstr>
      <vt:lpstr>Paraphilia NOS vs. Pedophilia in Never Committed Offenders</vt:lpstr>
      <vt:lpstr>Pedophilia in Never Committed Offenders </vt:lpstr>
      <vt:lpstr>Committed Offenders Released as No Longer Meeting Criteria</vt:lpstr>
      <vt:lpstr>However…</vt:lpstr>
      <vt:lpstr>No Longer Meets Releases</vt:lpstr>
      <vt:lpstr>Phase IV releases</vt:lpstr>
      <vt:lpstr>Settlement Agreements</vt:lpstr>
      <vt:lpstr>Comparison of released offenders</vt:lpstr>
      <vt:lpstr>Static-99R &amp; Age</vt:lpstr>
      <vt:lpstr>So what does SVPP make of all of its findings?</vt:lpstr>
      <vt:lpstr>What SVPP makes of it all</vt:lpstr>
      <vt:lpstr>The SVPP Interpretation</vt:lpstr>
      <vt:lpstr>Possible objection…and response</vt:lpstr>
      <vt:lpstr>Objection</vt:lpstr>
      <vt:lpstr>Interpretation (2)</vt:lpstr>
      <vt:lpstr>Interpretation (3)</vt:lpstr>
      <vt:lpstr>Interpretation (4)</vt:lpstr>
      <vt:lpstr>Interpretation (5)</vt:lpstr>
      <vt:lpstr>Interpretation (6)</vt:lpstr>
      <vt:lpstr>Interpretation (7)</vt:lpstr>
      <vt:lpstr>Interpretation (8)</vt:lpstr>
      <vt:lpstr>Interpretation (9)</vt:lpstr>
      <vt:lpstr>Interpretation (10)</vt:lpstr>
      <vt:lpstr>Interpretation (11)</vt:lpstr>
      <vt:lpstr>Interpretation (12)</vt:lpstr>
      <vt:lpstr>End of data so far…</vt:lpstr>
    </vt:vector>
  </TitlesOfParts>
  <Company>DCF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D15</dc:creator>
  <cp:lastModifiedBy>venz-gregory</cp:lastModifiedBy>
  <cp:revision>2145</cp:revision>
  <cp:lastPrinted>2009-01-07T20:37:08Z</cp:lastPrinted>
  <dcterms:created xsi:type="dcterms:W3CDTF">2006-11-13T17:48:13Z</dcterms:created>
  <dcterms:modified xsi:type="dcterms:W3CDTF">2013-10-03T21:00:06Z</dcterms:modified>
</cp:coreProperties>
</file>