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54"/>
  </p:notesMasterIdLst>
  <p:handoutMasterIdLst>
    <p:handoutMasterId r:id="rId55"/>
  </p:handoutMasterIdLst>
  <p:sldIdLst>
    <p:sldId id="805" r:id="rId2"/>
    <p:sldId id="804" r:id="rId3"/>
    <p:sldId id="693" r:id="rId4"/>
    <p:sldId id="788" r:id="rId5"/>
    <p:sldId id="780" r:id="rId6"/>
    <p:sldId id="705" r:id="rId7"/>
    <p:sldId id="692" r:id="rId8"/>
    <p:sldId id="697" r:id="rId9"/>
    <p:sldId id="706" r:id="rId10"/>
    <p:sldId id="699" r:id="rId11"/>
    <p:sldId id="701" r:id="rId12"/>
    <p:sldId id="703" r:id="rId13"/>
    <p:sldId id="712" r:id="rId14"/>
    <p:sldId id="714" r:id="rId15"/>
    <p:sldId id="743" r:id="rId16"/>
    <p:sldId id="744" r:id="rId17"/>
    <p:sldId id="715" r:id="rId18"/>
    <p:sldId id="704" r:id="rId19"/>
    <p:sldId id="708" r:id="rId20"/>
    <p:sldId id="709" r:id="rId21"/>
    <p:sldId id="710" r:id="rId22"/>
    <p:sldId id="711" r:id="rId23"/>
    <p:sldId id="716" r:id="rId24"/>
    <p:sldId id="717" r:id="rId25"/>
    <p:sldId id="718" r:id="rId26"/>
    <p:sldId id="719" r:id="rId27"/>
    <p:sldId id="720" r:id="rId28"/>
    <p:sldId id="721" r:id="rId29"/>
    <p:sldId id="722" r:id="rId30"/>
    <p:sldId id="724" r:id="rId31"/>
    <p:sldId id="726" r:id="rId32"/>
    <p:sldId id="727" r:id="rId33"/>
    <p:sldId id="728" r:id="rId34"/>
    <p:sldId id="729" r:id="rId35"/>
    <p:sldId id="730" r:id="rId36"/>
    <p:sldId id="731" r:id="rId37"/>
    <p:sldId id="733" r:id="rId38"/>
    <p:sldId id="734" r:id="rId39"/>
    <p:sldId id="735" r:id="rId40"/>
    <p:sldId id="736" r:id="rId41"/>
    <p:sldId id="748" r:id="rId42"/>
    <p:sldId id="749" r:id="rId43"/>
    <p:sldId id="754" r:id="rId44"/>
    <p:sldId id="755" r:id="rId45"/>
    <p:sldId id="757" r:id="rId46"/>
    <p:sldId id="758" r:id="rId47"/>
    <p:sldId id="756" r:id="rId48"/>
    <p:sldId id="760" r:id="rId49"/>
    <p:sldId id="759" r:id="rId50"/>
    <p:sldId id="761" r:id="rId51"/>
    <p:sldId id="764" r:id="rId52"/>
    <p:sldId id="767" r:id="rId53"/>
  </p:sldIdLst>
  <p:sldSz cx="9144000" cy="6858000" type="screen4x3"/>
  <p:notesSz cx="6858000" cy="9180513"/>
  <p:defaultTextStyle>
    <a:defPPr>
      <a:defRPr lang="en-US"/>
    </a:defPPr>
    <a:lvl1pPr algn="l" rtl="0" fontAlgn="base">
      <a:spcBef>
        <a:spcPct val="0"/>
      </a:spcBef>
      <a:spcAft>
        <a:spcPct val="0"/>
      </a:spcAft>
      <a:defRPr sz="2000" b="1" kern="1200">
        <a:solidFill>
          <a:schemeClr val="tx1"/>
        </a:solidFill>
        <a:latin typeface="Arial" charset="0"/>
        <a:ea typeface="+mn-ea"/>
        <a:cs typeface="+mn-cs"/>
      </a:defRPr>
    </a:lvl1pPr>
    <a:lvl2pPr marL="457200" algn="l" rtl="0" fontAlgn="base">
      <a:spcBef>
        <a:spcPct val="0"/>
      </a:spcBef>
      <a:spcAft>
        <a:spcPct val="0"/>
      </a:spcAft>
      <a:defRPr sz="2000" b="1" kern="1200">
        <a:solidFill>
          <a:schemeClr val="tx1"/>
        </a:solidFill>
        <a:latin typeface="Arial" charset="0"/>
        <a:ea typeface="+mn-ea"/>
        <a:cs typeface="+mn-cs"/>
      </a:defRPr>
    </a:lvl2pPr>
    <a:lvl3pPr marL="914400" algn="l" rtl="0" fontAlgn="base">
      <a:spcBef>
        <a:spcPct val="0"/>
      </a:spcBef>
      <a:spcAft>
        <a:spcPct val="0"/>
      </a:spcAft>
      <a:defRPr sz="2000" b="1" kern="1200">
        <a:solidFill>
          <a:schemeClr val="tx1"/>
        </a:solidFill>
        <a:latin typeface="Arial" charset="0"/>
        <a:ea typeface="+mn-ea"/>
        <a:cs typeface="+mn-cs"/>
      </a:defRPr>
    </a:lvl3pPr>
    <a:lvl4pPr marL="1371600" algn="l" rtl="0" fontAlgn="base">
      <a:spcBef>
        <a:spcPct val="0"/>
      </a:spcBef>
      <a:spcAft>
        <a:spcPct val="0"/>
      </a:spcAft>
      <a:defRPr sz="2000" b="1" kern="1200">
        <a:solidFill>
          <a:schemeClr val="tx1"/>
        </a:solidFill>
        <a:latin typeface="Arial" charset="0"/>
        <a:ea typeface="+mn-ea"/>
        <a:cs typeface="+mn-cs"/>
      </a:defRPr>
    </a:lvl4pPr>
    <a:lvl5pPr marL="1828800" algn="l" rtl="0" fontAlgn="base">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88F4D"/>
    <a:srgbClr val="006600"/>
    <a:srgbClr val="004364"/>
    <a:srgbClr val="115BA4"/>
    <a:srgbClr val="3366FF"/>
    <a:srgbClr val="990000"/>
    <a:srgbClr val="00547E"/>
    <a:srgbClr val="024262"/>
    <a:srgbClr val="FF33CC"/>
    <a:srgbClr val="0066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55" autoAdjust="0"/>
  </p:normalViewPr>
  <p:slideViewPr>
    <p:cSldViewPr>
      <p:cViewPr>
        <p:scale>
          <a:sx n="70" d="100"/>
          <a:sy n="70" d="100"/>
        </p:scale>
        <p:origin x="-2094" y="-696"/>
      </p:cViewPr>
      <p:guideLst>
        <p:guide orient="horz" pos="2160"/>
        <p:guide pos="2880"/>
      </p:guideLst>
    </p:cSldViewPr>
  </p:slideViewPr>
  <p:outlineViewPr>
    <p:cViewPr>
      <p:scale>
        <a:sx n="33" d="100"/>
        <a:sy n="33" d="100"/>
      </p:scale>
      <p:origin x="0" y="12648"/>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Age Distribution</a:t>
            </a:r>
            <a:endParaRPr lang="en-US" dirty="0"/>
          </a:p>
        </c:rich>
      </c:tx>
      <c:layout/>
    </c:title>
    <c:plotArea>
      <c:layout/>
      <c:pieChart>
        <c:varyColors val="1"/>
        <c:ser>
          <c:idx val="0"/>
          <c:order val="0"/>
          <c:tx>
            <c:strRef>
              <c:f>Sheet1!$B$1</c:f>
              <c:strCache>
                <c:ptCount val="1"/>
                <c:pt idx="0">
                  <c:v>Sales</c:v>
                </c:pt>
              </c:strCache>
            </c:strRef>
          </c:tx>
          <c:dLbls>
            <c:showPercent val="1"/>
            <c:showLeaderLines val="1"/>
          </c:dLbls>
          <c:cat>
            <c:strRef>
              <c:f>Sheet1!$A$2:$A$5</c:f>
              <c:strCache>
                <c:ptCount val="4"/>
                <c:pt idx="0">
                  <c:v>18-34 </c:v>
                </c:pt>
                <c:pt idx="1">
                  <c:v>35-39</c:v>
                </c:pt>
                <c:pt idx="2">
                  <c:v>40-59</c:v>
                </c:pt>
                <c:pt idx="3">
                  <c:v>60+</c:v>
                </c:pt>
              </c:strCache>
            </c:strRef>
          </c:cat>
          <c:val>
            <c:numRef>
              <c:f>Sheet1!$B$2:$B$5</c:f>
              <c:numCache>
                <c:formatCode>General</c:formatCode>
                <c:ptCount val="4"/>
                <c:pt idx="0">
                  <c:v>133</c:v>
                </c:pt>
                <c:pt idx="1">
                  <c:v>89</c:v>
                </c:pt>
                <c:pt idx="2">
                  <c:v>394</c:v>
                </c:pt>
                <c:pt idx="3">
                  <c:v>94</c:v>
                </c:pt>
              </c:numCache>
            </c:numRef>
          </c:val>
        </c:ser>
        <c:dLbls>
          <c:showPercent val="1"/>
        </c:dLbls>
        <c:firstSliceAng val="0"/>
      </c:pieChart>
    </c:plotArea>
    <c:legend>
      <c:legendPos val="r"/>
      <c:layout/>
    </c:legend>
    <c:plotVisOnly val="1"/>
    <c:dispBlanksAs val="zero"/>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Race Distribution</a:t>
            </a:r>
            <a:endParaRPr lang="en-US" dirty="0"/>
          </a:p>
        </c:rich>
      </c:tx>
      <c:layout/>
    </c:title>
    <c:plotArea>
      <c:layout/>
      <c:pieChart>
        <c:varyColors val="1"/>
        <c:ser>
          <c:idx val="0"/>
          <c:order val="0"/>
          <c:tx>
            <c:strRef>
              <c:f>Sheet1!$B$1</c:f>
              <c:strCache>
                <c:ptCount val="1"/>
                <c:pt idx="0">
                  <c:v>Column1</c:v>
                </c:pt>
              </c:strCache>
            </c:strRef>
          </c:tx>
          <c:dLbls>
            <c:showPercent val="1"/>
            <c:showLeaderLines val="1"/>
          </c:dLbls>
          <c:cat>
            <c:strRef>
              <c:f>Sheet1!$A$2:$A$5</c:f>
              <c:strCache>
                <c:ptCount val="4"/>
                <c:pt idx="0">
                  <c:v>White</c:v>
                </c:pt>
                <c:pt idx="1">
                  <c:v>Black</c:v>
                </c:pt>
                <c:pt idx="2">
                  <c:v>Hispanic</c:v>
                </c:pt>
                <c:pt idx="3">
                  <c:v>Asian/P.I.</c:v>
                </c:pt>
              </c:strCache>
            </c:strRef>
          </c:cat>
          <c:val>
            <c:numRef>
              <c:f>Sheet1!$B$2:$B$5</c:f>
              <c:numCache>
                <c:formatCode>General</c:formatCode>
                <c:ptCount val="4"/>
                <c:pt idx="0">
                  <c:v>423</c:v>
                </c:pt>
                <c:pt idx="1">
                  <c:v>278</c:v>
                </c:pt>
                <c:pt idx="2">
                  <c:v>8</c:v>
                </c:pt>
                <c:pt idx="3">
                  <c:v>1</c:v>
                </c:pt>
              </c:numCache>
            </c:numRef>
          </c:val>
        </c:ser>
        <c:dLbls>
          <c:showPercent val="1"/>
        </c:dLbls>
        <c:firstSliceAng val="0"/>
      </c:pieChart>
    </c:plotArea>
    <c:legend>
      <c:legendPos val="r"/>
      <c:layout/>
    </c:legend>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Contact </c:v>
                </c:pt>
              </c:strCache>
            </c:strRef>
          </c:tx>
          <c:cat>
            <c:strRef>
              <c:f>Sheet1!$A$2:$A$6</c:f>
              <c:strCache>
                <c:ptCount val="5"/>
                <c:pt idx="0">
                  <c:v>18-29</c:v>
                </c:pt>
                <c:pt idx="1">
                  <c:v>30-39</c:v>
                </c:pt>
                <c:pt idx="2">
                  <c:v>40-49</c:v>
                </c:pt>
                <c:pt idx="3">
                  <c:v>50-59</c:v>
                </c:pt>
                <c:pt idx="4">
                  <c:v>60+</c:v>
                </c:pt>
              </c:strCache>
            </c:strRef>
          </c:cat>
          <c:val>
            <c:numRef>
              <c:f>Sheet1!$B$2:$B$6</c:f>
              <c:numCache>
                <c:formatCode>General</c:formatCode>
                <c:ptCount val="5"/>
                <c:pt idx="0">
                  <c:v>3</c:v>
                </c:pt>
                <c:pt idx="1">
                  <c:v>21</c:v>
                </c:pt>
                <c:pt idx="2">
                  <c:v>24</c:v>
                </c:pt>
                <c:pt idx="3">
                  <c:v>8</c:v>
                </c:pt>
                <c:pt idx="4">
                  <c:v>1</c:v>
                </c:pt>
              </c:numCache>
            </c:numRef>
          </c:val>
        </c:ser>
        <c:ser>
          <c:idx val="1"/>
          <c:order val="1"/>
          <c:tx>
            <c:strRef>
              <c:f>Sheet1!$C$1</c:f>
              <c:strCache>
                <c:ptCount val="1"/>
                <c:pt idx="0">
                  <c:v>Non-Contact</c:v>
                </c:pt>
              </c:strCache>
            </c:strRef>
          </c:tx>
          <c:cat>
            <c:strRef>
              <c:f>Sheet1!$A$2:$A$6</c:f>
              <c:strCache>
                <c:ptCount val="5"/>
                <c:pt idx="0">
                  <c:v>18-29</c:v>
                </c:pt>
                <c:pt idx="1">
                  <c:v>30-39</c:v>
                </c:pt>
                <c:pt idx="2">
                  <c:v>40-49</c:v>
                </c:pt>
                <c:pt idx="3">
                  <c:v>50-59</c:v>
                </c:pt>
                <c:pt idx="4">
                  <c:v>60+</c:v>
                </c:pt>
              </c:strCache>
            </c:strRef>
          </c:cat>
          <c:val>
            <c:numRef>
              <c:f>Sheet1!$C$2:$C$6</c:f>
              <c:numCache>
                <c:formatCode>General</c:formatCode>
                <c:ptCount val="5"/>
                <c:pt idx="0">
                  <c:v>1</c:v>
                </c:pt>
                <c:pt idx="1">
                  <c:v>4</c:v>
                </c:pt>
                <c:pt idx="2">
                  <c:v>6</c:v>
                </c:pt>
                <c:pt idx="3">
                  <c:v>1</c:v>
                </c:pt>
                <c:pt idx="4">
                  <c:v>0</c:v>
                </c:pt>
              </c:numCache>
            </c:numRef>
          </c:val>
        </c:ser>
        <c:ser>
          <c:idx val="2"/>
          <c:order val="2"/>
          <c:tx>
            <c:strRef>
              <c:f>Sheet1!$D$1</c:f>
              <c:strCache>
                <c:ptCount val="1"/>
                <c:pt idx="0">
                  <c:v>Unknown</c:v>
                </c:pt>
              </c:strCache>
            </c:strRef>
          </c:tx>
          <c:cat>
            <c:strRef>
              <c:f>Sheet1!$A$2:$A$6</c:f>
              <c:strCache>
                <c:ptCount val="5"/>
                <c:pt idx="0">
                  <c:v>18-29</c:v>
                </c:pt>
                <c:pt idx="1">
                  <c:v>30-39</c:v>
                </c:pt>
                <c:pt idx="2">
                  <c:v>40-49</c:v>
                </c:pt>
                <c:pt idx="3">
                  <c:v>50-59</c:v>
                </c:pt>
                <c:pt idx="4">
                  <c:v>60+</c:v>
                </c:pt>
              </c:strCache>
            </c:strRef>
          </c:cat>
          <c:val>
            <c:numRef>
              <c:f>Sheet1!$D$2:$D$6</c:f>
              <c:numCache>
                <c:formatCode>General</c:formatCode>
                <c:ptCount val="5"/>
                <c:pt idx="0">
                  <c:v>0</c:v>
                </c:pt>
                <c:pt idx="1">
                  <c:v>0</c:v>
                </c:pt>
                <c:pt idx="2">
                  <c:v>2</c:v>
                </c:pt>
                <c:pt idx="3">
                  <c:v>0</c:v>
                </c:pt>
                <c:pt idx="4">
                  <c:v>0</c:v>
                </c:pt>
              </c:numCache>
            </c:numRef>
          </c:val>
        </c:ser>
        <c:axId val="87732992"/>
        <c:axId val="87734528"/>
      </c:barChart>
      <c:catAx>
        <c:axId val="87732992"/>
        <c:scaling>
          <c:orientation val="minMax"/>
        </c:scaling>
        <c:axPos val="b"/>
        <c:tickLblPos val="nextTo"/>
        <c:crossAx val="87734528"/>
        <c:crosses val="autoZero"/>
        <c:auto val="1"/>
        <c:lblAlgn val="ctr"/>
        <c:lblOffset val="100"/>
      </c:catAx>
      <c:valAx>
        <c:axId val="87734528"/>
        <c:scaling>
          <c:orientation val="minMax"/>
        </c:scaling>
        <c:axPos val="l"/>
        <c:majorGridlines/>
        <c:numFmt formatCode="General" sourceLinked="1"/>
        <c:tickLblPos val="nextTo"/>
        <c:crossAx val="87732992"/>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pieChart>
        <c:varyColors val="1"/>
        <c:ser>
          <c:idx val="0"/>
          <c:order val="0"/>
          <c:tx>
            <c:strRef>
              <c:f>Sheet1!$B$1</c:f>
              <c:strCache>
                <c:ptCount val="1"/>
                <c:pt idx="0">
                  <c:v>Contact Offense</c:v>
                </c:pt>
              </c:strCache>
            </c:strRef>
          </c:tx>
          <c:cat>
            <c:strRef>
              <c:f>Sheet1!$A$2:$A$6</c:f>
              <c:strCache>
                <c:ptCount val="5"/>
                <c:pt idx="0">
                  <c:v>Rape or Attempt (stranger) n=16</c:v>
                </c:pt>
                <c:pt idx="1">
                  <c:v>Rape or Attempt (known victim) n=10</c:v>
                </c:pt>
                <c:pt idx="2">
                  <c:v>Child Molestation (no penetration) n=12</c:v>
                </c:pt>
                <c:pt idx="3">
                  <c:v>Child Molestation (penetration) n=8</c:v>
                </c:pt>
                <c:pt idx="4">
                  <c:v>Child Molestation (compliant) n= 3</c:v>
                </c:pt>
              </c:strCache>
            </c:strRef>
          </c:cat>
          <c:val>
            <c:numRef>
              <c:f>Sheet1!$B$2:$B$6</c:f>
              <c:numCache>
                <c:formatCode>General</c:formatCode>
                <c:ptCount val="5"/>
                <c:pt idx="0">
                  <c:v>16</c:v>
                </c:pt>
                <c:pt idx="1">
                  <c:v>10</c:v>
                </c:pt>
                <c:pt idx="2">
                  <c:v>12</c:v>
                </c:pt>
                <c:pt idx="3">
                  <c:v>8</c:v>
                </c:pt>
                <c:pt idx="4">
                  <c:v>3</c:v>
                </c:pt>
              </c:numCache>
            </c:numRef>
          </c:val>
        </c:ser>
        <c:firstSliceAng val="0"/>
      </c:pieChart>
    </c:plotArea>
    <c:legend>
      <c:legendPos val="r"/>
      <c:layout/>
    </c:legend>
    <c:plotVisOnly val="1"/>
    <c:dispBlanksAs val="zero"/>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Non-Contact </a:t>
            </a:r>
            <a:r>
              <a:rPr lang="en-US" dirty="0"/>
              <a:t>Offense</a:t>
            </a:r>
          </a:p>
        </c:rich>
      </c:tx>
      <c:layout/>
    </c:title>
    <c:plotArea>
      <c:layout/>
      <c:pieChart>
        <c:varyColors val="1"/>
        <c:ser>
          <c:idx val="0"/>
          <c:order val="0"/>
          <c:tx>
            <c:strRef>
              <c:f>Sheet1!$B$1</c:f>
              <c:strCache>
                <c:ptCount val="1"/>
                <c:pt idx="0">
                  <c:v>Non-Contact Offense</c:v>
                </c:pt>
              </c:strCache>
            </c:strRef>
          </c:tx>
          <c:cat>
            <c:strRef>
              <c:f>Sheet1!$A$2:$A$5</c:f>
              <c:strCache>
                <c:ptCount val="4"/>
                <c:pt idx="0">
                  <c:v>Exposure, Child n=5</c:v>
                </c:pt>
                <c:pt idx="1">
                  <c:v>Exposure, Adult n=6</c:v>
                </c:pt>
                <c:pt idx="2">
                  <c:v>Child Pornography n=2</c:v>
                </c:pt>
                <c:pt idx="3">
                  <c:v>Other n=2</c:v>
                </c:pt>
              </c:strCache>
            </c:strRef>
          </c:cat>
          <c:val>
            <c:numRef>
              <c:f>Sheet1!$B$2:$B$5</c:f>
              <c:numCache>
                <c:formatCode>General</c:formatCode>
                <c:ptCount val="4"/>
                <c:pt idx="0">
                  <c:v>5</c:v>
                </c:pt>
                <c:pt idx="1">
                  <c:v>6</c:v>
                </c:pt>
                <c:pt idx="2">
                  <c:v>2</c:v>
                </c:pt>
                <c:pt idx="3">
                  <c:v>2</c:v>
                </c:pt>
              </c:numCache>
            </c:numRef>
          </c:val>
        </c:ser>
        <c:firstSliceAng val="0"/>
      </c:pieChart>
    </c:plotArea>
    <c:legend>
      <c:legendPos val="r"/>
      <c:layout/>
    </c:legend>
    <c:plotVisOnly val="1"/>
    <c:dispBlanksAs val="zero"/>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 of Recidivists</c:v>
                </c:pt>
              </c:strCache>
            </c:strRef>
          </c:tx>
          <c:cat>
            <c:strRef>
              <c:f>Sheet1!$A$2:$A$6</c:f>
              <c:strCache>
                <c:ptCount val="5"/>
                <c:pt idx="0">
                  <c:v>18-29</c:v>
                </c:pt>
                <c:pt idx="1">
                  <c:v>30-39</c:v>
                </c:pt>
                <c:pt idx="2">
                  <c:v>40-49</c:v>
                </c:pt>
                <c:pt idx="3">
                  <c:v>50-59</c:v>
                </c:pt>
                <c:pt idx="4">
                  <c:v>60+</c:v>
                </c:pt>
              </c:strCache>
            </c:strRef>
          </c:cat>
          <c:val>
            <c:numRef>
              <c:f>Sheet1!$B$2:$B$6</c:f>
              <c:numCache>
                <c:formatCode>General</c:formatCode>
                <c:ptCount val="5"/>
                <c:pt idx="0">
                  <c:v>1</c:v>
                </c:pt>
                <c:pt idx="1">
                  <c:v>7</c:v>
                </c:pt>
                <c:pt idx="2">
                  <c:v>9</c:v>
                </c:pt>
                <c:pt idx="3">
                  <c:v>8</c:v>
                </c:pt>
                <c:pt idx="4">
                  <c:v>1</c:v>
                </c:pt>
              </c:numCache>
            </c:numRef>
          </c:val>
        </c:ser>
        <c:axId val="88908928"/>
        <c:axId val="88910464"/>
      </c:barChart>
      <c:catAx>
        <c:axId val="88908928"/>
        <c:scaling>
          <c:orientation val="minMax"/>
        </c:scaling>
        <c:axPos val="b"/>
        <c:tickLblPos val="nextTo"/>
        <c:crossAx val="88910464"/>
        <c:crosses val="autoZero"/>
        <c:auto val="1"/>
        <c:lblAlgn val="ctr"/>
        <c:lblOffset val="100"/>
      </c:catAx>
      <c:valAx>
        <c:axId val="88910464"/>
        <c:scaling>
          <c:orientation val="minMax"/>
        </c:scaling>
        <c:axPos val="l"/>
        <c:majorGridlines/>
        <c:numFmt formatCode="General" sourceLinked="1"/>
        <c:tickLblPos val="nextTo"/>
        <c:crossAx val="88908928"/>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 of Recidivists</c:v>
                </c:pt>
              </c:strCache>
            </c:strRef>
          </c:tx>
          <c:cat>
            <c:strRef>
              <c:f>Sheet1!$A$2:$A$6</c:f>
              <c:strCache>
                <c:ptCount val="5"/>
                <c:pt idx="0">
                  <c:v>18-29</c:v>
                </c:pt>
                <c:pt idx="1">
                  <c:v>30-39</c:v>
                </c:pt>
                <c:pt idx="2">
                  <c:v>40-49</c:v>
                </c:pt>
                <c:pt idx="3">
                  <c:v>50-59</c:v>
                </c:pt>
                <c:pt idx="4">
                  <c:v>60+</c:v>
                </c:pt>
              </c:strCache>
            </c:strRef>
          </c:cat>
          <c:val>
            <c:numRef>
              <c:f>Sheet1!$B$2:$B$6</c:f>
              <c:numCache>
                <c:formatCode>General</c:formatCode>
                <c:ptCount val="5"/>
                <c:pt idx="0">
                  <c:v>0</c:v>
                </c:pt>
                <c:pt idx="1">
                  <c:v>17</c:v>
                </c:pt>
                <c:pt idx="2">
                  <c:v>15</c:v>
                </c:pt>
                <c:pt idx="3">
                  <c:v>7</c:v>
                </c:pt>
                <c:pt idx="4">
                  <c:v>1</c:v>
                </c:pt>
              </c:numCache>
            </c:numRef>
          </c:val>
        </c:ser>
        <c:axId val="89642112"/>
        <c:axId val="89643648"/>
      </c:barChart>
      <c:catAx>
        <c:axId val="89642112"/>
        <c:scaling>
          <c:orientation val="minMax"/>
        </c:scaling>
        <c:axPos val="b"/>
        <c:tickLblPos val="nextTo"/>
        <c:crossAx val="89643648"/>
        <c:crosses val="autoZero"/>
        <c:auto val="1"/>
        <c:lblAlgn val="ctr"/>
        <c:lblOffset val="100"/>
      </c:catAx>
      <c:valAx>
        <c:axId val="89643648"/>
        <c:scaling>
          <c:orientation val="minMax"/>
        </c:scaling>
        <c:axPos val="l"/>
        <c:majorGridlines/>
        <c:numFmt formatCode="General" sourceLinked="1"/>
        <c:tickLblPos val="nextTo"/>
        <c:crossAx val="89642112"/>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41C297-5F4F-4253-B7B9-419D13AEEEC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02F6C59-03E7-43CD-A19B-FFE1763C9548}">
      <dgm:prSet phldrT="[Text]"/>
      <dgm:spPr/>
      <dgm:t>
        <a:bodyPr/>
        <a:lstStyle/>
        <a:p>
          <a:r>
            <a:rPr lang="en-US" dirty="0" smtClean="0"/>
            <a:t>Contact</a:t>
          </a:r>
          <a:endParaRPr lang="en-US" dirty="0"/>
        </a:p>
      </dgm:t>
    </dgm:pt>
    <dgm:pt modelId="{7E33FBC1-BB58-436F-9187-B825E734FB48}" type="parTrans" cxnId="{1743D542-133B-4042-BEC7-83B635B0F964}">
      <dgm:prSet/>
      <dgm:spPr/>
      <dgm:t>
        <a:bodyPr/>
        <a:lstStyle/>
        <a:p>
          <a:endParaRPr lang="en-US"/>
        </a:p>
      </dgm:t>
    </dgm:pt>
    <dgm:pt modelId="{5E02F380-EFD7-49C6-9265-185AFCAB73AE}" type="sibTrans" cxnId="{1743D542-133B-4042-BEC7-83B635B0F964}">
      <dgm:prSet/>
      <dgm:spPr/>
      <dgm:t>
        <a:bodyPr/>
        <a:lstStyle/>
        <a:p>
          <a:endParaRPr lang="en-US"/>
        </a:p>
      </dgm:t>
    </dgm:pt>
    <dgm:pt modelId="{09631F84-638F-4681-9BF6-4EBF8D17A62A}">
      <dgm:prSet phldrT="[Text]"/>
      <dgm:spPr/>
      <dgm:t>
        <a:bodyPr/>
        <a:lstStyle/>
        <a:p>
          <a:r>
            <a:rPr lang="en-US" dirty="0" smtClean="0"/>
            <a:t>Rape</a:t>
          </a:r>
          <a:endParaRPr lang="en-US" dirty="0"/>
        </a:p>
      </dgm:t>
    </dgm:pt>
    <dgm:pt modelId="{3B65A7FF-77E8-4CD5-9A54-B0B2EA34F94C}" type="parTrans" cxnId="{1C99AA56-169E-4FE8-B087-95207809B2F3}">
      <dgm:prSet/>
      <dgm:spPr/>
      <dgm:t>
        <a:bodyPr/>
        <a:lstStyle/>
        <a:p>
          <a:endParaRPr lang="en-US"/>
        </a:p>
      </dgm:t>
    </dgm:pt>
    <dgm:pt modelId="{5299EA64-DDE5-4702-91F3-234AAD94FA1E}" type="sibTrans" cxnId="{1C99AA56-169E-4FE8-B087-95207809B2F3}">
      <dgm:prSet/>
      <dgm:spPr/>
      <dgm:t>
        <a:bodyPr/>
        <a:lstStyle/>
        <a:p>
          <a:endParaRPr lang="en-US"/>
        </a:p>
      </dgm:t>
    </dgm:pt>
    <dgm:pt modelId="{C7969908-1E5D-4B27-BC5C-D359230E2CC9}">
      <dgm:prSet phldrT="[Text]"/>
      <dgm:spPr/>
      <dgm:t>
        <a:bodyPr/>
        <a:lstStyle/>
        <a:p>
          <a:r>
            <a:rPr lang="en-US" dirty="0" smtClean="0"/>
            <a:t>Known Victim</a:t>
          </a:r>
          <a:endParaRPr lang="en-US" dirty="0"/>
        </a:p>
      </dgm:t>
    </dgm:pt>
    <dgm:pt modelId="{1CE53224-9DB9-43B8-8B78-A4255F1BAF2A}" type="parTrans" cxnId="{0585821F-7DB5-4819-BAEB-D46564404A50}">
      <dgm:prSet/>
      <dgm:spPr/>
      <dgm:t>
        <a:bodyPr/>
        <a:lstStyle/>
        <a:p>
          <a:endParaRPr lang="en-US"/>
        </a:p>
      </dgm:t>
    </dgm:pt>
    <dgm:pt modelId="{0C4BCBF7-90F0-4D1C-B5D2-75368EC96654}" type="sibTrans" cxnId="{0585821F-7DB5-4819-BAEB-D46564404A50}">
      <dgm:prSet/>
      <dgm:spPr/>
      <dgm:t>
        <a:bodyPr/>
        <a:lstStyle/>
        <a:p>
          <a:endParaRPr lang="en-US"/>
        </a:p>
      </dgm:t>
    </dgm:pt>
    <dgm:pt modelId="{E305DD10-871B-42F2-B0BC-FC5522674CAC}">
      <dgm:prSet phldrT="[Text]"/>
      <dgm:spPr/>
      <dgm:t>
        <a:bodyPr/>
        <a:lstStyle/>
        <a:p>
          <a:r>
            <a:rPr lang="en-US" dirty="0" smtClean="0"/>
            <a:t>Stranger Victim</a:t>
          </a:r>
          <a:endParaRPr lang="en-US" dirty="0"/>
        </a:p>
      </dgm:t>
    </dgm:pt>
    <dgm:pt modelId="{B9F9BCED-A6F9-482C-8457-F665316FD1C5}" type="parTrans" cxnId="{CEC8AC73-1E37-4842-A662-67201CA09304}">
      <dgm:prSet/>
      <dgm:spPr/>
      <dgm:t>
        <a:bodyPr/>
        <a:lstStyle/>
        <a:p>
          <a:endParaRPr lang="en-US"/>
        </a:p>
      </dgm:t>
    </dgm:pt>
    <dgm:pt modelId="{A90ADCB0-BC55-42A9-966A-1B725CC5B594}" type="sibTrans" cxnId="{CEC8AC73-1E37-4842-A662-67201CA09304}">
      <dgm:prSet/>
      <dgm:spPr/>
      <dgm:t>
        <a:bodyPr/>
        <a:lstStyle/>
        <a:p>
          <a:endParaRPr lang="en-US"/>
        </a:p>
      </dgm:t>
    </dgm:pt>
    <dgm:pt modelId="{B1EE7142-B33C-4970-A9A9-1D5E6EEB8365}">
      <dgm:prSet phldrT="[Text]"/>
      <dgm:spPr/>
      <dgm:t>
        <a:bodyPr/>
        <a:lstStyle/>
        <a:p>
          <a:r>
            <a:rPr lang="en-US" dirty="0" smtClean="0"/>
            <a:t>Child Molestation</a:t>
          </a:r>
          <a:endParaRPr lang="en-US" dirty="0"/>
        </a:p>
      </dgm:t>
    </dgm:pt>
    <dgm:pt modelId="{89AF5FD0-D0A4-48BD-B937-9BB8D07578B8}" type="parTrans" cxnId="{CCD13D30-6F27-449C-B38C-9B002483AC50}">
      <dgm:prSet/>
      <dgm:spPr/>
      <dgm:t>
        <a:bodyPr/>
        <a:lstStyle/>
        <a:p>
          <a:endParaRPr lang="en-US"/>
        </a:p>
      </dgm:t>
    </dgm:pt>
    <dgm:pt modelId="{ACFFB0C2-E670-496A-B5BA-EF5A4417A801}" type="sibTrans" cxnId="{CCD13D30-6F27-449C-B38C-9B002483AC50}">
      <dgm:prSet/>
      <dgm:spPr/>
      <dgm:t>
        <a:bodyPr/>
        <a:lstStyle/>
        <a:p>
          <a:endParaRPr lang="en-US"/>
        </a:p>
      </dgm:t>
    </dgm:pt>
    <dgm:pt modelId="{8A41E38C-0A2A-44DA-B2D3-22BECE9F7279}">
      <dgm:prSet phldrT="[Text]"/>
      <dgm:spPr/>
      <dgm:t>
        <a:bodyPr/>
        <a:lstStyle/>
        <a:p>
          <a:r>
            <a:rPr lang="en-US" dirty="0" smtClean="0"/>
            <a:t>Known Victim</a:t>
          </a:r>
          <a:endParaRPr lang="en-US" dirty="0"/>
        </a:p>
      </dgm:t>
    </dgm:pt>
    <dgm:pt modelId="{3BF494F9-2504-4A2B-9747-FC99EA991AF1}" type="parTrans" cxnId="{C8A07120-AA6F-4A6E-A7A0-A6EBAFA05349}">
      <dgm:prSet/>
      <dgm:spPr/>
      <dgm:t>
        <a:bodyPr/>
        <a:lstStyle/>
        <a:p>
          <a:endParaRPr lang="en-US"/>
        </a:p>
      </dgm:t>
    </dgm:pt>
    <dgm:pt modelId="{52D66D50-7280-4819-ADD7-AE52F16416D7}" type="sibTrans" cxnId="{C8A07120-AA6F-4A6E-A7A0-A6EBAFA05349}">
      <dgm:prSet/>
      <dgm:spPr/>
      <dgm:t>
        <a:bodyPr/>
        <a:lstStyle/>
        <a:p>
          <a:endParaRPr lang="en-US"/>
        </a:p>
      </dgm:t>
    </dgm:pt>
    <dgm:pt modelId="{AAB15F7B-141D-4AB8-BFAE-FACB074634B9}">
      <dgm:prSet/>
      <dgm:spPr/>
      <dgm:t>
        <a:bodyPr/>
        <a:lstStyle/>
        <a:p>
          <a:r>
            <a:rPr lang="en-US" dirty="0" smtClean="0"/>
            <a:t>Stranger Victim</a:t>
          </a:r>
          <a:endParaRPr lang="en-US" dirty="0"/>
        </a:p>
      </dgm:t>
    </dgm:pt>
    <dgm:pt modelId="{37D7E22A-1E5B-4DD5-A880-F10DDC9532A2}" type="parTrans" cxnId="{BAD27CD4-7501-4E60-8C40-E6F6EB4B193C}">
      <dgm:prSet/>
      <dgm:spPr/>
      <dgm:t>
        <a:bodyPr/>
        <a:lstStyle/>
        <a:p>
          <a:endParaRPr lang="en-US"/>
        </a:p>
      </dgm:t>
    </dgm:pt>
    <dgm:pt modelId="{4814E795-E8E4-46A5-B6A6-04017E880F8C}" type="sibTrans" cxnId="{BAD27CD4-7501-4E60-8C40-E6F6EB4B193C}">
      <dgm:prSet/>
      <dgm:spPr/>
      <dgm:t>
        <a:bodyPr/>
        <a:lstStyle/>
        <a:p>
          <a:endParaRPr lang="en-US"/>
        </a:p>
      </dgm:t>
    </dgm:pt>
    <dgm:pt modelId="{80597E18-8C99-4CBF-9CA6-DB9823307FFA}">
      <dgm:prSet/>
      <dgm:spPr/>
      <dgm:t>
        <a:bodyPr/>
        <a:lstStyle/>
        <a:p>
          <a:r>
            <a:rPr lang="en-US" dirty="0" smtClean="0"/>
            <a:t>Compliant Victim</a:t>
          </a:r>
          <a:endParaRPr lang="en-US" dirty="0"/>
        </a:p>
      </dgm:t>
    </dgm:pt>
    <dgm:pt modelId="{672D8E69-4C3F-4D0F-9AF4-8A2BACE1BD6B}" type="parTrans" cxnId="{2DA8CC05-748C-4FA7-9B64-559A6373D831}">
      <dgm:prSet/>
      <dgm:spPr/>
    </dgm:pt>
    <dgm:pt modelId="{F8F0DAAF-9313-4A13-B83A-E197C3762120}" type="sibTrans" cxnId="{2DA8CC05-748C-4FA7-9B64-559A6373D831}">
      <dgm:prSet/>
      <dgm:spPr/>
    </dgm:pt>
    <dgm:pt modelId="{0C38564A-0D9E-4573-AEF0-4C729845339E}" type="pres">
      <dgm:prSet presAssocID="{3841C297-5F4F-4253-B7B9-419D13AEEEC8}" presName="hierChild1" presStyleCnt="0">
        <dgm:presLayoutVars>
          <dgm:chPref val="1"/>
          <dgm:dir/>
          <dgm:animOne val="branch"/>
          <dgm:animLvl val="lvl"/>
          <dgm:resizeHandles/>
        </dgm:presLayoutVars>
      </dgm:prSet>
      <dgm:spPr/>
      <dgm:t>
        <a:bodyPr/>
        <a:lstStyle/>
        <a:p>
          <a:endParaRPr lang="en-US"/>
        </a:p>
      </dgm:t>
    </dgm:pt>
    <dgm:pt modelId="{81957AFA-49C6-413A-9CFA-470FE2D506DB}" type="pres">
      <dgm:prSet presAssocID="{202F6C59-03E7-43CD-A19B-FFE1763C9548}" presName="hierRoot1" presStyleCnt="0"/>
      <dgm:spPr/>
    </dgm:pt>
    <dgm:pt modelId="{825D18BC-3E30-4761-B62A-42EE64679677}" type="pres">
      <dgm:prSet presAssocID="{202F6C59-03E7-43CD-A19B-FFE1763C9548}" presName="composite" presStyleCnt="0"/>
      <dgm:spPr/>
    </dgm:pt>
    <dgm:pt modelId="{FBED7B1F-41B8-4C06-B2F0-5F76F8371F84}" type="pres">
      <dgm:prSet presAssocID="{202F6C59-03E7-43CD-A19B-FFE1763C9548}" presName="background" presStyleLbl="node0" presStyleIdx="0" presStyleCnt="1"/>
      <dgm:spPr/>
    </dgm:pt>
    <dgm:pt modelId="{5644822D-DF15-4067-BC0D-B2B4DE83C298}" type="pres">
      <dgm:prSet presAssocID="{202F6C59-03E7-43CD-A19B-FFE1763C9548}" presName="text" presStyleLbl="fgAcc0" presStyleIdx="0" presStyleCnt="1">
        <dgm:presLayoutVars>
          <dgm:chPref val="3"/>
        </dgm:presLayoutVars>
      </dgm:prSet>
      <dgm:spPr/>
      <dgm:t>
        <a:bodyPr/>
        <a:lstStyle/>
        <a:p>
          <a:endParaRPr lang="en-US"/>
        </a:p>
      </dgm:t>
    </dgm:pt>
    <dgm:pt modelId="{B1EA02FB-BD73-4504-9983-9D01BE374312}" type="pres">
      <dgm:prSet presAssocID="{202F6C59-03E7-43CD-A19B-FFE1763C9548}" presName="hierChild2" presStyleCnt="0"/>
      <dgm:spPr/>
    </dgm:pt>
    <dgm:pt modelId="{8278D31A-7926-4515-8695-9418DE9BD441}" type="pres">
      <dgm:prSet presAssocID="{3B65A7FF-77E8-4CD5-9A54-B0B2EA34F94C}" presName="Name10" presStyleLbl="parChTrans1D2" presStyleIdx="0" presStyleCnt="3"/>
      <dgm:spPr/>
      <dgm:t>
        <a:bodyPr/>
        <a:lstStyle/>
        <a:p>
          <a:endParaRPr lang="en-US"/>
        </a:p>
      </dgm:t>
    </dgm:pt>
    <dgm:pt modelId="{654F1356-45F9-4573-B8DC-521EF6495BD7}" type="pres">
      <dgm:prSet presAssocID="{09631F84-638F-4681-9BF6-4EBF8D17A62A}" presName="hierRoot2" presStyleCnt="0"/>
      <dgm:spPr/>
    </dgm:pt>
    <dgm:pt modelId="{7FE1CB92-54BE-493C-8AFA-4B395AA112CD}" type="pres">
      <dgm:prSet presAssocID="{09631F84-638F-4681-9BF6-4EBF8D17A62A}" presName="composite2" presStyleCnt="0"/>
      <dgm:spPr/>
    </dgm:pt>
    <dgm:pt modelId="{CBA990ED-9BD9-4E1A-AA4F-609C024E8962}" type="pres">
      <dgm:prSet presAssocID="{09631F84-638F-4681-9BF6-4EBF8D17A62A}" presName="background2" presStyleLbl="node2" presStyleIdx="0" presStyleCnt="3"/>
      <dgm:spPr/>
    </dgm:pt>
    <dgm:pt modelId="{3F171496-8F8B-48D5-BBAE-294243F7BA2C}" type="pres">
      <dgm:prSet presAssocID="{09631F84-638F-4681-9BF6-4EBF8D17A62A}" presName="text2" presStyleLbl="fgAcc2" presStyleIdx="0" presStyleCnt="3">
        <dgm:presLayoutVars>
          <dgm:chPref val="3"/>
        </dgm:presLayoutVars>
      </dgm:prSet>
      <dgm:spPr/>
      <dgm:t>
        <a:bodyPr/>
        <a:lstStyle/>
        <a:p>
          <a:endParaRPr lang="en-US"/>
        </a:p>
      </dgm:t>
    </dgm:pt>
    <dgm:pt modelId="{9799503C-12D4-4D58-9AC9-CB2D5EE0A21C}" type="pres">
      <dgm:prSet presAssocID="{09631F84-638F-4681-9BF6-4EBF8D17A62A}" presName="hierChild3" presStyleCnt="0"/>
      <dgm:spPr/>
    </dgm:pt>
    <dgm:pt modelId="{DAFB9C44-4D92-40A8-9D52-919CCFCA2CF6}" type="pres">
      <dgm:prSet presAssocID="{1CE53224-9DB9-43B8-8B78-A4255F1BAF2A}" presName="Name17" presStyleLbl="parChTrans1D3" presStyleIdx="0" presStyleCnt="4"/>
      <dgm:spPr/>
      <dgm:t>
        <a:bodyPr/>
        <a:lstStyle/>
        <a:p>
          <a:endParaRPr lang="en-US"/>
        </a:p>
      </dgm:t>
    </dgm:pt>
    <dgm:pt modelId="{E13AA34F-B7EC-4A2C-A150-A13EDA1E84D8}" type="pres">
      <dgm:prSet presAssocID="{C7969908-1E5D-4B27-BC5C-D359230E2CC9}" presName="hierRoot3" presStyleCnt="0"/>
      <dgm:spPr/>
    </dgm:pt>
    <dgm:pt modelId="{EE083D68-8FF6-4FC4-96B6-7477A4577E10}" type="pres">
      <dgm:prSet presAssocID="{C7969908-1E5D-4B27-BC5C-D359230E2CC9}" presName="composite3" presStyleCnt="0"/>
      <dgm:spPr/>
    </dgm:pt>
    <dgm:pt modelId="{31FFDA54-ED19-4636-BB51-BE245E6C63FF}" type="pres">
      <dgm:prSet presAssocID="{C7969908-1E5D-4B27-BC5C-D359230E2CC9}" presName="background3" presStyleLbl="node3" presStyleIdx="0" presStyleCnt="4"/>
      <dgm:spPr/>
    </dgm:pt>
    <dgm:pt modelId="{1AD89031-50A0-40C2-A557-AE01C15336EB}" type="pres">
      <dgm:prSet presAssocID="{C7969908-1E5D-4B27-BC5C-D359230E2CC9}" presName="text3" presStyleLbl="fgAcc3" presStyleIdx="0" presStyleCnt="4">
        <dgm:presLayoutVars>
          <dgm:chPref val="3"/>
        </dgm:presLayoutVars>
      </dgm:prSet>
      <dgm:spPr/>
      <dgm:t>
        <a:bodyPr/>
        <a:lstStyle/>
        <a:p>
          <a:endParaRPr lang="en-US"/>
        </a:p>
      </dgm:t>
    </dgm:pt>
    <dgm:pt modelId="{17881228-A8D7-4228-833B-D1EC757DA353}" type="pres">
      <dgm:prSet presAssocID="{C7969908-1E5D-4B27-BC5C-D359230E2CC9}" presName="hierChild4" presStyleCnt="0"/>
      <dgm:spPr/>
    </dgm:pt>
    <dgm:pt modelId="{7CA8F575-B9B2-46AB-8AAD-A1C3ECEA341B}" type="pres">
      <dgm:prSet presAssocID="{B9F9BCED-A6F9-482C-8457-F665316FD1C5}" presName="Name17" presStyleLbl="parChTrans1D3" presStyleIdx="1" presStyleCnt="4"/>
      <dgm:spPr/>
      <dgm:t>
        <a:bodyPr/>
        <a:lstStyle/>
        <a:p>
          <a:endParaRPr lang="en-US"/>
        </a:p>
      </dgm:t>
    </dgm:pt>
    <dgm:pt modelId="{EDF8B024-F64D-4959-8402-958DFA373ADB}" type="pres">
      <dgm:prSet presAssocID="{E305DD10-871B-42F2-B0BC-FC5522674CAC}" presName="hierRoot3" presStyleCnt="0"/>
      <dgm:spPr/>
    </dgm:pt>
    <dgm:pt modelId="{F17968EC-EFA1-408E-B4A1-EAB7012A97FD}" type="pres">
      <dgm:prSet presAssocID="{E305DD10-871B-42F2-B0BC-FC5522674CAC}" presName="composite3" presStyleCnt="0"/>
      <dgm:spPr/>
    </dgm:pt>
    <dgm:pt modelId="{3CF47882-DA05-4DCA-9495-6CBBCA53C515}" type="pres">
      <dgm:prSet presAssocID="{E305DD10-871B-42F2-B0BC-FC5522674CAC}" presName="background3" presStyleLbl="node3" presStyleIdx="1" presStyleCnt="4"/>
      <dgm:spPr/>
    </dgm:pt>
    <dgm:pt modelId="{C774DDC7-C027-4C71-9770-6E8D59D6F173}" type="pres">
      <dgm:prSet presAssocID="{E305DD10-871B-42F2-B0BC-FC5522674CAC}" presName="text3" presStyleLbl="fgAcc3" presStyleIdx="1" presStyleCnt="4">
        <dgm:presLayoutVars>
          <dgm:chPref val="3"/>
        </dgm:presLayoutVars>
      </dgm:prSet>
      <dgm:spPr/>
      <dgm:t>
        <a:bodyPr/>
        <a:lstStyle/>
        <a:p>
          <a:endParaRPr lang="en-US"/>
        </a:p>
      </dgm:t>
    </dgm:pt>
    <dgm:pt modelId="{A28212A4-BEA8-47FE-8B7C-4DF3DD1E1C9D}" type="pres">
      <dgm:prSet presAssocID="{E305DD10-871B-42F2-B0BC-FC5522674CAC}" presName="hierChild4" presStyleCnt="0"/>
      <dgm:spPr/>
    </dgm:pt>
    <dgm:pt modelId="{3A93B8CC-23A6-4B1B-B5D8-5B83611AD762}" type="pres">
      <dgm:prSet presAssocID="{89AF5FD0-D0A4-48BD-B937-9BB8D07578B8}" presName="Name10" presStyleLbl="parChTrans1D2" presStyleIdx="1" presStyleCnt="3"/>
      <dgm:spPr/>
      <dgm:t>
        <a:bodyPr/>
        <a:lstStyle/>
        <a:p>
          <a:endParaRPr lang="en-US"/>
        </a:p>
      </dgm:t>
    </dgm:pt>
    <dgm:pt modelId="{FA2FB539-75E8-4A4D-9BD6-EEE5E4ABBFC7}" type="pres">
      <dgm:prSet presAssocID="{B1EE7142-B33C-4970-A9A9-1D5E6EEB8365}" presName="hierRoot2" presStyleCnt="0"/>
      <dgm:spPr/>
    </dgm:pt>
    <dgm:pt modelId="{887BF592-5706-4FDB-BCBC-7721574A8F36}" type="pres">
      <dgm:prSet presAssocID="{B1EE7142-B33C-4970-A9A9-1D5E6EEB8365}" presName="composite2" presStyleCnt="0"/>
      <dgm:spPr/>
    </dgm:pt>
    <dgm:pt modelId="{78511D44-C246-4D48-8CF8-DE3CED29E09D}" type="pres">
      <dgm:prSet presAssocID="{B1EE7142-B33C-4970-A9A9-1D5E6EEB8365}" presName="background2" presStyleLbl="node2" presStyleIdx="1" presStyleCnt="3"/>
      <dgm:spPr/>
    </dgm:pt>
    <dgm:pt modelId="{9C4F2062-FAE6-485F-9DBC-777FFB9D32B9}" type="pres">
      <dgm:prSet presAssocID="{B1EE7142-B33C-4970-A9A9-1D5E6EEB8365}" presName="text2" presStyleLbl="fgAcc2" presStyleIdx="1" presStyleCnt="3">
        <dgm:presLayoutVars>
          <dgm:chPref val="3"/>
        </dgm:presLayoutVars>
      </dgm:prSet>
      <dgm:spPr/>
      <dgm:t>
        <a:bodyPr/>
        <a:lstStyle/>
        <a:p>
          <a:endParaRPr lang="en-US"/>
        </a:p>
      </dgm:t>
    </dgm:pt>
    <dgm:pt modelId="{EA91593A-BE62-428D-99BB-3CFBACFEA4A5}" type="pres">
      <dgm:prSet presAssocID="{B1EE7142-B33C-4970-A9A9-1D5E6EEB8365}" presName="hierChild3" presStyleCnt="0"/>
      <dgm:spPr/>
    </dgm:pt>
    <dgm:pt modelId="{E4FA2A3C-B9D7-40A4-BCA2-E41F24FB0E47}" type="pres">
      <dgm:prSet presAssocID="{3BF494F9-2504-4A2B-9747-FC99EA991AF1}" presName="Name17" presStyleLbl="parChTrans1D3" presStyleIdx="2" presStyleCnt="4"/>
      <dgm:spPr/>
      <dgm:t>
        <a:bodyPr/>
        <a:lstStyle/>
        <a:p>
          <a:endParaRPr lang="en-US"/>
        </a:p>
      </dgm:t>
    </dgm:pt>
    <dgm:pt modelId="{5F4E1739-FD1D-4B0F-837C-127897926A16}" type="pres">
      <dgm:prSet presAssocID="{8A41E38C-0A2A-44DA-B2D3-22BECE9F7279}" presName="hierRoot3" presStyleCnt="0"/>
      <dgm:spPr/>
    </dgm:pt>
    <dgm:pt modelId="{00A75201-C830-4D5F-B01A-4B7443762F7A}" type="pres">
      <dgm:prSet presAssocID="{8A41E38C-0A2A-44DA-B2D3-22BECE9F7279}" presName="composite3" presStyleCnt="0"/>
      <dgm:spPr/>
    </dgm:pt>
    <dgm:pt modelId="{4A68EF6E-2F65-42C4-A7A5-40B180B8DA54}" type="pres">
      <dgm:prSet presAssocID="{8A41E38C-0A2A-44DA-B2D3-22BECE9F7279}" presName="background3" presStyleLbl="node3" presStyleIdx="2" presStyleCnt="4"/>
      <dgm:spPr/>
    </dgm:pt>
    <dgm:pt modelId="{ABB0D393-022C-4679-B7B3-51228CE24F00}" type="pres">
      <dgm:prSet presAssocID="{8A41E38C-0A2A-44DA-B2D3-22BECE9F7279}" presName="text3" presStyleLbl="fgAcc3" presStyleIdx="2" presStyleCnt="4">
        <dgm:presLayoutVars>
          <dgm:chPref val="3"/>
        </dgm:presLayoutVars>
      </dgm:prSet>
      <dgm:spPr/>
      <dgm:t>
        <a:bodyPr/>
        <a:lstStyle/>
        <a:p>
          <a:endParaRPr lang="en-US"/>
        </a:p>
      </dgm:t>
    </dgm:pt>
    <dgm:pt modelId="{9CD7C293-9F7B-4EB9-9EE6-526BC167FFE5}" type="pres">
      <dgm:prSet presAssocID="{8A41E38C-0A2A-44DA-B2D3-22BECE9F7279}" presName="hierChild4" presStyleCnt="0"/>
      <dgm:spPr/>
    </dgm:pt>
    <dgm:pt modelId="{C579AE44-8BD5-4B6A-9856-9F7CA89EEBFE}" type="pres">
      <dgm:prSet presAssocID="{37D7E22A-1E5B-4DD5-A880-F10DDC9532A2}" presName="Name17" presStyleLbl="parChTrans1D3" presStyleIdx="3" presStyleCnt="4"/>
      <dgm:spPr/>
      <dgm:t>
        <a:bodyPr/>
        <a:lstStyle/>
        <a:p>
          <a:endParaRPr lang="en-US"/>
        </a:p>
      </dgm:t>
    </dgm:pt>
    <dgm:pt modelId="{505D9847-7F27-4096-81F5-82AD64F35B92}" type="pres">
      <dgm:prSet presAssocID="{AAB15F7B-141D-4AB8-BFAE-FACB074634B9}" presName="hierRoot3" presStyleCnt="0"/>
      <dgm:spPr/>
    </dgm:pt>
    <dgm:pt modelId="{EA903D04-AD5C-4E5B-98C1-FF044D402C35}" type="pres">
      <dgm:prSet presAssocID="{AAB15F7B-141D-4AB8-BFAE-FACB074634B9}" presName="composite3" presStyleCnt="0"/>
      <dgm:spPr/>
    </dgm:pt>
    <dgm:pt modelId="{5191E3FC-130A-408F-9B3B-610CCB6FBA2D}" type="pres">
      <dgm:prSet presAssocID="{AAB15F7B-141D-4AB8-BFAE-FACB074634B9}" presName="background3" presStyleLbl="node3" presStyleIdx="3" presStyleCnt="4"/>
      <dgm:spPr/>
    </dgm:pt>
    <dgm:pt modelId="{0ADA12BF-DBD7-4D02-BFAE-709FBD4AA2E3}" type="pres">
      <dgm:prSet presAssocID="{AAB15F7B-141D-4AB8-BFAE-FACB074634B9}" presName="text3" presStyleLbl="fgAcc3" presStyleIdx="3" presStyleCnt="4">
        <dgm:presLayoutVars>
          <dgm:chPref val="3"/>
        </dgm:presLayoutVars>
      </dgm:prSet>
      <dgm:spPr/>
      <dgm:t>
        <a:bodyPr/>
        <a:lstStyle/>
        <a:p>
          <a:endParaRPr lang="en-US"/>
        </a:p>
      </dgm:t>
    </dgm:pt>
    <dgm:pt modelId="{8EA39A92-0E4E-40F8-A773-69EE92CB7433}" type="pres">
      <dgm:prSet presAssocID="{AAB15F7B-141D-4AB8-BFAE-FACB074634B9}" presName="hierChild4" presStyleCnt="0"/>
      <dgm:spPr/>
    </dgm:pt>
    <dgm:pt modelId="{46B01441-8286-4820-A1FF-D3EFB58BBA0F}" type="pres">
      <dgm:prSet presAssocID="{672D8E69-4C3F-4D0F-9AF4-8A2BACE1BD6B}" presName="Name10" presStyleLbl="parChTrans1D2" presStyleIdx="2" presStyleCnt="3"/>
      <dgm:spPr/>
    </dgm:pt>
    <dgm:pt modelId="{B0717DCE-58BB-44ED-8933-EFA520AB8B9A}" type="pres">
      <dgm:prSet presAssocID="{80597E18-8C99-4CBF-9CA6-DB9823307FFA}" presName="hierRoot2" presStyleCnt="0"/>
      <dgm:spPr/>
    </dgm:pt>
    <dgm:pt modelId="{C9A37418-B0DD-4FA6-A1BD-D298080D8782}" type="pres">
      <dgm:prSet presAssocID="{80597E18-8C99-4CBF-9CA6-DB9823307FFA}" presName="composite2" presStyleCnt="0"/>
      <dgm:spPr/>
    </dgm:pt>
    <dgm:pt modelId="{A724DB26-E518-4B81-8D50-73F8B5E70A5D}" type="pres">
      <dgm:prSet presAssocID="{80597E18-8C99-4CBF-9CA6-DB9823307FFA}" presName="background2" presStyleLbl="node2" presStyleIdx="2" presStyleCnt="3"/>
      <dgm:spPr/>
    </dgm:pt>
    <dgm:pt modelId="{AC4DA06E-946B-4680-AFA4-E513FEE96C95}" type="pres">
      <dgm:prSet presAssocID="{80597E18-8C99-4CBF-9CA6-DB9823307FFA}" presName="text2" presStyleLbl="fgAcc2" presStyleIdx="2" presStyleCnt="3">
        <dgm:presLayoutVars>
          <dgm:chPref val="3"/>
        </dgm:presLayoutVars>
      </dgm:prSet>
      <dgm:spPr/>
      <dgm:t>
        <a:bodyPr/>
        <a:lstStyle/>
        <a:p>
          <a:endParaRPr lang="en-US"/>
        </a:p>
      </dgm:t>
    </dgm:pt>
    <dgm:pt modelId="{9CF805FE-D1BD-4D46-8861-4D3F1082B826}" type="pres">
      <dgm:prSet presAssocID="{80597E18-8C99-4CBF-9CA6-DB9823307FFA}" presName="hierChild3" presStyleCnt="0"/>
      <dgm:spPr/>
    </dgm:pt>
  </dgm:ptLst>
  <dgm:cxnLst>
    <dgm:cxn modelId="{AC3921F4-2199-44C2-99FA-B87C86CA96F0}" type="presOf" srcId="{1CE53224-9DB9-43B8-8B78-A4255F1BAF2A}" destId="{DAFB9C44-4D92-40A8-9D52-919CCFCA2CF6}" srcOrd="0" destOrd="0" presId="urn:microsoft.com/office/officeart/2005/8/layout/hierarchy1"/>
    <dgm:cxn modelId="{F28C2113-731E-48FE-8AD5-F1DF969ECF04}" type="presOf" srcId="{E305DD10-871B-42F2-B0BC-FC5522674CAC}" destId="{C774DDC7-C027-4C71-9770-6E8D59D6F173}" srcOrd="0" destOrd="0" presId="urn:microsoft.com/office/officeart/2005/8/layout/hierarchy1"/>
    <dgm:cxn modelId="{DD350E83-199E-4B56-A55D-B9B09401EA87}" type="presOf" srcId="{AAB15F7B-141D-4AB8-BFAE-FACB074634B9}" destId="{0ADA12BF-DBD7-4D02-BFAE-709FBD4AA2E3}" srcOrd="0" destOrd="0" presId="urn:microsoft.com/office/officeart/2005/8/layout/hierarchy1"/>
    <dgm:cxn modelId="{D21A0608-DC92-4252-A54A-CF9575270169}" type="presOf" srcId="{3BF494F9-2504-4A2B-9747-FC99EA991AF1}" destId="{E4FA2A3C-B9D7-40A4-BCA2-E41F24FB0E47}" srcOrd="0" destOrd="0" presId="urn:microsoft.com/office/officeart/2005/8/layout/hierarchy1"/>
    <dgm:cxn modelId="{DFC7BD92-2C21-4878-A9A4-0F6B1AB56DE1}" type="presOf" srcId="{89AF5FD0-D0A4-48BD-B937-9BB8D07578B8}" destId="{3A93B8CC-23A6-4B1B-B5D8-5B83611AD762}" srcOrd="0" destOrd="0" presId="urn:microsoft.com/office/officeart/2005/8/layout/hierarchy1"/>
    <dgm:cxn modelId="{A82A329C-A73C-4F68-8D19-7827EF375818}" type="presOf" srcId="{3841C297-5F4F-4253-B7B9-419D13AEEEC8}" destId="{0C38564A-0D9E-4573-AEF0-4C729845339E}" srcOrd="0" destOrd="0" presId="urn:microsoft.com/office/officeart/2005/8/layout/hierarchy1"/>
    <dgm:cxn modelId="{1743D542-133B-4042-BEC7-83B635B0F964}" srcId="{3841C297-5F4F-4253-B7B9-419D13AEEEC8}" destId="{202F6C59-03E7-43CD-A19B-FFE1763C9548}" srcOrd="0" destOrd="0" parTransId="{7E33FBC1-BB58-436F-9187-B825E734FB48}" sibTransId="{5E02F380-EFD7-49C6-9265-185AFCAB73AE}"/>
    <dgm:cxn modelId="{1C99AA56-169E-4FE8-B087-95207809B2F3}" srcId="{202F6C59-03E7-43CD-A19B-FFE1763C9548}" destId="{09631F84-638F-4681-9BF6-4EBF8D17A62A}" srcOrd="0" destOrd="0" parTransId="{3B65A7FF-77E8-4CD5-9A54-B0B2EA34F94C}" sibTransId="{5299EA64-DDE5-4702-91F3-234AAD94FA1E}"/>
    <dgm:cxn modelId="{BAD27CD4-7501-4E60-8C40-E6F6EB4B193C}" srcId="{B1EE7142-B33C-4970-A9A9-1D5E6EEB8365}" destId="{AAB15F7B-141D-4AB8-BFAE-FACB074634B9}" srcOrd="1" destOrd="0" parTransId="{37D7E22A-1E5B-4DD5-A880-F10DDC9532A2}" sibTransId="{4814E795-E8E4-46A5-B6A6-04017E880F8C}"/>
    <dgm:cxn modelId="{CCD13D30-6F27-449C-B38C-9B002483AC50}" srcId="{202F6C59-03E7-43CD-A19B-FFE1763C9548}" destId="{B1EE7142-B33C-4970-A9A9-1D5E6EEB8365}" srcOrd="1" destOrd="0" parTransId="{89AF5FD0-D0A4-48BD-B937-9BB8D07578B8}" sibTransId="{ACFFB0C2-E670-496A-B5BA-EF5A4417A801}"/>
    <dgm:cxn modelId="{CEC8AC73-1E37-4842-A662-67201CA09304}" srcId="{09631F84-638F-4681-9BF6-4EBF8D17A62A}" destId="{E305DD10-871B-42F2-B0BC-FC5522674CAC}" srcOrd="1" destOrd="0" parTransId="{B9F9BCED-A6F9-482C-8457-F665316FD1C5}" sibTransId="{A90ADCB0-BC55-42A9-966A-1B725CC5B594}"/>
    <dgm:cxn modelId="{C8A07120-AA6F-4A6E-A7A0-A6EBAFA05349}" srcId="{B1EE7142-B33C-4970-A9A9-1D5E6EEB8365}" destId="{8A41E38C-0A2A-44DA-B2D3-22BECE9F7279}" srcOrd="0" destOrd="0" parTransId="{3BF494F9-2504-4A2B-9747-FC99EA991AF1}" sibTransId="{52D66D50-7280-4819-ADD7-AE52F16416D7}"/>
    <dgm:cxn modelId="{2906DD51-63E9-4463-B841-017A21E8E53A}" type="presOf" srcId="{8A41E38C-0A2A-44DA-B2D3-22BECE9F7279}" destId="{ABB0D393-022C-4679-B7B3-51228CE24F00}" srcOrd="0" destOrd="0" presId="urn:microsoft.com/office/officeart/2005/8/layout/hierarchy1"/>
    <dgm:cxn modelId="{8B75B458-A172-4D5C-8AEE-8BE1FE75764B}" type="presOf" srcId="{672D8E69-4C3F-4D0F-9AF4-8A2BACE1BD6B}" destId="{46B01441-8286-4820-A1FF-D3EFB58BBA0F}" srcOrd="0" destOrd="0" presId="urn:microsoft.com/office/officeart/2005/8/layout/hierarchy1"/>
    <dgm:cxn modelId="{07BA280C-0449-4DDC-B599-CE3DD66792B5}" type="presOf" srcId="{80597E18-8C99-4CBF-9CA6-DB9823307FFA}" destId="{AC4DA06E-946B-4680-AFA4-E513FEE96C95}" srcOrd="0" destOrd="0" presId="urn:microsoft.com/office/officeart/2005/8/layout/hierarchy1"/>
    <dgm:cxn modelId="{0585821F-7DB5-4819-BAEB-D46564404A50}" srcId="{09631F84-638F-4681-9BF6-4EBF8D17A62A}" destId="{C7969908-1E5D-4B27-BC5C-D359230E2CC9}" srcOrd="0" destOrd="0" parTransId="{1CE53224-9DB9-43B8-8B78-A4255F1BAF2A}" sibTransId="{0C4BCBF7-90F0-4D1C-B5D2-75368EC96654}"/>
    <dgm:cxn modelId="{6DEA0896-6D4A-4A38-AD14-E5626B43A8BE}" type="presOf" srcId="{09631F84-638F-4681-9BF6-4EBF8D17A62A}" destId="{3F171496-8F8B-48D5-BBAE-294243F7BA2C}" srcOrd="0" destOrd="0" presId="urn:microsoft.com/office/officeart/2005/8/layout/hierarchy1"/>
    <dgm:cxn modelId="{D1A310FB-40BE-4A47-9514-AE4308FFD73A}" type="presOf" srcId="{C7969908-1E5D-4B27-BC5C-D359230E2CC9}" destId="{1AD89031-50A0-40C2-A557-AE01C15336EB}" srcOrd="0" destOrd="0" presId="urn:microsoft.com/office/officeart/2005/8/layout/hierarchy1"/>
    <dgm:cxn modelId="{D5CCFB02-C427-413A-A522-732BF5E8053C}" type="presOf" srcId="{37D7E22A-1E5B-4DD5-A880-F10DDC9532A2}" destId="{C579AE44-8BD5-4B6A-9856-9F7CA89EEBFE}" srcOrd="0" destOrd="0" presId="urn:microsoft.com/office/officeart/2005/8/layout/hierarchy1"/>
    <dgm:cxn modelId="{2DA8CC05-748C-4FA7-9B64-559A6373D831}" srcId="{202F6C59-03E7-43CD-A19B-FFE1763C9548}" destId="{80597E18-8C99-4CBF-9CA6-DB9823307FFA}" srcOrd="2" destOrd="0" parTransId="{672D8E69-4C3F-4D0F-9AF4-8A2BACE1BD6B}" sibTransId="{F8F0DAAF-9313-4A13-B83A-E197C3762120}"/>
    <dgm:cxn modelId="{4A71419B-12D1-42D7-932F-EA4413A7B266}" type="presOf" srcId="{202F6C59-03E7-43CD-A19B-FFE1763C9548}" destId="{5644822D-DF15-4067-BC0D-B2B4DE83C298}" srcOrd="0" destOrd="0" presId="urn:microsoft.com/office/officeart/2005/8/layout/hierarchy1"/>
    <dgm:cxn modelId="{EAA713D0-287F-4A29-9644-895480CDCBEE}" type="presOf" srcId="{B1EE7142-B33C-4970-A9A9-1D5E6EEB8365}" destId="{9C4F2062-FAE6-485F-9DBC-777FFB9D32B9}" srcOrd="0" destOrd="0" presId="urn:microsoft.com/office/officeart/2005/8/layout/hierarchy1"/>
    <dgm:cxn modelId="{BCF48914-C5A5-4EEA-95E6-40F681B1DF82}" type="presOf" srcId="{3B65A7FF-77E8-4CD5-9A54-B0B2EA34F94C}" destId="{8278D31A-7926-4515-8695-9418DE9BD441}" srcOrd="0" destOrd="0" presId="urn:microsoft.com/office/officeart/2005/8/layout/hierarchy1"/>
    <dgm:cxn modelId="{8AAFE0E2-E59B-4BF8-A309-CC9FFF890B35}" type="presOf" srcId="{B9F9BCED-A6F9-482C-8457-F665316FD1C5}" destId="{7CA8F575-B9B2-46AB-8AAD-A1C3ECEA341B}" srcOrd="0" destOrd="0" presId="urn:microsoft.com/office/officeart/2005/8/layout/hierarchy1"/>
    <dgm:cxn modelId="{EB8A2D04-5685-4DBC-A71F-679AA200CB4C}" type="presParOf" srcId="{0C38564A-0D9E-4573-AEF0-4C729845339E}" destId="{81957AFA-49C6-413A-9CFA-470FE2D506DB}" srcOrd="0" destOrd="0" presId="urn:microsoft.com/office/officeart/2005/8/layout/hierarchy1"/>
    <dgm:cxn modelId="{C6256E6A-1B7C-4B3A-827B-BB0306D58490}" type="presParOf" srcId="{81957AFA-49C6-413A-9CFA-470FE2D506DB}" destId="{825D18BC-3E30-4761-B62A-42EE64679677}" srcOrd="0" destOrd="0" presId="urn:microsoft.com/office/officeart/2005/8/layout/hierarchy1"/>
    <dgm:cxn modelId="{102C7315-11D9-47CD-9BE0-C1A7183E71B9}" type="presParOf" srcId="{825D18BC-3E30-4761-B62A-42EE64679677}" destId="{FBED7B1F-41B8-4C06-B2F0-5F76F8371F84}" srcOrd="0" destOrd="0" presId="urn:microsoft.com/office/officeart/2005/8/layout/hierarchy1"/>
    <dgm:cxn modelId="{30A6A31C-DEE1-406E-8BF9-ED5FD812C35D}" type="presParOf" srcId="{825D18BC-3E30-4761-B62A-42EE64679677}" destId="{5644822D-DF15-4067-BC0D-B2B4DE83C298}" srcOrd="1" destOrd="0" presId="urn:microsoft.com/office/officeart/2005/8/layout/hierarchy1"/>
    <dgm:cxn modelId="{F0611A63-2D55-4BA5-9809-FEE773F7EC24}" type="presParOf" srcId="{81957AFA-49C6-413A-9CFA-470FE2D506DB}" destId="{B1EA02FB-BD73-4504-9983-9D01BE374312}" srcOrd="1" destOrd="0" presId="urn:microsoft.com/office/officeart/2005/8/layout/hierarchy1"/>
    <dgm:cxn modelId="{4E1D24B0-A390-48B7-8C09-74658AA97F0C}" type="presParOf" srcId="{B1EA02FB-BD73-4504-9983-9D01BE374312}" destId="{8278D31A-7926-4515-8695-9418DE9BD441}" srcOrd="0" destOrd="0" presId="urn:microsoft.com/office/officeart/2005/8/layout/hierarchy1"/>
    <dgm:cxn modelId="{E99813C3-1388-46E3-BAEB-39D881F6A973}" type="presParOf" srcId="{B1EA02FB-BD73-4504-9983-9D01BE374312}" destId="{654F1356-45F9-4573-B8DC-521EF6495BD7}" srcOrd="1" destOrd="0" presId="urn:microsoft.com/office/officeart/2005/8/layout/hierarchy1"/>
    <dgm:cxn modelId="{BA92EAF1-CE7F-417E-B0E6-D915652D18F4}" type="presParOf" srcId="{654F1356-45F9-4573-B8DC-521EF6495BD7}" destId="{7FE1CB92-54BE-493C-8AFA-4B395AA112CD}" srcOrd="0" destOrd="0" presId="urn:microsoft.com/office/officeart/2005/8/layout/hierarchy1"/>
    <dgm:cxn modelId="{7097B48D-9B05-409B-A7D1-6B01F8853973}" type="presParOf" srcId="{7FE1CB92-54BE-493C-8AFA-4B395AA112CD}" destId="{CBA990ED-9BD9-4E1A-AA4F-609C024E8962}" srcOrd="0" destOrd="0" presId="urn:microsoft.com/office/officeart/2005/8/layout/hierarchy1"/>
    <dgm:cxn modelId="{D5BB6C33-B989-49E4-B8B1-7323871BF139}" type="presParOf" srcId="{7FE1CB92-54BE-493C-8AFA-4B395AA112CD}" destId="{3F171496-8F8B-48D5-BBAE-294243F7BA2C}" srcOrd="1" destOrd="0" presId="urn:microsoft.com/office/officeart/2005/8/layout/hierarchy1"/>
    <dgm:cxn modelId="{5674A1A8-BA69-4C18-B546-2B43201478BC}" type="presParOf" srcId="{654F1356-45F9-4573-B8DC-521EF6495BD7}" destId="{9799503C-12D4-4D58-9AC9-CB2D5EE0A21C}" srcOrd="1" destOrd="0" presId="urn:microsoft.com/office/officeart/2005/8/layout/hierarchy1"/>
    <dgm:cxn modelId="{4E3F8F79-01DC-4A6C-8F7B-43BBB832B6B8}" type="presParOf" srcId="{9799503C-12D4-4D58-9AC9-CB2D5EE0A21C}" destId="{DAFB9C44-4D92-40A8-9D52-919CCFCA2CF6}" srcOrd="0" destOrd="0" presId="urn:microsoft.com/office/officeart/2005/8/layout/hierarchy1"/>
    <dgm:cxn modelId="{C552B154-4BE8-4D7E-ADE4-8D09F4A7A221}" type="presParOf" srcId="{9799503C-12D4-4D58-9AC9-CB2D5EE0A21C}" destId="{E13AA34F-B7EC-4A2C-A150-A13EDA1E84D8}" srcOrd="1" destOrd="0" presId="urn:microsoft.com/office/officeart/2005/8/layout/hierarchy1"/>
    <dgm:cxn modelId="{75317B85-824A-40FE-9BA2-2EC3195A7ED5}" type="presParOf" srcId="{E13AA34F-B7EC-4A2C-A150-A13EDA1E84D8}" destId="{EE083D68-8FF6-4FC4-96B6-7477A4577E10}" srcOrd="0" destOrd="0" presId="urn:microsoft.com/office/officeart/2005/8/layout/hierarchy1"/>
    <dgm:cxn modelId="{3604ECCE-0F9D-4A06-9EBE-1A1DF90B3598}" type="presParOf" srcId="{EE083D68-8FF6-4FC4-96B6-7477A4577E10}" destId="{31FFDA54-ED19-4636-BB51-BE245E6C63FF}" srcOrd="0" destOrd="0" presId="urn:microsoft.com/office/officeart/2005/8/layout/hierarchy1"/>
    <dgm:cxn modelId="{20234007-29FD-49AC-A9C5-013391FD8BE1}" type="presParOf" srcId="{EE083D68-8FF6-4FC4-96B6-7477A4577E10}" destId="{1AD89031-50A0-40C2-A557-AE01C15336EB}" srcOrd="1" destOrd="0" presId="urn:microsoft.com/office/officeart/2005/8/layout/hierarchy1"/>
    <dgm:cxn modelId="{6C7F2D7E-A7B5-4371-BA48-21BA146B147E}" type="presParOf" srcId="{E13AA34F-B7EC-4A2C-A150-A13EDA1E84D8}" destId="{17881228-A8D7-4228-833B-D1EC757DA353}" srcOrd="1" destOrd="0" presId="urn:microsoft.com/office/officeart/2005/8/layout/hierarchy1"/>
    <dgm:cxn modelId="{294289AE-D1A6-433D-B00B-D48E555BDD91}" type="presParOf" srcId="{9799503C-12D4-4D58-9AC9-CB2D5EE0A21C}" destId="{7CA8F575-B9B2-46AB-8AAD-A1C3ECEA341B}" srcOrd="2" destOrd="0" presId="urn:microsoft.com/office/officeart/2005/8/layout/hierarchy1"/>
    <dgm:cxn modelId="{99AFDD55-8780-4FF7-95AA-6C23BD1C67A3}" type="presParOf" srcId="{9799503C-12D4-4D58-9AC9-CB2D5EE0A21C}" destId="{EDF8B024-F64D-4959-8402-958DFA373ADB}" srcOrd="3" destOrd="0" presId="urn:microsoft.com/office/officeart/2005/8/layout/hierarchy1"/>
    <dgm:cxn modelId="{E8287BE5-0D6A-40C4-88C9-627016B98E2F}" type="presParOf" srcId="{EDF8B024-F64D-4959-8402-958DFA373ADB}" destId="{F17968EC-EFA1-408E-B4A1-EAB7012A97FD}" srcOrd="0" destOrd="0" presId="urn:microsoft.com/office/officeart/2005/8/layout/hierarchy1"/>
    <dgm:cxn modelId="{DF0F4FB3-2A6B-42BB-846C-D613AB6232E9}" type="presParOf" srcId="{F17968EC-EFA1-408E-B4A1-EAB7012A97FD}" destId="{3CF47882-DA05-4DCA-9495-6CBBCA53C515}" srcOrd="0" destOrd="0" presId="urn:microsoft.com/office/officeart/2005/8/layout/hierarchy1"/>
    <dgm:cxn modelId="{C8BF0AB4-33FA-4109-B72B-08367A6BE6F0}" type="presParOf" srcId="{F17968EC-EFA1-408E-B4A1-EAB7012A97FD}" destId="{C774DDC7-C027-4C71-9770-6E8D59D6F173}" srcOrd="1" destOrd="0" presId="urn:microsoft.com/office/officeart/2005/8/layout/hierarchy1"/>
    <dgm:cxn modelId="{7B353D29-2CE6-4280-B0C8-32E345ABA139}" type="presParOf" srcId="{EDF8B024-F64D-4959-8402-958DFA373ADB}" destId="{A28212A4-BEA8-47FE-8B7C-4DF3DD1E1C9D}" srcOrd="1" destOrd="0" presId="urn:microsoft.com/office/officeart/2005/8/layout/hierarchy1"/>
    <dgm:cxn modelId="{4D0C9888-88F5-4E66-9577-CDF8FB873547}" type="presParOf" srcId="{B1EA02FB-BD73-4504-9983-9D01BE374312}" destId="{3A93B8CC-23A6-4B1B-B5D8-5B83611AD762}" srcOrd="2" destOrd="0" presId="urn:microsoft.com/office/officeart/2005/8/layout/hierarchy1"/>
    <dgm:cxn modelId="{B98E1436-9B2F-440E-8599-171EFD66B400}" type="presParOf" srcId="{B1EA02FB-BD73-4504-9983-9D01BE374312}" destId="{FA2FB539-75E8-4A4D-9BD6-EEE5E4ABBFC7}" srcOrd="3" destOrd="0" presId="urn:microsoft.com/office/officeart/2005/8/layout/hierarchy1"/>
    <dgm:cxn modelId="{AA7B6868-6025-4BD3-BE20-67B169E43A09}" type="presParOf" srcId="{FA2FB539-75E8-4A4D-9BD6-EEE5E4ABBFC7}" destId="{887BF592-5706-4FDB-BCBC-7721574A8F36}" srcOrd="0" destOrd="0" presId="urn:microsoft.com/office/officeart/2005/8/layout/hierarchy1"/>
    <dgm:cxn modelId="{2079D654-8555-4850-A55E-E7EC942957E4}" type="presParOf" srcId="{887BF592-5706-4FDB-BCBC-7721574A8F36}" destId="{78511D44-C246-4D48-8CF8-DE3CED29E09D}" srcOrd="0" destOrd="0" presId="urn:microsoft.com/office/officeart/2005/8/layout/hierarchy1"/>
    <dgm:cxn modelId="{5CF967F1-382D-46FD-9BBF-D1A3DDECD515}" type="presParOf" srcId="{887BF592-5706-4FDB-BCBC-7721574A8F36}" destId="{9C4F2062-FAE6-485F-9DBC-777FFB9D32B9}" srcOrd="1" destOrd="0" presId="urn:microsoft.com/office/officeart/2005/8/layout/hierarchy1"/>
    <dgm:cxn modelId="{38AE30DD-1062-426A-A1BB-EC778F52C56C}" type="presParOf" srcId="{FA2FB539-75E8-4A4D-9BD6-EEE5E4ABBFC7}" destId="{EA91593A-BE62-428D-99BB-3CFBACFEA4A5}" srcOrd="1" destOrd="0" presId="urn:microsoft.com/office/officeart/2005/8/layout/hierarchy1"/>
    <dgm:cxn modelId="{F42C72FA-5B9F-47B5-9AC5-61FDA7E3B7C3}" type="presParOf" srcId="{EA91593A-BE62-428D-99BB-3CFBACFEA4A5}" destId="{E4FA2A3C-B9D7-40A4-BCA2-E41F24FB0E47}" srcOrd="0" destOrd="0" presId="urn:microsoft.com/office/officeart/2005/8/layout/hierarchy1"/>
    <dgm:cxn modelId="{A9622773-D3C3-4ED0-B994-6D53E891E205}" type="presParOf" srcId="{EA91593A-BE62-428D-99BB-3CFBACFEA4A5}" destId="{5F4E1739-FD1D-4B0F-837C-127897926A16}" srcOrd="1" destOrd="0" presId="urn:microsoft.com/office/officeart/2005/8/layout/hierarchy1"/>
    <dgm:cxn modelId="{FC5D1A86-9FDC-41EB-B62F-2845E5732DEC}" type="presParOf" srcId="{5F4E1739-FD1D-4B0F-837C-127897926A16}" destId="{00A75201-C830-4D5F-B01A-4B7443762F7A}" srcOrd="0" destOrd="0" presId="urn:microsoft.com/office/officeart/2005/8/layout/hierarchy1"/>
    <dgm:cxn modelId="{B71146CC-AE6C-44FC-998A-3D4C1E548CB2}" type="presParOf" srcId="{00A75201-C830-4D5F-B01A-4B7443762F7A}" destId="{4A68EF6E-2F65-42C4-A7A5-40B180B8DA54}" srcOrd="0" destOrd="0" presId="urn:microsoft.com/office/officeart/2005/8/layout/hierarchy1"/>
    <dgm:cxn modelId="{151D351D-332F-4CB8-9315-309F5CA9462D}" type="presParOf" srcId="{00A75201-C830-4D5F-B01A-4B7443762F7A}" destId="{ABB0D393-022C-4679-B7B3-51228CE24F00}" srcOrd="1" destOrd="0" presId="urn:microsoft.com/office/officeart/2005/8/layout/hierarchy1"/>
    <dgm:cxn modelId="{39C48DF4-FC4A-4D47-A32F-1B275757923E}" type="presParOf" srcId="{5F4E1739-FD1D-4B0F-837C-127897926A16}" destId="{9CD7C293-9F7B-4EB9-9EE6-526BC167FFE5}" srcOrd="1" destOrd="0" presId="urn:microsoft.com/office/officeart/2005/8/layout/hierarchy1"/>
    <dgm:cxn modelId="{DEE6F9CA-0626-4BE5-B891-D4DA33E08E9A}" type="presParOf" srcId="{EA91593A-BE62-428D-99BB-3CFBACFEA4A5}" destId="{C579AE44-8BD5-4B6A-9856-9F7CA89EEBFE}" srcOrd="2" destOrd="0" presId="urn:microsoft.com/office/officeart/2005/8/layout/hierarchy1"/>
    <dgm:cxn modelId="{4FBF942B-6840-4E20-8720-6A7F64FE93B1}" type="presParOf" srcId="{EA91593A-BE62-428D-99BB-3CFBACFEA4A5}" destId="{505D9847-7F27-4096-81F5-82AD64F35B92}" srcOrd="3" destOrd="0" presId="urn:microsoft.com/office/officeart/2005/8/layout/hierarchy1"/>
    <dgm:cxn modelId="{57A2BB88-B1B1-40BF-B0CC-DB0AB855EC19}" type="presParOf" srcId="{505D9847-7F27-4096-81F5-82AD64F35B92}" destId="{EA903D04-AD5C-4E5B-98C1-FF044D402C35}" srcOrd="0" destOrd="0" presId="urn:microsoft.com/office/officeart/2005/8/layout/hierarchy1"/>
    <dgm:cxn modelId="{19F04A07-8F54-4B9D-A601-809B7B5A1987}" type="presParOf" srcId="{EA903D04-AD5C-4E5B-98C1-FF044D402C35}" destId="{5191E3FC-130A-408F-9B3B-610CCB6FBA2D}" srcOrd="0" destOrd="0" presId="urn:microsoft.com/office/officeart/2005/8/layout/hierarchy1"/>
    <dgm:cxn modelId="{DB3A5D72-F52C-4DD1-8D50-149750C3B4D5}" type="presParOf" srcId="{EA903D04-AD5C-4E5B-98C1-FF044D402C35}" destId="{0ADA12BF-DBD7-4D02-BFAE-709FBD4AA2E3}" srcOrd="1" destOrd="0" presId="urn:microsoft.com/office/officeart/2005/8/layout/hierarchy1"/>
    <dgm:cxn modelId="{6C821935-7343-4356-8B2C-2EDC5BFA58BB}" type="presParOf" srcId="{505D9847-7F27-4096-81F5-82AD64F35B92}" destId="{8EA39A92-0E4E-40F8-A773-69EE92CB7433}" srcOrd="1" destOrd="0" presId="urn:microsoft.com/office/officeart/2005/8/layout/hierarchy1"/>
    <dgm:cxn modelId="{B86C7742-C777-4128-B5D6-598E4B344263}" type="presParOf" srcId="{B1EA02FB-BD73-4504-9983-9D01BE374312}" destId="{46B01441-8286-4820-A1FF-D3EFB58BBA0F}" srcOrd="4" destOrd="0" presId="urn:microsoft.com/office/officeart/2005/8/layout/hierarchy1"/>
    <dgm:cxn modelId="{DFC751D6-7FD1-4E58-9B93-3FBD8DC9511D}" type="presParOf" srcId="{B1EA02FB-BD73-4504-9983-9D01BE374312}" destId="{B0717DCE-58BB-44ED-8933-EFA520AB8B9A}" srcOrd="5" destOrd="0" presId="urn:microsoft.com/office/officeart/2005/8/layout/hierarchy1"/>
    <dgm:cxn modelId="{E7394F3C-A99C-4A20-B49E-E83E4DF0F1A8}" type="presParOf" srcId="{B0717DCE-58BB-44ED-8933-EFA520AB8B9A}" destId="{C9A37418-B0DD-4FA6-A1BD-D298080D8782}" srcOrd="0" destOrd="0" presId="urn:microsoft.com/office/officeart/2005/8/layout/hierarchy1"/>
    <dgm:cxn modelId="{08B44A06-9EE0-4940-92A8-88E741A49D1C}" type="presParOf" srcId="{C9A37418-B0DD-4FA6-A1BD-D298080D8782}" destId="{A724DB26-E518-4B81-8D50-73F8B5E70A5D}" srcOrd="0" destOrd="0" presId="urn:microsoft.com/office/officeart/2005/8/layout/hierarchy1"/>
    <dgm:cxn modelId="{A432081F-59CD-4D81-97B5-BB971EF9489F}" type="presParOf" srcId="{C9A37418-B0DD-4FA6-A1BD-D298080D8782}" destId="{AC4DA06E-946B-4680-AFA4-E513FEE96C95}" srcOrd="1" destOrd="0" presId="urn:microsoft.com/office/officeart/2005/8/layout/hierarchy1"/>
    <dgm:cxn modelId="{CCB0E291-E5DC-42BF-A401-137723010BAD}" type="presParOf" srcId="{B0717DCE-58BB-44ED-8933-EFA520AB8B9A}" destId="{9CF805FE-D1BD-4D46-8861-4D3F1082B826}"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41C297-5F4F-4253-B7B9-419D13AEEEC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202F6C59-03E7-43CD-A19B-FFE1763C9548}">
      <dgm:prSet phldrT="[Text]"/>
      <dgm:spPr/>
      <dgm:t>
        <a:bodyPr/>
        <a:lstStyle/>
        <a:p>
          <a:r>
            <a:rPr lang="en-US" dirty="0" smtClean="0"/>
            <a:t>Non-Contact</a:t>
          </a:r>
          <a:endParaRPr lang="en-US" dirty="0"/>
        </a:p>
      </dgm:t>
    </dgm:pt>
    <dgm:pt modelId="{7E33FBC1-BB58-436F-9187-B825E734FB48}" type="parTrans" cxnId="{1743D542-133B-4042-BEC7-83B635B0F964}">
      <dgm:prSet/>
      <dgm:spPr/>
      <dgm:t>
        <a:bodyPr/>
        <a:lstStyle/>
        <a:p>
          <a:endParaRPr lang="en-US"/>
        </a:p>
      </dgm:t>
    </dgm:pt>
    <dgm:pt modelId="{5E02F380-EFD7-49C6-9265-185AFCAB73AE}" type="sibTrans" cxnId="{1743D542-133B-4042-BEC7-83B635B0F964}">
      <dgm:prSet/>
      <dgm:spPr/>
      <dgm:t>
        <a:bodyPr/>
        <a:lstStyle/>
        <a:p>
          <a:endParaRPr lang="en-US"/>
        </a:p>
      </dgm:t>
    </dgm:pt>
    <dgm:pt modelId="{09631F84-638F-4681-9BF6-4EBF8D17A62A}">
      <dgm:prSet phldrT="[Text]"/>
      <dgm:spPr/>
      <dgm:t>
        <a:bodyPr/>
        <a:lstStyle/>
        <a:p>
          <a:r>
            <a:rPr lang="en-US" dirty="0" smtClean="0"/>
            <a:t>Exposure</a:t>
          </a:r>
          <a:endParaRPr lang="en-US" dirty="0"/>
        </a:p>
      </dgm:t>
    </dgm:pt>
    <dgm:pt modelId="{3B65A7FF-77E8-4CD5-9A54-B0B2EA34F94C}" type="parTrans" cxnId="{1C99AA56-169E-4FE8-B087-95207809B2F3}">
      <dgm:prSet/>
      <dgm:spPr/>
      <dgm:t>
        <a:bodyPr/>
        <a:lstStyle/>
        <a:p>
          <a:endParaRPr lang="en-US"/>
        </a:p>
      </dgm:t>
    </dgm:pt>
    <dgm:pt modelId="{5299EA64-DDE5-4702-91F3-234AAD94FA1E}" type="sibTrans" cxnId="{1C99AA56-169E-4FE8-B087-95207809B2F3}">
      <dgm:prSet/>
      <dgm:spPr/>
      <dgm:t>
        <a:bodyPr/>
        <a:lstStyle/>
        <a:p>
          <a:endParaRPr lang="en-US"/>
        </a:p>
      </dgm:t>
    </dgm:pt>
    <dgm:pt modelId="{B1EE7142-B33C-4970-A9A9-1D5E6EEB8365}">
      <dgm:prSet phldrT="[Text]"/>
      <dgm:spPr/>
      <dgm:t>
        <a:bodyPr/>
        <a:lstStyle/>
        <a:p>
          <a:r>
            <a:rPr lang="en-US" dirty="0" smtClean="0"/>
            <a:t>Child Pornography</a:t>
          </a:r>
          <a:endParaRPr lang="en-US" dirty="0"/>
        </a:p>
      </dgm:t>
    </dgm:pt>
    <dgm:pt modelId="{89AF5FD0-D0A4-48BD-B937-9BB8D07578B8}" type="parTrans" cxnId="{CCD13D30-6F27-449C-B38C-9B002483AC50}">
      <dgm:prSet/>
      <dgm:spPr/>
      <dgm:t>
        <a:bodyPr/>
        <a:lstStyle/>
        <a:p>
          <a:endParaRPr lang="en-US"/>
        </a:p>
      </dgm:t>
    </dgm:pt>
    <dgm:pt modelId="{ACFFB0C2-E670-496A-B5BA-EF5A4417A801}" type="sibTrans" cxnId="{CCD13D30-6F27-449C-B38C-9B002483AC50}">
      <dgm:prSet/>
      <dgm:spPr/>
      <dgm:t>
        <a:bodyPr/>
        <a:lstStyle/>
        <a:p>
          <a:endParaRPr lang="en-US"/>
        </a:p>
      </dgm:t>
    </dgm:pt>
    <dgm:pt modelId="{0C38564A-0D9E-4573-AEF0-4C729845339E}" type="pres">
      <dgm:prSet presAssocID="{3841C297-5F4F-4253-B7B9-419D13AEEEC8}" presName="hierChild1" presStyleCnt="0">
        <dgm:presLayoutVars>
          <dgm:chPref val="1"/>
          <dgm:dir/>
          <dgm:animOne val="branch"/>
          <dgm:animLvl val="lvl"/>
          <dgm:resizeHandles/>
        </dgm:presLayoutVars>
      </dgm:prSet>
      <dgm:spPr/>
      <dgm:t>
        <a:bodyPr/>
        <a:lstStyle/>
        <a:p>
          <a:endParaRPr lang="en-US"/>
        </a:p>
      </dgm:t>
    </dgm:pt>
    <dgm:pt modelId="{81957AFA-49C6-413A-9CFA-470FE2D506DB}" type="pres">
      <dgm:prSet presAssocID="{202F6C59-03E7-43CD-A19B-FFE1763C9548}" presName="hierRoot1" presStyleCnt="0"/>
      <dgm:spPr/>
    </dgm:pt>
    <dgm:pt modelId="{825D18BC-3E30-4761-B62A-42EE64679677}" type="pres">
      <dgm:prSet presAssocID="{202F6C59-03E7-43CD-A19B-FFE1763C9548}" presName="composite" presStyleCnt="0"/>
      <dgm:spPr/>
    </dgm:pt>
    <dgm:pt modelId="{FBED7B1F-41B8-4C06-B2F0-5F76F8371F84}" type="pres">
      <dgm:prSet presAssocID="{202F6C59-03E7-43CD-A19B-FFE1763C9548}" presName="background" presStyleLbl="node0" presStyleIdx="0" presStyleCnt="1"/>
      <dgm:spPr/>
    </dgm:pt>
    <dgm:pt modelId="{5644822D-DF15-4067-BC0D-B2B4DE83C298}" type="pres">
      <dgm:prSet presAssocID="{202F6C59-03E7-43CD-A19B-FFE1763C9548}" presName="text" presStyleLbl="fgAcc0" presStyleIdx="0" presStyleCnt="1">
        <dgm:presLayoutVars>
          <dgm:chPref val="3"/>
        </dgm:presLayoutVars>
      </dgm:prSet>
      <dgm:spPr/>
      <dgm:t>
        <a:bodyPr/>
        <a:lstStyle/>
        <a:p>
          <a:endParaRPr lang="en-US"/>
        </a:p>
      </dgm:t>
    </dgm:pt>
    <dgm:pt modelId="{B1EA02FB-BD73-4504-9983-9D01BE374312}" type="pres">
      <dgm:prSet presAssocID="{202F6C59-03E7-43CD-A19B-FFE1763C9548}" presName="hierChild2" presStyleCnt="0"/>
      <dgm:spPr/>
    </dgm:pt>
    <dgm:pt modelId="{8278D31A-7926-4515-8695-9418DE9BD441}" type="pres">
      <dgm:prSet presAssocID="{3B65A7FF-77E8-4CD5-9A54-B0B2EA34F94C}" presName="Name10" presStyleLbl="parChTrans1D2" presStyleIdx="0" presStyleCnt="2"/>
      <dgm:spPr/>
      <dgm:t>
        <a:bodyPr/>
        <a:lstStyle/>
        <a:p>
          <a:endParaRPr lang="en-US"/>
        </a:p>
      </dgm:t>
    </dgm:pt>
    <dgm:pt modelId="{654F1356-45F9-4573-B8DC-521EF6495BD7}" type="pres">
      <dgm:prSet presAssocID="{09631F84-638F-4681-9BF6-4EBF8D17A62A}" presName="hierRoot2" presStyleCnt="0"/>
      <dgm:spPr/>
    </dgm:pt>
    <dgm:pt modelId="{7FE1CB92-54BE-493C-8AFA-4B395AA112CD}" type="pres">
      <dgm:prSet presAssocID="{09631F84-638F-4681-9BF6-4EBF8D17A62A}" presName="composite2" presStyleCnt="0"/>
      <dgm:spPr/>
    </dgm:pt>
    <dgm:pt modelId="{CBA990ED-9BD9-4E1A-AA4F-609C024E8962}" type="pres">
      <dgm:prSet presAssocID="{09631F84-638F-4681-9BF6-4EBF8D17A62A}" presName="background2" presStyleLbl="node2" presStyleIdx="0" presStyleCnt="2"/>
      <dgm:spPr/>
    </dgm:pt>
    <dgm:pt modelId="{3F171496-8F8B-48D5-BBAE-294243F7BA2C}" type="pres">
      <dgm:prSet presAssocID="{09631F84-638F-4681-9BF6-4EBF8D17A62A}" presName="text2" presStyleLbl="fgAcc2" presStyleIdx="0" presStyleCnt="2">
        <dgm:presLayoutVars>
          <dgm:chPref val="3"/>
        </dgm:presLayoutVars>
      </dgm:prSet>
      <dgm:spPr/>
      <dgm:t>
        <a:bodyPr/>
        <a:lstStyle/>
        <a:p>
          <a:endParaRPr lang="en-US"/>
        </a:p>
      </dgm:t>
    </dgm:pt>
    <dgm:pt modelId="{9799503C-12D4-4D58-9AC9-CB2D5EE0A21C}" type="pres">
      <dgm:prSet presAssocID="{09631F84-638F-4681-9BF6-4EBF8D17A62A}" presName="hierChild3" presStyleCnt="0"/>
      <dgm:spPr/>
    </dgm:pt>
    <dgm:pt modelId="{3A93B8CC-23A6-4B1B-B5D8-5B83611AD762}" type="pres">
      <dgm:prSet presAssocID="{89AF5FD0-D0A4-48BD-B937-9BB8D07578B8}" presName="Name10" presStyleLbl="parChTrans1D2" presStyleIdx="1" presStyleCnt="2"/>
      <dgm:spPr/>
      <dgm:t>
        <a:bodyPr/>
        <a:lstStyle/>
        <a:p>
          <a:endParaRPr lang="en-US"/>
        </a:p>
      </dgm:t>
    </dgm:pt>
    <dgm:pt modelId="{FA2FB539-75E8-4A4D-9BD6-EEE5E4ABBFC7}" type="pres">
      <dgm:prSet presAssocID="{B1EE7142-B33C-4970-A9A9-1D5E6EEB8365}" presName="hierRoot2" presStyleCnt="0"/>
      <dgm:spPr/>
    </dgm:pt>
    <dgm:pt modelId="{887BF592-5706-4FDB-BCBC-7721574A8F36}" type="pres">
      <dgm:prSet presAssocID="{B1EE7142-B33C-4970-A9A9-1D5E6EEB8365}" presName="composite2" presStyleCnt="0"/>
      <dgm:spPr/>
    </dgm:pt>
    <dgm:pt modelId="{78511D44-C246-4D48-8CF8-DE3CED29E09D}" type="pres">
      <dgm:prSet presAssocID="{B1EE7142-B33C-4970-A9A9-1D5E6EEB8365}" presName="background2" presStyleLbl="node2" presStyleIdx="1" presStyleCnt="2"/>
      <dgm:spPr/>
    </dgm:pt>
    <dgm:pt modelId="{9C4F2062-FAE6-485F-9DBC-777FFB9D32B9}" type="pres">
      <dgm:prSet presAssocID="{B1EE7142-B33C-4970-A9A9-1D5E6EEB8365}" presName="text2" presStyleLbl="fgAcc2" presStyleIdx="1" presStyleCnt="2">
        <dgm:presLayoutVars>
          <dgm:chPref val="3"/>
        </dgm:presLayoutVars>
      </dgm:prSet>
      <dgm:spPr/>
      <dgm:t>
        <a:bodyPr/>
        <a:lstStyle/>
        <a:p>
          <a:endParaRPr lang="en-US"/>
        </a:p>
      </dgm:t>
    </dgm:pt>
    <dgm:pt modelId="{EA91593A-BE62-428D-99BB-3CFBACFEA4A5}" type="pres">
      <dgm:prSet presAssocID="{B1EE7142-B33C-4970-A9A9-1D5E6EEB8365}" presName="hierChild3" presStyleCnt="0"/>
      <dgm:spPr/>
    </dgm:pt>
  </dgm:ptLst>
  <dgm:cxnLst>
    <dgm:cxn modelId="{0249BF79-0C00-43DC-A842-7101A103458D}" type="presOf" srcId="{202F6C59-03E7-43CD-A19B-FFE1763C9548}" destId="{5644822D-DF15-4067-BC0D-B2B4DE83C298}" srcOrd="0" destOrd="0" presId="urn:microsoft.com/office/officeart/2005/8/layout/hierarchy1"/>
    <dgm:cxn modelId="{C1190339-2458-49FF-ADF4-932F85F02319}" type="presOf" srcId="{B1EE7142-B33C-4970-A9A9-1D5E6EEB8365}" destId="{9C4F2062-FAE6-485F-9DBC-777FFB9D32B9}" srcOrd="0" destOrd="0" presId="urn:microsoft.com/office/officeart/2005/8/layout/hierarchy1"/>
    <dgm:cxn modelId="{CCD13D30-6F27-449C-B38C-9B002483AC50}" srcId="{202F6C59-03E7-43CD-A19B-FFE1763C9548}" destId="{B1EE7142-B33C-4970-A9A9-1D5E6EEB8365}" srcOrd="1" destOrd="0" parTransId="{89AF5FD0-D0A4-48BD-B937-9BB8D07578B8}" sibTransId="{ACFFB0C2-E670-496A-B5BA-EF5A4417A801}"/>
    <dgm:cxn modelId="{1C99AA56-169E-4FE8-B087-95207809B2F3}" srcId="{202F6C59-03E7-43CD-A19B-FFE1763C9548}" destId="{09631F84-638F-4681-9BF6-4EBF8D17A62A}" srcOrd="0" destOrd="0" parTransId="{3B65A7FF-77E8-4CD5-9A54-B0B2EA34F94C}" sibTransId="{5299EA64-DDE5-4702-91F3-234AAD94FA1E}"/>
    <dgm:cxn modelId="{40D42BAB-3D05-4696-A898-3F43FB1EA48F}" type="presOf" srcId="{3B65A7FF-77E8-4CD5-9A54-B0B2EA34F94C}" destId="{8278D31A-7926-4515-8695-9418DE9BD441}" srcOrd="0" destOrd="0" presId="urn:microsoft.com/office/officeart/2005/8/layout/hierarchy1"/>
    <dgm:cxn modelId="{2868C58B-458C-4337-B1DF-D4FF2A94F967}" type="presOf" srcId="{89AF5FD0-D0A4-48BD-B937-9BB8D07578B8}" destId="{3A93B8CC-23A6-4B1B-B5D8-5B83611AD762}" srcOrd="0" destOrd="0" presId="urn:microsoft.com/office/officeart/2005/8/layout/hierarchy1"/>
    <dgm:cxn modelId="{A1D36C7D-779B-4C21-9E93-8BB5B5167610}" type="presOf" srcId="{3841C297-5F4F-4253-B7B9-419D13AEEEC8}" destId="{0C38564A-0D9E-4573-AEF0-4C729845339E}" srcOrd="0" destOrd="0" presId="urn:microsoft.com/office/officeart/2005/8/layout/hierarchy1"/>
    <dgm:cxn modelId="{1743D542-133B-4042-BEC7-83B635B0F964}" srcId="{3841C297-5F4F-4253-B7B9-419D13AEEEC8}" destId="{202F6C59-03E7-43CD-A19B-FFE1763C9548}" srcOrd="0" destOrd="0" parTransId="{7E33FBC1-BB58-436F-9187-B825E734FB48}" sibTransId="{5E02F380-EFD7-49C6-9265-185AFCAB73AE}"/>
    <dgm:cxn modelId="{525CE1EA-2F88-44CB-AB34-25EFCE29063F}" type="presOf" srcId="{09631F84-638F-4681-9BF6-4EBF8D17A62A}" destId="{3F171496-8F8B-48D5-BBAE-294243F7BA2C}" srcOrd="0" destOrd="0" presId="urn:microsoft.com/office/officeart/2005/8/layout/hierarchy1"/>
    <dgm:cxn modelId="{6851BEAA-8FDB-4358-ACAB-95C4DF1A7A6B}" type="presParOf" srcId="{0C38564A-0D9E-4573-AEF0-4C729845339E}" destId="{81957AFA-49C6-413A-9CFA-470FE2D506DB}" srcOrd="0" destOrd="0" presId="urn:microsoft.com/office/officeart/2005/8/layout/hierarchy1"/>
    <dgm:cxn modelId="{34AF5E33-1D2B-46F9-9A9A-46E210F64DD7}" type="presParOf" srcId="{81957AFA-49C6-413A-9CFA-470FE2D506DB}" destId="{825D18BC-3E30-4761-B62A-42EE64679677}" srcOrd="0" destOrd="0" presId="urn:microsoft.com/office/officeart/2005/8/layout/hierarchy1"/>
    <dgm:cxn modelId="{62BBD4FE-D881-4125-826F-BEA7A686D544}" type="presParOf" srcId="{825D18BC-3E30-4761-B62A-42EE64679677}" destId="{FBED7B1F-41B8-4C06-B2F0-5F76F8371F84}" srcOrd="0" destOrd="0" presId="urn:microsoft.com/office/officeart/2005/8/layout/hierarchy1"/>
    <dgm:cxn modelId="{F9356B99-8DE0-4E74-833D-A1D50409A857}" type="presParOf" srcId="{825D18BC-3E30-4761-B62A-42EE64679677}" destId="{5644822D-DF15-4067-BC0D-B2B4DE83C298}" srcOrd="1" destOrd="0" presId="urn:microsoft.com/office/officeart/2005/8/layout/hierarchy1"/>
    <dgm:cxn modelId="{4AABB0CF-25D8-44F9-9A5E-98511774911B}" type="presParOf" srcId="{81957AFA-49C6-413A-9CFA-470FE2D506DB}" destId="{B1EA02FB-BD73-4504-9983-9D01BE374312}" srcOrd="1" destOrd="0" presId="urn:microsoft.com/office/officeart/2005/8/layout/hierarchy1"/>
    <dgm:cxn modelId="{860F7A2B-E8E1-413D-8463-601FF9BE5996}" type="presParOf" srcId="{B1EA02FB-BD73-4504-9983-9D01BE374312}" destId="{8278D31A-7926-4515-8695-9418DE9BD441}" srcOrd="0" destOrd="0" presId="urn:microsoft.com/office/officeart/2005/8/layout/hierarchy1"/>
    <dgm:cxn modelId="{B232300A-15B7-4B1C-B288-03236D652871}" type="presParOf" srcId="{B1EA02FB-BD73-4504-9983-9D01BE374312}" destId="{654F1356-45F9-4573-B8DC-521EF6495BD7}" srcOrd="1" destOrd="0" presId="urn:microsoft.com/office/officeart/2005/8/layout/hierarchy1"/>
    <dgm:cxn modelId="{07252B5C-1BB0-4D9F-B602-5AB9B8BA9046}" type="presParOf" srcId="{654F1356-45F9-4573-B8DC-521EF6495BD7}" destId="{7FE1CB92-54BE-493C-8AFA-4B395AA112CD}" srcOrd="0" destOrd="0" presId="urn:microsoft.com/office/officeart/2005/8/layout/hierarchy1"/>
    <dgm:cxn modelId="{16C8CD3B-110F-478D-A8CC-51E4397C3677}" type="presParOf" srcId="{7FE1CB92-54BE-493C-8AFA-4B395AA112CD}" destId="{CBA990ED-9BD9-4E1A-AA4F-609C024E8962}" srcOrd="0" destOrd="0" presId="urn:microsoft.com/office/officeart/2005/8/layout/hierarchy1"/>
    <dgm:cxn modelId="{011E893D-6681-460F-8973-8941AC2D6185}" type="presParOf" srcId="{7FE1CB92-54BE-493C-8AFA-4B395AA112CD}" destId="{3F171496-8F8B-48D5-BBAE-294243F7BA2C}" srcOrd="1" destOrd="0" presId="urn:microsoft.com/office/officeart/2005/8/layout/hierarchy1"/>
    <dgm:cxn modelId="{7095203A-D437-4FBE-9BDC-7171FBCE9A0E}" type="presParOf" srcId="{654F1356-45F9-4573-B8DC-521EF6495BD7}" destId="{9799503C-12D4-4D58-9AC9-CB2D5EE0A21C}" srcOrd="1" destOrd="0" presId="urn:microsoft.com/office/officeart/2005/8/layout/hierarchy1"/>
    <dgm:cxn modelId="{0431F206-C9CC-4314-B052-07CACB0CF6A3}" type="presParOf" srcId="{B1EA02FB-BD73-4504-9983-9D01BE374312}" destId="{3A93B8CC-23A6-4B1B-B5D8-5B83611AD762}" srcOrd="2" destOrd="0" presId="urn:microsoft.com/office/officeart/2005/8/layout/hierarchy1"/>
    <dgm:cxn modelId="{0D63DF71-5D2F-4917-B25A-0A994E86C97E}" type="presParOf" srcId="{B1EA02FB-BD73-4504-9983-9D01BE374312}" destId="{FA2FB539-75E8-4A4D-9BD6-EEE5E4ABBFC7}" srcOrd="3" destOrd="0" presId="urn:microsoft.com/office/officeart/2005/8/layout/hierarchy1"/>
    <dgm:cxn modelId="{A72A7579-0CBF-4CC9-B724-92C9AAAB9395}" type="presParOf" srcId="{FA2FB539-75E8-4A4D-9BD6-EEE5E4ABBFC7}" destId="{887BF592-5706-4FDB-BCBC-7721574A8F36}" srcOrd="0" destOrd="0" presId="urn:microsoft.com/office/officeart/2005/8/layout/hierarchy1"/>
    <dgm:cxn modelId="{94FC2005-EB1A-465C-BAB0-8BEDA1ADF64C}" type="presParOf" srcId="{887BF592-5706-4FDB-BCBC-7721574A8F36}" destId="{78511D44-C246-4D48-8CF8-DE3CED29E09D}" srcOrd="0" destOrd="0" presId="urn:microsoft.com/office/officeart/2005/8/layout/hierarchy1"/>
    <dgm:cxn modelId="{DCC8AD0D-ACC5-49F9-B91A-D3B24C134965}" type="presParOf" srcId="{887BF592-5706-4FDB-BCBC-7721574A8F36}" destId="{9C4F2062-FAE6-485F-9DBC-777FFB9D32B9}" srcOrd="1" destOrd="0" presId="urn:microsoft.com/office/officeart/2005/8/layout/hierarchy1"/>
    <dgm:cxn modelId="{6B7175A4-D8B5-44C5-940C-7724DE9D9A64}" type="presParOf" srcId="{FA2FB539-75E8-4A4D-9BD6-EEE5E4ABBFC7}" destId="{EA91593A-BE62-428D-99BB-3CFBACFEA4A5}"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B01441-8286-4820-A1FF-D3EFB58BBA0F}">
      <dsp:nvSpPr>
        <dsp:cNvPr id="0" name=""/>
        <dsp:cNvSpPr/>
      </dsp:nvSpPr>
      <dsp:spPr>
        <a:xfrm>
          <a:off x="4496343" y="1254011"/>
          <a:ext cx="2797983" cy="443861"/>
        </a:xfrm>
        <a:custGeom>
          <a:avLst/>
          <a:gdLst/>
          <a:ahLst/>
          <a:cxnLst/>
          <a:rect l="0" t="0" r="0" b="0"/>
          <a:pathLst>
            <a:path>
              <a:moveTo>
                <a:pt x="0" y="0"/>
              </a:moveTo>
              <a:lnTo>
                <a:pt x="0" y="302478"/>
              </a:lnTo>
              <a:lnTo>
                <a:pt x="2797983" y="302478"/>
              </a:lnTo>
              <a:lnTo>
                <a:pt x="2797983"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79AE44-8BD5-4B6A-9856-9F7CA89EEBFE}">
      <dsp:nvSpPr>
        <dsp:cNvPr id="0" name=""/>
        <dsp:cNvSpPr/>
      </dsp:nvSpPr>
      <dsp:spPr>
        <a:xfrm>
          <a:off x="5429004" y="2666993"/>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FA2A3C-B9D7-40A4-BCA2-E41F24FB0E47}">
      <dsp:nvSpPr>
        <dsp:cNvPr id="0" name=""/>
        <dsp:cNvSpPr/>
      </dsp:nvSpPr>
      <dsp:spPr>
        <a:xfrm>
          <a:off x="4496343" y="2666993"/>
          <a:ext cx="932661" cy="443861"/>
        </a:xfrm>
        <a:custGeom>
          <a:avLst/>
          <a:gdLst/>
          <a:ahLst/>
          <a:cxnLst/>
          <a:rect l="0" t="0" r="0" b="0"/>
          <a:pathLst>
            <a:path>
              <a:moveTo>
                <a:pt x="932661" y="0"/>
              </a:moveTo>
              <a:lnTo>
                <a:pt x="932661" y="302478"/>
              </a:lnTo>
              <a:lnTo>
                <a:pt x="0" y="302478"/>
              </a:lnTo>
              <a:lnTo>
                <a:pt x="0"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93B8CC-23A6-4B1B-B5D8-5B83611AD762}">
      <dsp:nvSpPr>
        <dsp:cNvPr id="0" name=""/>
        <dsp:cNvSpPr/>
      </dsp:nvSpPr>
      <dsp:spPr>
        <a:xfrm>
          <a:off x="4496343" y="1254011"/>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A8F575-B9B2-46AB-8AAD-A1C3ECEA341B}">
      <dsp:nvSpPr>
        <dsp:cNvPr id="0" name=""/>
        <dsp:cNvSpPr/>
      </dsp:nvSpPr>
      <dsp:spPr>
        <a:xfrm>
          <a:off x="1698359" y="2666993"/>
          <a:ext cx="932661" cy="443861"/>
        </a:xfrm>
        <a:custGeom>
          <a:avLst/>
          <a:gdLst/>
          <a:ahLst/>
          <a:cxnLst/>
          <a:rect l="0" t="0" r="0" b="0"/>
          <a:pathLst>
            <a:path>
              <a:moveTo>
                <a:pt x="0" y="0"/>
              </a:moveTo>
              <a:lnTo>
                <a:pt x="0" y="302478"/>
              </a:lnTo>
              <a:lnTo>
                <a:pt x="932661" y="302478"/>
              </a:lnTo>
              <a:lnTo>
                <a:pt x="932661"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FB9C44-4D92-40A8-9D52-919CCFCA2CF6}">
      <dsp:nvSpPr>
        <dsp:cNvPr id="0" name=""/>
        <dsp:cNvSpPr/>
      </dsp:nvSpPr>
      <dsp:spPr>
        <a:xfrm>
          <a:off x="765698" y="2666993"/>
          <a:ext cx="932661" cy="443861"/>
        </a:xfrm>
        <a:custGeom>
          <a:avLst/>
          <a:gdLst/>
          <a:ahLst/>
          <a:cxnLst/>
          <a:rect l="0" t="0" r="0" b="0"/>
          <a:pathLst>
            <a:path>
              <a:moveTo>
                <a:pt x="932661" y="0"/>
              </a:moveTo>
              <a:lnTo>
                <a:pt x="932661" y="302478"/>
              </a:lnTo>
              <a:lnTo>
                <a:pt x="0" y="302478"/>
              </a:lnTo>
              <a:lnTo>
                <a:pt x="0" y="4438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8D31A-7926-4515-8695-9418DE9BD441}">
      <dsp:nvSpPr>
        <dsp:cNvPr id="0" name=""/>
        <dsp:cNvSpPr/>
      </dsp:nvSpPr>
      <dsp:spPr>
        <a:xfrm>
          <a:off x="1698359" y="1254011"/>
          <a:ext cx="2797983" cy="443861"/>
        </a:xfrm>
        <a:custGeom>
          <a:avLst/>
          <a:gdLst/>
          <a:ahLst/>
          <a:cxnLst/>
          <a:rect l="0" t="0" r="0" b="0"/>
          <a:pathLst>
            <a:path>
              <a:moveTo>
                <a:pt x="2797983" y="0"/>
              </a:moveTo>
              <a:lnTo>
                <a:pt x="2797983" y="302478"/>
              </a:lnTo>
              <a:lnTo>
                <a:pt x="0" y="302478"/>
              </a:lnTo>
              <a:lnTo>
                <a:pt x="0" y="4438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D7B1F-41B8-4C06-B2F0-5F76F8371F84}">
      <dsp:nvSpPr>
        <dsp:cNvPr id="0" name=""/>
        <dsp:cNvSpPr/>
      </dsp:nvSpPr>
      <dsp:spPr>
        <a:xfrm>
          <a:off x="3733256" y="284891"/>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4822D-DF15-4067-BC0D-B2B4DE83C298}">
      <dsp:nvSpPr>
        <dsp:cNvPr id="0" name=""/>
        <dsp:cNvSpPr/>
      </dsp:nvSpPr>
      <dsp:spPr>
        <a:xfrm>
          <a:off x="3902831" y="445987"/>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Contact</a:t>
          </a:r>
          <a:endParaRPr lang="en-US" sz="2000" kern="1200" dirty="0"/>
        </a:p>
      </dsp:txBody>
      <dsp:txXfrm>
        <a:off x="3902831" y="445987"/>
        <a:ext cx="1526172" cy="969119"/>
      </dsp:txXfrm>
    </dsp:sp>
    <dsp:sp modelId="{CBA990ED-9BD9-4E1A-AA4F-609C024E8962}">
      <dsp:nvSpPr>
        <dsp:cNvPr id="0" name=""/>
        <dsp:cNvSpPr/>
      </dsp:nvSpPr>
      <dsp:spPr>
        <a:xfrm>
          <a:off x="935273"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171496-8F8B-48D5-BBAE-294243F7BA2C}">
      <dsp:nvSpPr>
        <dsp:cNvPr id="0" name=""/>
        <dsp:cNvSpPr/>
      </dsp:nvSpPr>
      <dsp:spPr>
        <a:xfrm>
          <a:off x="1104847"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Rape</a:t>
          </a:r>
          <a:endParaRPr lang="en-US" sz="2000" kern="1200" dirty="0"/>
        </a:p>
      </dsp:txBody>
      <dsp:txXfrm>
        <a:off x="1104847" y="1858969"/>
        <a:ext cx="1526172" cy="969119"/>
      </dsp:txXfrm>
    </dsp:sp>
    <dsp:sp modelId="{31FFDA54-ED19-4636-BB51-BE245E6C63FF}">
      <dsp:nvSpPr>
        <dsp:cNvPr id="0" name=""/>
        <dsp:cNvSpPr/>
      </dsp:nvSpPr>
      <dsp:spPr>
        <a:xfrm>
          <a:off x="2611"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D89031-50A0-40C2-A557-AE01C15336EB}">
      <dsp:nvSpPr>
        <dsp:cNvPr id="0" name=""/>
        <dsp:cNvSpPr/>
      </dsp:nvSpPr>
      <dsp:spPr>
        <a:xfrm>
          <a:off x="172186"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Known Victim</a:t>
          </a:r>
          <a:endParaRPr lang="en-US" sz="2000" kern="1200" dirty="0"/>
        </a:p>
      </dsp:txBody>
      <dsp:txXfrm>
        <a:off x="172186" y="3271951"/>
        <a:ext cx="1526172" cy="969119"/>
      </dsp:txXfrm>
    </dsp:sp>
    <dsp:sp modelId="{3CF47882-DA05-4DCA-9495-6CBBCA53C515}">
      <dsp:nvSpPr>
        <dsp:cNvPr id="0" name=""/>
        <dsp:cNvSpPr/>
      </dsp:nvSpPr>
      <dsp:spPr>
        <a:xfrm>
          <a:off x="1867934"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74DDC7-C027-4C71-9770-6E8D59D6F173}">
      <dsp:nvSpPr>
        <dsp:cNvPr id="0" name=""/>
        <dsp:cNvSpPr/>
      </dsp:nvSpPr>
      <dsp:spPr>
        <a:xfrm>
          <a:off x="2037509"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Stranger Victim</a:t>
          </a:r>
          <a:endParaRPr lang="en-US" sz="2000" kern="1200" dirty="0"/>
        </a:p>
      </dsp:txBody>
      <dsp:txXfrm>
        <a:off x="2037509" y="3271951"/>
        <a:ext cx="1526172" cy="969119"/>
      </dsp:txXfrm>
    </dsp:sp>
    <dsp:sp modelId="{78511D44-C246-4D48-8CF8-DE3CED29E09D}">
      <dsp:nvSpPr>
        <dsp:cNvPr id="0" name=""/>
        <dsp:cNvSpPr/>
      </dsp:nvSpPr>
      <dsp:spPr>
        <a:xfrm>
          <a:off x="4665917"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4F2062-FAE6-485F-9DBC-777FFB9D32B9}">
      <dsp:nvSpPr>
        <dsp:cNvPr id="0" name=""/>
        <dsp:cNvSpPr/>
      </dsp:nvSpPr>
      <dsp:spPr>
        <a:xfrm>
          <a:off x="4835492"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Child Molestation</a:t>
          </a:r>
          <a:endParaRPr lang="en-US" sz="2000" kern="1200" dirty="0"/>
        </a:p>
      </dsp:txBody>
      <dsp:txXfrm>
        <a:off x="4835492" y="1858969"/>
        <a:ext cx="1526172" cy="969119"/>
      </dsp:txXfrm>
    </dsp:sp>
    <dsp:sp modelId="{4A68EF6E-2F65-42C4-A7A5-40B180B8DA54}">
      <dsp:nvSpPr>
        <dsp:cNvPr id="0" name=""/>
        <dsp:cNvSpPr/>
      </dsp:nvSpPr>
      <dsp:spPr>
        <a:xfrm>
          <a:off x="3733256"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B0D393-022C-4679-B7B3-51228CE24F00}">
      <dsp:nvSpPr>
        <dsp:cNvPr id="0" name=""/>
        <dsp:cNvSpPr/>
      </dsp:nvSpPr>
      <dsp:spPr>
        <a:xfrm>
          <a:off x="3902831"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Known Victim</a:t>
          </a:r>
          <a:endParaRPr lang="en-US" sz="2000" kern="1200" dirty="0"/>
        </a:p>
      </dsp:txBody>
      <dsp:txXfrm>
        <a:off x="3902831" y="3271951"/>
        <a:ext cx="1526172" cy="969119"/>
      </dsp:txXfrm>
    </dsp:sp>
    <dsp:sp modelId="{5191E3FC-130A-408F-9B3B-610CCB6FBA2D}">
      <dsp:nvSpPr>
        <dsp:cNvPr id="0" name=""/>
        <dsp:cNvSpPr/>
      </dsp:nvSpPr>
      <dsp:spPr>
        <a:xfrm>
          <a:off x="5598579" y="3110855"/>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DA12BF-DBD7-4D02-BFAE-709FBD4AA2E3}">
      <dsp:nvSpPr>
        <dsp:cNvPr id="0" name=""/>
        <dsp:cNvSpPr/>
      </dsp:nvSpPr>
      <dsp:spPr>
        <a:xfrm>
          <a:off x="5768153" y="3271951"/>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Stranger Victim</a:t>
          </a:r>
          <a:endParaRPr lang="en-US" sz="2000" kern="1200" dirty="0"/>
        </a:p>
      </dsp:txBody>
      <dsp:txXfrm>
        <a:off x="5768153" y="3271951"/>
        <a:ext cx="1526172" cy="969119"/>
      </dsp:txXfrm>
    </dsp:sp>
    <dsp:sp modelId="{A724DB26-E518-4B81-8D50-73F8B5E70A5D}">
      <dsp:nvSpPr>
        <dsp:cNvPr id="0" name=""/>
        <dsp:cNvSpPr/>
      </dsp:nvSpPr>
      <dsp:spPr>
        <a:xfrm>
          <a:off x="6531240" y="1697873"/>
          <a:ext cx="1526172" cy="9691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DA06E-946B-4680-AFA4-E513FEE96C95}">
      <dsp:nvSpPr>
        <dsp:cNvPr id="0" name=""/>
        <dsp:cNvSpPr/>
      </dsp:nvSpPr>
      <dsp:spPr>
        <a:xfrm>
          <a:off x="6700815" y="1858969"/>
          <a:ext cx="1526172" cy="9691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Compliant Victim</a:t>
          </a:r>
          <a:endParaRPr lang="en-US" sz="2000" kern="1200" dirty="0"/>
        </a:p>
      </dsp:txBody>
      <dsp:txXfrm>
        <a:off x="6700815" y="1858969"/>
        <a:ext cx="1526172" cy="96911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93B8CC-23A6-4B1B-B5D8-5B83611AD762}">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78D31A-7926-4515-8695-9418DE9BD441}">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D7B1F-41B8-4C06-B2F0-5F76F8371F84}">
      <dsp:nvSpPr>
        <dsp:cNvPr id="0" name=""/>
        <dsp:cNvSpPr/>
      </dsp:nvSpPr>
      <dsp:spPr>
        <a:xfrm>
          <a:off x="2605906" y="17"/>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44822D-DF15-4067-BC0D-B2B4DE83C298}">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Non-Contact</a:t>
          </a:r>
          <a:endParaRPr lang="en-US" sz="3200" kern="1200" dirty="0"/>
        </a:p>
      </dsp:txBody>
      <dsp:txXfrm>
        <a:off x="2907684" y="286707"/>
        <a:ext cx="2716009" cy="1724665"/>
      </dsp:txXfrm>
    </dsp:sp>
    <dsp:sp modelId="{CBA990ED-9BD9-4E1A-AA4F-609C024E8962}">
      <dsp:nvSpPr>
        <dsp:cNvPr id="0" name=""/>
        <dsp:cNvSpPr/>
      </dsp:nvSpPr>
      <dsp:spPr>
        <a:xfrm>
          <a:off x="946122"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171496-8F8B-48D5-BBAE-294243F7BA2C}">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Exposure</a:t>
          </a:r>
          <a:endParaRPr lang="en-US" sz="3200" kern="1200" dirty="0"/>
        </a:p>
      </dsp:txBody>
      <dsp:txXfrm>
        <a:off x="1247901" y="2801279"/>
        <a:ext cx="2716009" cy="1724665"/>
      </dsp:txXfrm>
    </dsp:sp>
    <dsp:sp modelId="{78511D44-C246-4D48-8CF8-DE3CED29E09D}">
      <dsp:nvSpPr>
        <dsp:cNvPr id="0" name=""/>
        <dsp:cNvSpPr/>
      </dsp:nvSpPr>
      <dsp:spPr>
        <a:xfrm>
          <a:off x="4265689" y="2514589"/>
          <a:ext cx="2716009" cy="172466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4F2062-FAE6-485F-9DBC-777FFB9D32B9}">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Child Pornography</a:t>
          </a:r>
          <a:endParaRPr lang="en-US" sz="3200" kern="1200" dirty="0"/>
        </a:p>
      </dsp:txBody>
      <dsp:txXfrm>
        <a:off x="4567468" y="2801279"/>
        <a:ext cx="2716009" cy="172466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defTabSz="906463">
              <a:spcBef>
                <a:spcPct val="0"/>
              </a:spcBef>
              <a:buFontTx/>
              <a:buNone/>
              <a:defRPr sz="1300" b="0"/>
            </a:lvl1pPr>
          </a:lstStyle>
          <a:p>
            <a:pPr>
              <a:defRPr/>
            </a:pPr>
            <a:endParaRPr lang="en-US"/>
          </a:p>
        </p:txBody>
      </p:sp>
      <p:sp>
        <p:nvSpPr>
          <p:cNvPr id="8195" name="Rectangle 3"/>
          <p:cNvSpPr>
            <a:spLocks noGrp="1" noChangeArrowheads="1"/>
          </p:cNvSpPr>
          <p:nvPr>
            <p:ph type="dt" sz="quarter" idx="1"/>
          </p:nvPr>
        </p:nvSpPr>
        <p:spPr bwMode="auto">
          <a:xfrm>
            <a:off x="3884613"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algn="r" defTabSz="906463">
              <a:spcBef>
                <a:spcPct val="0"/>
              </a:spcBef>
              <a:buFontTx/>
              <a:buNone/>
              <a:defRPr sz="1300" b="0"/>
            </a:lvl1pPr>
          </a:lstStyle>
          <a:p>
            <a:pPr>
              <a:defRPr/>
            </a:pPr>
            <a:endParaRPr lang="en-US"/>
          </a:p>
        </p:txBody>
      </p:sp>
      <p:sp>
        <p:nvSpPr>
          <p:cNvPr id="8196" name="Rectangle 4"/>
          <p:cNvSpPr>
            <a:spLocks noGrp="1" noChangeArrowheads="1"/>
          </p:cNvSpPr>
          <p:nvPr>
            <p:ph type="ftr" sz="quarter" idx="2"/>
          </p:nvPr>
        </p:nvSpPr>
        <p:spPr bwMode="auto">
          <a:xfrm>
            <a:off x="0"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defTabSz="906463">
              <a:spcBef>
                <a:spcPct val="0"/>
              </a:spcBef>
              <a:buFontTx/>
              <a:buNone/>
              <a:defRPr sz="1300" b="0"/>
            </a:lvl1pPr>
          </a:lstStyle>
          <a:p>
            <a:pPr>
              <a:defRPr/>
            </a:pPr>
            <a:endParaRPr lang="en-US"/>
          </a:p>
        </p:txBody>
      </p:sp>
      <p:sp>
        <p:nvSpPr>
          <p:cNvPr id="8197" name="Rectangle 5"/>
          <p:cNvSpPr>
            <a:spLocks noGrp="1" noChangeArrowheads="1"/>
          </p:cNvSpPr>
          <p:nvPr>
            <p:ph type="sldNum" sz="quarter" idx="3"/>
          </p:nvPr>
        </p:nvSpPr>
        <p:spPr bwMode="auto">
          <a:xfrm>
            <a:off x="3884613"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algn="r" defTabSz="906463">
              <a:spcBef>
                <a:spcPct val="0"/>
              </a:spcBef>
              <a:buFontTx/>
              <a:buNone/>
              <a:defRPr sz="1300" b="0"/>
            </a:lvl1pPr>
          </a:lstStyle>
          <a:p>
            <a:pPr>
              <a:defRPr/>
            </a:pPr>
            <a:fld id="{DA9E497A-C22D-4CCD-A0C8-6AD373DAE96F}" type="slidenum">
              <a:rPr lang="en-US"/>
              <a:pPr>
                <a:defRPr/>
              </a:pPr>
              <a:t>‹#›</a:t>
            </a:fld>
            <a:endParaRPr lang="en-US"/>
          </a:p>
        </p:txBody>
      </p:sp>
    </p:spTree>
    <p:extLst>
      <p:ext uri="{BB962C8B-B14F-4D97-AF65-F5344CB8AC3E}">
        <p14:creationId xmlns="" xmlns:p14="http://schemas.microsoft.com/office/powerpoint/2010/main" val="3879416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defTabSz="906463">
              <a:spcBef>
                <a:spcPct val="0"/>
              </a:spcBef>
              <a:buFontTx/>
              <a:buNone/>
              <a:defRPr sz="1300" b="0"/>
            </a:lvl1pPr>
          </a:lstStyle>
          <a:p>
            <a:pPr>
              <a:defRPr/>
            </a:pPr>
            <a:endParaRPr lang="en-US"/>
          </a:p>
        </p:txBody>
      </p:sp>
      <p:sp>
        <p:nvSpPr>
          <p:cNvPr id="7171" name="Rectangle 3"/>
          <p:cNvSpPr>
            <a:spLocks noGrp="1" noChangeArrowheads="1"/>
          </p:cNvSpPr>
          <p:nvPr>
            <p:ph type="dt" idx="1"/>
          </p:nvPr>
        </p:nvSpPr>
        <p:spPr bwMode="auto">
          <a:xfrm>
            <a:off x="3884613" y="0"/>
            <a:ext cx="2971800" cy="45934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lvl1pPr algn="r" defTabSz="906463">
              <a:spcBef>
                <a:spcPct val="0"/>
              </a:spcBef>
              <a:buFontTx/>
              <a:buNone/>
              <a:defRPr sz="1300" b="0"/>
            </a:lvl1pPr>
          </a:lstStyle>
          <a:p>
            <a:pPr>
              <a:defRPr/>
            </a:pPr>
            <a:endParaRPr lang="en-US"/>
          </a:p>
        </p:txBody>
      </p:sp>
      <p:sp>
        <p:nvSpPr>
          <p:cNvPr id="575492" name="Rectangle 4"/>
          <p:cNvSpPr>
            <a:spLocks noGrp="1" noRot="1" noChangeAspect="1" noChangeArrowheads="1" noTextEdit="1"/>
          </p:cNvSpPr>
          <p:nvPr>
            <p:ph type="sldImg" idx="2"/>
          </p:nvPr>
        </p:nvSpPr>
        <p:spPr bwMode="auto">
          <a:xfrm>
            <a:off x="1135063" y="690563"/>
            <a:ext cx="4587875" cy="3440112"/>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61371"/>
            <a:ext cx="5486400" cy="4129350"/>
          </a:xfrm>
          <a:prstGeom prst="rect">
            <a:avLst/>
          </a:prstGeom>
          <a:noFill/>
          <a:ln w="9525">
            <a:noFill/>
            <a:miter lim="800000"/>
            <a:headEnd/>
            <a:tailEnd/>
          </a:ln>
          <a:effectLst/>
        </p:spPr>
        <p:txBody>
          <a:bodyPr vert="horz" wrap="square" lIns="90759" tIns="45378" rIns="90759" bIns="453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defTabSz="906463">
              <a:spcBef>
                <a:spcPct val="0"/>
              </a:spcBef>
              <a:buFontTx/>
              <a:buNone/>
              <a:defRPr sz="1300" b="0"/>
            </a:lvl1pPr>
          </a:lstStyle>
          <a:p>
            <a:pPr>
              <a:defRPr/>
            </a:pPr>
            <a:endParaRPr lang="en-US"/>
          </a:p>
        </p:txBody>
      </p:sp>
      <p:sp>
        <p:nvSpPr>
          <p:cNvPr id="7175" name="Rectangle 7"/>
          <p:cNvSpPr>
            <a:spLocks noGrp="1" noChangeArrowheads="1"/>
          </p:cNvSpPr>
          <p:nvPr>
            <p:ph type="sldNum" sz="quarter" idx="5"/>
          </p:nvPr>
        </p:nvSpPr>
        <p:spPr bwMode="auto">
          <a:xfrm>
            <a:off x="3884613" y="8719606"/>
            <a:ext cx="2971800" cy="459340"/>
          </a:xfrm>
          <a:prstGeom prst="rect">
            <a:avLst/>
          </a:prstGeom>
          <a:noFill/>
          <a:ln w="9525">
            <a:noFill/>
            <a:miter lim="800000"/>
            <a:headEnd/>
            <a:tailEnd/>
          </a:ln>
          <a:effectLst/>
        </p:spPr>
        <p:txBody>
          <a:bodyPr vert="horz" wrap="square" lIns="90759" tIns="45378" rIns="90759" bIns="45378" numCol="1" anchor="b" anchorCtr="0" compatLnSpc="1">
            <a:prstTxWarp prst="textNoShape">
              <a:avLst/>
            </a:prstTxWarp>
          </a:bodyPr>
          <a:lstStyle>
            <a:lvl1pPr algn="r" defTabSz="906463">
              <a:spcBef>
                <a:spcPct val="0"/>
              </a:spcBef>
              <a:buFontTx/>
              <a:buNone/>
              <a:defRPr sz="1300" b="0"/>
            </a:lvl1pPr>
          </a:lstStyle>
          <a:p>
            <a:pPr>
              <a:defRPr/>
            </a:pPr>
            <a:fld id="{786843F6-998A-4CFF-B3B5-8EEC63D71F8D}" type="slidenum">
              <a:rPr lang="en-US"/>
              <a:pPr>
                <a:defRPr/>
              </a:pPr>
              <a:t>‹#›</a:t>
            </a:fld>
            <a:endParaRPr lang="en-US"/>
          </a:p>
        </p:txBody>
      </p:sp>
    </p:spTree>
    <p:extLst>
      <p:ext uri="{BB962C8B-B14F-4D97-AF65-F5344CB8AC3E}">
        <p14:creationId xmlns="" xmlns:p14="http://schemas.microsoft.com/office/powerpoint/2010/main" val="5263066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1" name="Rectangle 7"/>
          <p:cNvSpPr>
            <a:spLocks noGrp="1" noChangeArrowheads="1"/>
          </p:cNvSpPr>
          <p:nvPr>
            <p:ph type="sldNum" sz="quarter" idx="5"/>
          </p:nvPr>
        </p:nvSpPr>
        <p:spPr>
          <a:noFill/>
        </p:spPr>
        <p:txBody>
          <a:bodyPr/>
          <a:lstStyle/>
          <a:p>
            <a:fld id="{E932F036-5DA4-4634-9714-54FB95B987EA}" type="slidenum">
              <a:rPr lang="en-US" smtClean="0">
                <a:solidFill>
                  <a:srgbClr val="000000"/>
                </a:solidFill>
              </a:rPr>
              <a:pPr/>
              <a:t>1</a:t>
            </a:fld>
            <a:endParaRPr lang="en-US" smtClean="0">
              <a:solidFill>
                <a:srgbClr val="000000"/>
              </a:solidFill>
            </a:endParaRPr>
          </a:p>
        </p:txBody>
      </p:sp>
      <p:sp>
        <p:nvSpPr>
          <p:cNvPr id="578562" name="Rectangle 2"/>
          <p:cNvSpPr>
            <a:spLocks noGrp="1" noRot="1" noChangeAspect="1" noChangeArrowheads="1" noTextEdit="1"/>
          </p:cNvSpPr>
          <p:nvPr>
            <p:ph type="sldImg"/>
          </p:nvPr>
        </p:nvSpPr>
        <p:spPr>
          <a:ln/>
        </p:spPr>
      </p:sp>
      <p:sp>
        <p:nvSpPr>
          <p:cNvPr id="578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the purpose of this study, child victims were defined as those under age 14.</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Three </a:t>
            </a:r>
            <a:r>
              <a:rPr lang="en-US" dirty="0" err="1" smtClean="0"/>
              <a:t>reoffenses</a:t>
            </a:r>
            <a:r>
              <a:rPr lang="en-US" dirty="0" smtClean="0"/>
              <a:t> with compliant</a:t>
            </a:r>
            <a:r>
              <a:rPr lang="en-US" baseline="0" dirty="0" smtClean="0"/>
              <a:t> teenage victims were not included in this section.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 contact</a:t>
            </a:r>
            <a:r>
              <a:rPr lang="en-US" baseline="0" dirty="0" smtClean="0"/>
              <a:t> offenses with child victims are PENDING, 4 contact offenses are NP, Acquitted, or No Info Filed</a:t>
            </a:r>
          </a:p>
          <a:p>
            <a:r>
              <a:rPr lang="en-US" baseline="0" dirty="0" smtClean="0"/>
              <a:t>1 non-contact offense with a child victim is PENDING, 1 non-contact offense is NP</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Penetration included digital/vaginal or anal, penile/vaginal</a:t>
            </a:r>
            <a:r>
              <a:rPr lang="en-US" baseline="0" dirty="0" smtClean="0"/>
              <a:t> or anal, or oral sex (on V or on perpetrator)</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29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For the purpose of this study, adult victims were defined as those over age 14.</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Three </a:t>
            </a:r>
            <a:r>
              <a:rPr lang="en-US" dirty="0" err="1" smtClean="0"/>
              <a:t>reoffenses</a:t>
            </a:r>
            <a:r>
              <a:rPr lang="en-US" dirty="0" smtClean="0"/>
              <a:t> with compliant</a:t>
            </a:r>
            <a:r>
              <a:rPr lang="en-US" baseline="0" dirty="0" smtClean="0"/>
              <a:t> teenage victims were not included in this section.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5 contact</a:t>
            </a:r>
            <a:r>
              <a:rPr lang="en-US" baseline="0" dirty="0" smtClean="0"/>
              <a:t> offenses with adult victims are PENDING, 6 contact offenses are NP, Dropped, Dismissed, or No Info Filed</a:t>
            </a:r>
          </a:p>
          <a:p>
            <a:r>
              <a:rPr lang="en-US" baseline="0" dirty="0" smtClean="0"/>
              <a:t>1 non-contact offense with an adult victim was No Filed, 2 non-contact offenses are NP, 2 non-contact offenses were Acquitted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pPr defTabSz="903997"/>
            <a:fld id="{3C78A503-AA6D-4C4F-B5C4-0C017700AE38}" type="slidenum">
              <a:rPr lang="en-US" smtClean="0"/>
              <a:pPr defTabSz="903997"/>
              <a:t>3</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36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FCIC and NCIC reports were not available; however, SVPP recently submitted a research</a:t>
            </a:r>
            <a:r>
              <a:rPr lang="en-US" baseline="0" dirty="0" smtClean="0"/>
              <a:t> proposal to FDLE requesting FCIC reports for the purpose of a recidivism study.</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 the 25 non-convicted</a:t>
            </a:r>
            <a:r>
              <a:rPr lang="en-US" baseline="0" dirty="0" smtClean="0"/>
              <a:t> charges:</a:t>
            </a:r>
            <a:endParaRPr lang="en-US" dirty="0" smtClean="0"/>
          </a:p>
          <a:p>
            <a:endParaRPr lang="en-US" dirty="0" smtClean="0"/>
          </a:p>
          <a:p>
            <a:r>
              <a:rPr lang="en-US" dirty="0" smtClean="0"/>
              <a:t>-8 charges are Pending</a:t>
            </a:r>
          </a:p>
          <a:p>
            <a:r>
              <a:rPr lang="en-US" dirty="0" smtClean="0"/>
              <a:t>-5 charges</a:t>
            </a:r>
            <a:r>
              <a:rPr lang="en-US" baseline="0" dirty="0" smtClean="0"/>
              <a:t> were Dropped</a:t>
            </a:r>
          </a:p>
          <a:p>
            <a:r>
              <a:rPr lang="en-US" baseline="0" dirty="0" smtClean="0"/>
              <a:t>-3 charges were Acquitted</a:t>
            </a:r>
          </a:p>
          <a:p>
            <a:r>
              <a:rPr lang="en-US" baseline="0" dirty="0" smtClean="0"/>
              <a:t>-7 charges were </a:t>
            </a:r>
            <a:r>
              <a:rPr lang="en-US" baseline="0" dirty="0" err="1" smtClean="0"/>
              <a:t>Nolle</a:t>
            </a:r>
            <a:r>
              <a:rPr lang="en-US" baseline="0" dirty="0" smtClean="0"/>
              <a:t> </a:t>
            </a:r>
            <a:r>
              <a:rPr lang="en-US" baseline="0" dirty="0" err="1" smtClean="0"/>
              <a:t>Prossed</a:t>
            </a:r>
            <a:endParaRPr lang="en-US" baseline="0" dirty="0" smtClean="0"/>
          </a:p>
          <a:p>
            <a:r>
              <a:rPr lang="en-US" baseline="0" dirty="0" smtClean="0"/>
              <a:t>-2 charges were No Filed</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a:t>
            </a:r>
            <a:r>
              <a:rPr lang="en-US" baseline="0" dirty="0" smtClean="0"/>
              <a:t> was reviewed between November 2012 and March 2013.</a:t>
            </a:r>
          </a:p>
          <a:p>
            <a:r>
              <a:rPr lang="en-US" baseline="0" dirty="0" smtClean="0"/>
              <a:t>10+ years 	n=170</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5-10 years	n=251</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3-5 years 	n=134</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0-3 years 	n=155</a:t>
            </a:r>
          </a:p>
          <a:p>
            <a:endParaRPr lang="en-US" baseline="0" dirty="0" smtClean="0"/>
          </a:p>
          <a:p>
            <a:r>
              <a:rPr lang="en-US" baseline="0" dirty="0" smtClean="0"/>
              <a:t>Total sample= 710</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for all offenses,</a:t>
            </a:r>
            <a:r>
              <a:rPr lang="en-US" baseline="0" dirty="0" smtClean="0"/>
              <a:t> convicted and charged.</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convictions, Felony and Misdemeanor</a:t>
            </a:r>
            <a:r>
              <a:rPr lang="en-US" baseline="0" dirty="0" smtClean="0"/>
              <a:t>.</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for Felony level</a:t>
            </a:r>
            <a:r>
              <a:rPr lang="en-US" baseline="0" dirty="0" smtClean="0"/>
              <a:t> convictions only (F SO CN and F SM CN).</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Rates for all offenses,</a:t>
            </a:r>
            <a:r>
              <a:rPr lang="en-US" baseline="0" dirty="0" smtClean="0"/>
              <a:t> convicted and charged.</a:t>
            </a:r>
          </a:p>
          <a:p>
            <a:r>
              <a:rPr lang="en-US" baseline="0" dirty="0" smtClean="0"/>
              <a:t>Rates for convictions (Felony and Misdemeanor)</a:t>
            </a:r>
          </a:p>
          <a:p>
            <a:r>
              <a:rPr lang="en-US" baseline="0" dirty="0" smtClean="0"/>
              <a:t>Rates for Felony Convictions (F SO CN and F SM CN)</a:t>
            </a:r>
            <a:endParaRPr lang="en-US" dirty="0"/>
          </a:p>
        </p:txBody>
      </p:sp>
      <p:sp>
        <p:nvSpPr>
          <p:cNvPr id="4" name="Slide Number Placeholder 3"/>
          <p:cNvSpPr>
            <a:spLocks noGrp="1"/>
          </p:cNvSpPr>
          <p:nvPr>
            <p:ph type="sldNum" sz="quarter" idx="10"/>
          </p:nvPr>
        </p:nvSpPr>
        <p:spPr/>
        <p:txBody>
          <a:bodyPr/>
          <a:lstStyle/>
          <a:p>
            <a:pPr>
              <a:defRPr/>
            </a:pPr>
            <a:fld id="{786843F6-998A-4CFF-B3B5-8EEC63D71F8D}" type="slidenum">
              <a:rPr lang="en-US" smtClean="0"/>
              <a:pPr>
                <a:defRPr/>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7FFC01-7CDB-4633-B2A2-A9BDBB4B2FEB}"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F46E9A3-D661-4DBE-BFF7-5D9A730C36C3}" type="slidenum">
              <a:rPr lang="en-US" smtClean="0"/>
              <a:pPr>
                <a:defRPr/>
              </a:pPr>
              <a:t>‹#›</a:t>
            </a:fld>
            <a:endParaRPr lang="en-US"/>
          </a:p>
        </p:txBody>
      </p:sp>
    </p:spTree>
    <p:extLst>
      <p:ext uri="{BB962C8B-B14F-4D97-AF65-F5344CB8AC3E}">
        <p14:creationId xmlns="" xmlns:p14="http://schemas.microsoft.com/office/powerpoint/2010/main" val="36917674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047CD-905D-414D-B3BF-920C4166DF24}"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3BBCA3E-4BBF-44C9-BA8F-FCD6847713C9}" type="slidenum">
              <a:rPr lang="en-US" smtClean="0"/>
              <a:pPr>
                <a:defRPr/>
              </a:pPr>
              <a:t>‹#›</a:t>
            </a:fld>
            <a:endParaRPr lang="en-US"/>
          </a:p>
        </p:txBody>
      </p:sp>
    </p:spTree>
    <p:extLst>
      <p:ext uri="{BB962C8B-B14F-4D97-AF65-F5344CB8AC3E}">
        <p14:creationId xmlns="" xmlns:p14="http://schemas.microsoft.com/office/powerpoint/2010/main" val="724369281"/>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9A2C69-2D35-49CA-B9AC-A4C056C982B2}"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79ADECE-8741-4C68-BF48-22809F667D62}" type="slidenum">
              <a:rPr lang="en-US" smtClean="0"/>
              <a:pPr>
                <a:defRPr/>
              </a:pPr>
              <a:t>‹#›</a:t>
            </a:fld>
            <a:endParaRPr lang="en-US"/>
          </a:p>
        </p:txBody>
      </p:sp>
    </p:spTree>
    <p:extLst>
      <p:ext uri="{BB962C8B-B14F-4D97-AF65-F5344CB8AC3E}">
        <p14:creationId xmlns="" xmlns:p14="http://schemas.microsoft.com/office/powerpoint/2010/main" val="1499788934"/>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4" name="Text Box 4"/>
          <p:cNvSpPr txBox="1">
            <a:spLocks noChangeArrowheads="1"/>
          </p:cNvSpPr>
          <p:nvPr userDrawn="1"/>
        </p:nvSpPr>
        <p:spPr bwMode="auto">
          <a:xfrm>
            <a:off x="1295400" y="6356350"/>
            <a:ext cx="6505575" cy="365125"/>
          </a:xfrm>
          <a:prstGeom prst="rect">
            <a:avLst/>
          </a:prstGeom>
          <a:noFill/>
          <a:ln w="9525">
            <a:noFill/>
            <a:miter lim="800000"/>
            <a:headEnd/>
            <a:tailEnd/>
          </a:ln>
          <a:effectLst/>
        </p:spPr>
        <p:txBody>
          <a:bodyPr>
            <a:spAutoFit/>
          </a:bodyPr>
          <a:lstStyle/>
          <a:p>
            <a:pPr algn="ctr">
              <a:defRPr/>
            </a:pPr>
            <a:r>
              <a:rPr lang="en-US" sz="900" dirty="0">
                <a:solidFill>
                  <a:srgbClr val="00547E"/>
                </a:solidFill>
              </a:rPr>
              <a:t>Mission:  Protect the Vulnerable, Promote Strong and Economically Self- Sufficient Families,</a:t>
            </a:r>
            <a:br>
              <a:rPr lang="en-US" sz="900" dirty="0">
                <a:solidFill>
                  <a:srgbClr val="00547E"/>
                </a:solidFill>
              </a:rPr>
            </a:br>
            <a:r>
              <a:rPr lang="en-US" sz="900" dirty="0">
                <a:solidFill>
                  <a:srgbClr val="00547E"/>
                </a:solidFill>
              </a:rPr>
              <a:t> and Advance Personal and Family Recovery and Resiliency. </a:t>
            </a:r>
          </a:p>
        </p:txBody>
      </p:sp>
      <p:sp>
        <p:nvSpPr>
          <p:cNvPr id="6" name="Text Box 7"/>
          <p:cNvSpPr txBox="1">
            <a:spLocks noChangeArrowheads="1"/>
          </p:cNvSpPr>
          <p:nvPr userDrawn="1"/>
        </p:nvSpPr>
        <p:spPr bwMode="auto">
          <a:xfrm>
            <a:off x="200526" y="1576137"/>
            <a:ext cx="4724400" cy="701675"/>
          </a:xfrm>
          <a:prstGeom prst="rect">
            <a:avLst/>
          </a:prstGeom>
          <a:noFill/>
          <a:ln w="9525" algn="ctr">
            <a:noFill/>
            <a:miter lim="800000"/>
            <a:headEnd/>
            <a:tailEnd/>
          </a:ln>
          <a:effectLst/>
        </p:spPr>
        <p:txBody>
          <a:bodyPr>
            <a:spAutoFit/>
          </a:bodyPr>
          <a:lstStyle/>
          <a:p>
            <a:pPr>
              <a:defRPr/>
            </a:pPr>
            <a:r>
              <a:rPr lang="en-US" dirty="0">
                <a:solidFill>
                  <a:srgbClr val="115BA4"/>
                </a:solidFill>
                <a:effectLst>
                  <a:outerShdw blurRad="38100" dist="38100" dir="2700000" algn="tl">
                    <a:srgbClr val="000000"/>
                  </a:outerShdw>
                </a:effectLst>
              </a:rPr>
              <a:t>Rick Scott, Governor</a:t>
            </a:r>
          </a:p>
          <a:p>
            <a:pPr>
              <a:defRPr/>
            </a:pPr>
            <a:r>
              <a:rPr lang="en-US" dirty="0" smtClean="0">
                <a:solidFill>
                  <a:srgbClr val="115BA4"/>
                </a:solidFill>
                <a:effectLst>
                  <a:outerShdw blurRad="38100" dist="38100" dir="2700000" algn="tl">
                    <a:srgbClr val="000000"/>
                  </a:outerShdw>
                </a:effectLst>
              </a:rPr>
              <a:t>Esther </a:t>
            </a:r>
            <a:r>
              <a:rPr lang="en-US" dirty="0" err="1" smtClean="0">
                <a:solidFill>
                  <a:srgbClr val="115BA4"/>
                </a:solidFill>
                <a:effectLst>
                  <a:outerShdw blurRad="38100" dist="38100" dir="2700000" algn="tl">
                    <a:srgbClr val="000000"/>
                  </a:outerShdw>
                </a:effectLst>
              </a:rPr>
              <a:t>Jacobo</a:t>
            </a:r>
            <a:r>
              <a:rPr lang="en-US" dirty="0" smtClean="0">
                <a:solidFill>
                  <a:srgbClr val="115BA4"/>
                </a:solidFill>
                <a:effectLst>
                  <a:outerShdw blurRad="38100" dist="38100" dir="2700000" algn="tl">
                    <a:srgbClr val="000000"/>
                  </a:outerShdw>
                </a:effectLst>
              </a:rPr>
              <a:t>, Interim Secretary</a:t>
            </a:r>
            <a:endParaRPr lang="en-US" dirty="0">
              <a:solidFill>
                <a:srgbClr val="115BA4"/>
              </a:solidFill>
              <a:effectLst>
                <a:outerShdw blurRad="38100" dist="38100" dir="2700000" algn="tl">
                  <a:srgbClr val="000000"/>
                </a:outerShdw>
              </a:effectLst>
            </a:endParaRPr>
          </a:p>
        </p:txBody>
      </p:sp>
      <p:pic>
        <p:nvPicPr>
          <p:cNvPr id="7" name="Picture 11" descr="Great Seal Transparent"/>
          <p:cNvPicPr>
            <a:picLocks noChangeAspect="1" noChangeArrowheads="1"/>
          </p:cNvPicPr>
          <p:nvPr userDrawn="1"/>
        </p:nvPicPr>
        <p:blipFill>
          <a:blip r:embed="rId2" cstate="print"/>
          <a:srcRect/>
          <a:stretch>
            <a:fillRect/>
          </a:stretch>
        </p:blipFill>
        <p:spPr bwMode="auto">
          <a:xfrm>
            <a:off x="304800" y="0"/>
            <a:ext cx="1524000" cy="1524000"/>
          </a:xfrm>
          <a:prstGeom prst="rect">
            <a:avLst/>
          </a:prstGeom>
          <a:noFill/>
          <a:ln w="9525">
            <a:noFill/>
            <a:miter lim="800000"/>
            <a:headEnd/>
            <a:tailEnd/>
          </a:ln>
        </p:spPr>
      </p:pic>
      <p:sp>
        <p:nvSpPr>
          <p:cNvPr id="32777" name="Rectangle 9"/>
          <p:cNvSpPr>
            <a:spLocks noGrp="1" noChangeArrowheads="1"/>
          </p:cNvSpPr>
          <p:nvPr>
            <p:ph type="subTitle" sz="quarter" idx="1"/>
          </p:nvPr>
        </p:nvSpPr>
        <p:spPr>
          <a:xfrm>
            <a:off x="1371600" y="2743200"/>
            <a:ext cx="6400800" cy="2895600"/>
          </a:xfrm>
        </p:spPr>
        <p:txBody>
          <a:bodyPr/>
          <a:lstStyle>
            <a:lvl1pPr marL="0" indent="0" algn="ctr">
              <a:buFontTx/>
              <a:buNone/>
              <a:defRPr/>
            </a:lvl1pPr>
          </a:lstStyle>
          <a:p>
            <a:r>
              <a:rPr lang="en-US"/>
              <a:t>Location</a:t>
            </a:r>
          </a:p>
          <a:p>
            <a:r>
              <a:rPr lang="en-US" dirty="0"/>
              <a:t>Date</a:t>
            </a:r>
          </a:p>
        </p:txBody>
      </p:sp>
      <p:pic>
        <p:nvPicPr>
          <p:cNvPr id="594949" name="Picture 5"/>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7162800" y="159391"/>
            <a:ext cx="1576387" cy="17515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ectangle 1"/>
          <p:cNvSpPr/>
          <p:nvPr userDrawn="1"/>
        </p:nvSpPr>
        <p:spPr>
          <a:xfrm>
            <a:off x="899160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userDrawn="1"/>
        </p:nvSpPr>
        <p:spPr>
          <a:xfrm>
            <a:off x="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E8A5C-15E9-4306-9E85-8374692BE2B7}"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9BB5956-455E-4C20-B542-51FD100F20AA}" type="slidenum">
              <a:rPr lang="en-US" smtClean="0"/>
              <a:pPr>
                <a:defRPr/>
              </a:pPr>
              <a:t>‹#›</a:t>
            </a:fld>
            <a:endParaRPr lang="en-US"/>
          </a:p>
        </p:txBody>
      </p:sp>
    </p:spTree>
    <p:extLst>
      <p:ext uri="{BB962C8B-B14F-4D97-AF65-F5344CB8AC3E}">
        <p14:creationId xmlns="" xmlns:p14="http://schemas.microsoft.com/office/powerpoint/2010/main" val="2084938936"/>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0FC7B-0531-4F93-B491-C0E2F748A666}"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30DE27BB-1B88-4505-A479-D5A1E269563D}" type="slidenum">
              <a:rPr lang="en-US" smtClean="0"/>
              <a:pPr>
                <a:defRPr/>
              </a:pPr>
              <a:t>‹#›</a:t>
            </a:fld>
            <a:endParaRPr lang="en-US"/>
          </a:p>
        </p:txBody>
      </p:sp>
    </p:spTree>
    <p:extLst>
      <p:ext uri="{BB962C8B-B14F-4D97-AF65-F5344CB8AC3E}">
        <p14:creationId xmlns="" xmlns:p14="http://schemas.microsoft.com/office/powerpoint/2010/main" val="4048547485"/>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CE3F40-15C7-44BC-A63C-6129479975C5}" type="datetime1">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D77B2185-9E01-404B-BB0C-489EE27625D2}" type="slidenum">
              <a:rPr lang="en-US" smtClean="0"/>
              <a:pPr>
                <a:defRPr/>
              </a:pPr>
              <a:t>‹#›</a:t>
            </a:fld>
            <a:endParaRPr lang="en-US"/>
          </a:p>
        </p:txBody>
      </p:sp>
    </p:spTree>
    <p:extLst>
      <p:ext uri="{BB962C8B-B14F-4D97-AF65-F5344CB8AC3E}">
        <p14:creationId xmlns="" xmlns:p14="http://schemas.microsoft.com/office/powerpoint/2010/main" val="162910532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A020A6-A3AD-4F59-8201-814F587F3980}" type="datetime1">
              <a:rPr lang="en-US" smtClean="0"/>
              <a:pPr/>
              <a:t>10/4/2013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B7A765B1-663B-462D-8C2E-778399FF7D7C}" type="slidenum">
              <a:rPr lang="en-US" smtClean="0"/>
              <a:pPr>
                <a:defRPr/>
              </a:pPr>
              <a:t>‹#›</a:t>
            </a:fld>
            <a:endParaRPr lang="en-US"/>
          </a:p>
        </p:txBody>
      </p:sp>
    </p:spTree>
    <p:extLst>
      <p:ext uri="{BB962C8B-B14F-4D97-AF65-F5344CB8AC3E}">
        <p14:creationId xmlns="" xmlns:p14="http://schemas.microsoft.com/office/powerpoint/2010/main" val="125957084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091795-2FFD-4029-8803-CEA5CCAD990A}" type="datetime1">
              <a:rPr lang="en-US" smtClean="0"/>
              <a:pPr/>
              <a:t>10/4/2013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58EA83E8-6035-4FDA-B539-651C0FCE2229}" type="slidenum">
              <a:rPr lang="en-US" smtClean="0"/>
              <a:pPr>
                <a:defRPr/>
              </a:pPr>
              <a:t>‹#›</a:t>
            </a:fld>
            <a:endParaRPr lang="en-US"/>
          </a:p>
        </p:txBody>
      </p:sp>
    </p:spTree>
    <p:extLst>
      <p:ext uri="{BB962C8B-B14F-4D97-AF65-F5344CB8AC3E}">
        <p14:creationId xmlns="" xmlns:p14="http://schemas.microsoft.com/office/powerpoint/2010/main" val="726266179"/>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CF240-5BDF-43E5-B467-1745D60E2FAE}" type="datetime1">
              <a:rPr lang="en-US" smtClean="0"/>
              <a:pPr/>
              <a:t>10/4/2013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3B68003-5FDA-49E9-8FDF-02A8E5585406}" type="slidenum">
              <a:rPr lang="en-US" smtClean="0"/>
              <a:pPr>
                <a:defRPr/>
              </a:pPr>
              <a:t>‹#›</a:t>
            </a:fld>
            <a:endParaRPr lang="en-US"/>
          </a:p>
        </p:txBody>
      </p:sp>
    </p:spTree>
    <p:extLst>
      <p:ext uri="{BB962C8B-B14F-4D97-AF65-F5344CB8AC3E}">
        <p14:creationId xmlns="" xmlns:p14="http://schemas.microsoft.com/office/powerpoint/2010/main" val="152699652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41105-8D74-4347-B309-BF45AF2000CB}" type="datetime1">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CC7B071-0BA3-46BC-B950-2929310E751C}" type="slidenum">
              <a:rPr lang="en-US" smtClean="0"/>
              <a:pPr>
                <a:defRPr/>
              </a:pPr>
              <a:t>‹#›</a:t>
            </a:fld>
            <a:endParaRPr lang="en-US"/>
          </a:p>
        </p:txBody>
      </p:sp>
    </p:spTree>
    <p:extLst>
      <p:ext uri="{BB962C8B-B14F-4D97-AF65-F5344CB8AC3E}">
        <p14:creationId xmlns="" xmlns:p14="http://schemas.microsoft.com/office/powerpoint/2010/main" val="3321715116"/>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726E3E-967F-464C-8D55-9725F903976A}" type="datetime1">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A4DCE521-2BA4-40A3-8885-349B4AB6AF0A}" type="slidenum">
              <a:rPr lang="en-US" smtClean="0"/>
              <a:pPr>
                <a:defRPr/>
              </a:pPr>
              <a:t>‹#›</a:t>
            </a:fld>
            <a:endParaRPr lang="en-US"/>
          </a:p>
        </p:txBody>
      </p:sp>
    </p:spTree>
    <p:extLst>
      <p:ext uri="{BB962C8B-B14F-4D97-AF65-F5344CB8AC3E}">
        <p14:creationId xmlns="" xmlns:p14="http://schemas.microsoft.com/office/powerpoint/2010/main" val="663674855"/>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BFC9D4-061E-43C9-9D6F-CEFFF98AF252}" type="datetime1">
              <a:rPr lang="en-US" smtClean="0"/>
              <a:pPr/>
              <a:t>10/4/2013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F46E9A3-D661-4DBE-BFF7-5D9A730C36C3}" type="slidenum">
              <a:rPr lang="en-US" smtClean="0"/>
              <a:pPr>
                <a:defRPr/>
              </a:pPr>
              <a:t>‹#›</a:t>
            </a:fld>
            <a:endParaRPr lang="en-US"/>
          </a:p>
        </p:txBody>
      </p:sp>
      <p:sp>
        <p:nvSpPr>
          <p:cNvPr id="7" name="Rectangle 6"/>
          <p:cNvSpPr/>
          <p:nvPr userDrawn="1"/>
        </p:nvSpPr>
        <p:spPr>
          <a:xfrm>
            <a:off x="899160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152400" cy="6858000"/>
          </a:xfrm>
          <a:prstGeom prst="rect">
            <a:avLst/>
          </a:prstGeom>
          <a:solidFill>
            <a:srgbClr val="488F4D"/>
          </a:solidFill>
          <a:ln>
            <a:solidFill>
              <a:srgbClr val="488F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3501789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ransition>
    <p:fade/>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Text Box 2"/>
          <p:cNvSpPr txBox="1">
            <a:spLocks noChangeArrowheads="1"/>
          </p:cNvSpPr>
          <p:nvPr/>
        </p:nvSpPr>
        <p:spPr bwMode="auto">
          <a:xfrm>
            <a:off x="1447800" y="5410200"/>
            <a:ext cx="6858000" cy="458788"/>
          </a:xfrm>
          <a:prstGeom prst="rect">
            <a:avLst/>
          </a:prstGeom>
          <a:noFill/>
          <a:ln w="9525">
            <a:noFill/>
            <a:miter lim="800000"/>
            <a:headEnd/>
            <a:tailEnd/>
          </a:ln>
          <a:effectLst/>
        </p:spPr>
        <p:txBody>
          <a:bodyPr>
            <a:spAutoFit/>
          </a:bodyPr>
          <a:lstStyle/>
          <a:p>
            <a:pPr algn="ctr">
              <a:lnSpc>
                <a:spcPct val="50000"/>
              </a:lnSpc>
              <a:spcBef>
                <a:spcPct val="50000"/>
              </a:spcBef>
              <a:defRPr/>
            </a:pPr>
            <a:endParaRPr lang="en-US" sz="1600" b="0">
              <a:solidFill>
                <a:srgbClr val="115BA4"/>
              </a:solidFill>
              <a:effectLst>
                <a:outerShdw blurRad="38100" dist="38100" dir="2700000" algn="tl">
                  <a:srgbClr val="FFFFFF"/>
                </a:outerShdw>
              </a:effectLst>
            </a:endParaRPr>
          </a:p>
          <a:p>
            <a:pPr algn="ctr">
              <a:lnSpc>
                <a:spcPct val="50000"/>
              </a:lnSpc>
              <a:spcBef>
                <a:spcPct val="50000"/>
              </a:spcBef>
              <a:defRPr/>
            </a:pPr>
            <a:endParaRPr lang="en-US" sz="1600" b="0">
              <a:solidFill>
                <a:srgbClr val="115BA4"/>
              </a:solidFill>
              <a:effectLst>
                <a:outerShdw blurRad="38100" dist="38100" dir="2700000" algn="tl">
                  <a:srgbClr val="FFFFFF"/>
                </a:outerShdw>
              </a:effectLst>
            </a:endParaRPr>
          </a:p>
        </p:txBody>
      </p:sp>
      <p:sp>
        <p:nvSpPr>
          <p:cNvPr id="577538" name="Rectangle 3"/>
          <p:cNvSpPr>
            <a:spLocks noChangeArrowheads="1"/>
          </p:cNvSpPr>
          <p:nvPr/>
        </p:nvSpPr>
        <p:spPr bwMode="auto">
          <a:xfrm>
            <a:off x="381000" y="2514600"/>
            <a:ext cx="8229600" cy="1447800"/>
          </a:xfrm>
          <a:prstGeom prst="rect">
            <a:avLst/>
          </a:prstGeom>
          <a:noFill/>
          <a:ln w="9525">
            <a:noFill/>
            <a:miter lim="800000"/>
            <a:headEnd/>
            <a:tailEnd/>
          </a:ln>
        </p:spPr>
        <p:txBody>
          <a:bodyPr anchor="ctr"/>
          <a:lstStyle/>
          <a:p>
            <a:pPr algn="ctr"/>
            <a:endParaRPr lang="en-US" sz="1600">
              <a:solidFill>
                <a:srgbClr val="990000"/>
              </a:solidFill>
              <a:latin typeface="Arial Rounded MT Bold" pitchFamily="34" charset="0"/>
            </a:endParaRPr>
          </a:p>
        </p:txBody>
      </p:sp>
      <p:sp>
        <p:nvSpPr>
          <p:cNvPr id="3" name="Subtitle 2"/>
          <p:cNvSpPr>
            <a:spLocks noGrp="1"/>
          </p:cNvSpPr>
          <p:nvPr>
            <p:ph type="subTitle" sz="quarter" idx="1"/>
          </p:nvPr>
        </p:nvSpPr>
        <p:spPr>
          <a:xfrm>
            <a:off x="685800" y="2362200"/>
            <a:ext cx="7848600" cy="3886200"/>
          </a:xfrm>
        </p:spPr>
        <p:txBody>
          <a:bodyPr>
            <a:normAutofit fontScale="55000" lnSpcReduction="20000"/>
          </a:bodyPr>
          <a:lstStyle/>
          <a:p>
            <a:pPr algn="l"/>
            <a:r>
              <a:rPr lang="en-US" sz="3800" b="1" dirty="0" smtClean="0"/>
              <a:t>The following document presents preliminary data concerning recidivism rates of sex offenders civilly committed or reviewed for civil commitment under chapter 394, part V, Florida Statutes, and later released.  </a:t>
            </a:r>
            <a:r>
              <a:rPr lang="en-US" sz="3800" b="1" dirty="0" smtClean="0"/>
              <a:t>No </a:t>
            </a:r>
            <a:r>
              <a:rPr lang="en-US" sz="3800" b="1" dirty="0" smtClean="0"/>
              <a:t>part of this study has been published, submitted for publication, or in any way peer reviewed by qualified clinicians or researchers as to its methodology, conclusions, or interpretations.  </a:t>
            </a:r>
          </a:p>
          <a:p>
            <a:pPr algn="l"/>
            <a:endParaRPr lang="en-US" sz="3800" b="1" dirty="0" smtClean="0"/>
          </a:p>
          <a:p>
            <a:pPr algn="l"/>
            <a:r>
              <a:rPr lang="en-US" sz="3800" b="1" dirty="0" smtClean="0"/>
              <a:t>The Department does </a:t>
            </a:r>
            <a:r>
              <a:rPr lang="en-US" sz="3800" b="1" dirty="0" smtClean="0"/>
              <a:t>not consider the statistical data </a:t>
            </a:r>
            <a:r>
              <a:rPr lang="en-US" sz="3800" b="1" dirty="0" smtClean="0"/>
              <a:t>presented </a:t>
            </a:r>
            <a:r>
              <a:rPr lang="en-US" sz="3800" b="1" dirty="0" smtClean="0"/>
              <a:t>in this document to provide a basis for guiding clinical judgment in sex offender risk assessments, and </a:t>
            </a:r>
            <a:r>
              <a:rPr lang="en-US" sz="3800" b="1" dirty="0" smtClean="0"/>
              <a:t>does not support applying this data in </a:t>
            </a:r>
            <a:r>
              <a:rPr lang="en-US" sz="3800" b="1" dirty="0" smtClean="0"/>
              <a:t>such manner</a:t>
            </a:r>
            <a:r>
              <a:rPr lang="en-US" sz="3800" dirty="0" smtClean="0"/>
              <a:t>.</a:t>
            </a:r>
          </a:p>
          <a:p>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Results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None/>
            </a:pPr>
            <a:r>
              <a:rPr lang="en-US" sz="2800" dirty="0" smtClean="0"/>
              <a:t>71 </a:t>
            </a:r>
            <a:r>
              <a:rPr lang="en-US" sz="2800" dirty="0" err="1" smtClean="0"/>
              <a:t>reoffenses</a:t>
            </a:r>
            <a:r>
              <a:rPr lang="en-US" sz="2800" dirty="0" smtClean="0"/>
              <a:t> consisted of:</a:t>
            </a:r>
          </a:p>
          <a:p>
            <a:r>
              <a:rPr lang="en-US" sz="2800" dirty="0" smtClean="0">
                <a:solidFill>
                  <a:srgbClr val="C00000"/>
                </a:solidFill>
              </a:rPr>
              <a:t>32</a:t>
            </a:r>
            <a:r>
              <a:rPr lang="en-US" sz="2800" dirty="0" smtClean="0"/>
              <a:t> 	Felony Sex Offense Convictions</a:t>
            </a:r>
          </a:p>
          <a:p>
            <a:r>
              <a:rPr lang="en-US" sz="2800" dirty="0" smtClean="0">
                <a:solidFill>
                  <a:srgbClr val="C00000"/>
                </a:solidFill>
              </a:rPr>
              <a:t>  9</a:t>
            </a:r>
            <a:r>
              <a:rPr lang="en-US" sz="2800" dirty="0" smtClean="0"/>
              <a:t> 	Felony Sexually Motivated Convictions</a:t>
            </a:r>
          </a:p>
          <a:p>
            <a:r>
              <a:rPr lang="en-US" sz="2800" dirty="0" smtClean="0">
                <a:solidFill>
                  <a:srgbClr val="C00000"/>
                </a:solidFill>
              </a:rPr>
              <a:t>  5</a:t>
            </a:r>
            <a:r>
              <a:rPr lang="en-US" sz="2800" dirty="0" smtClean="0"/>
              <a:t> 	Misdemeanor Convictions</a:t>
            </a:r>
          </a:p>
          <a:p>
            <a:r>
              <a:rPr lang="en-US" sz="2800" dirty="0" smtClean="0">
                <a:solidFill>
                  <a:srgbClr val="C00000"/>
                </a:solidFill>
              </a:rPr>
              <a:t>19</a:t>
            </a:r>
            <a:r>
              <a:rPr lang="en-US" sz="2800" dirty="0" smtClean="0"/>
              <a:t> 	Felony Charges (i.e., pending, acquitted,            	</a:t>
            </a:r>
            <a:r>
              <a:rPr lang="en-US" sz="2800" dirty="0" err="1" smtClean="0"/>
              <a:t>nolle</a:t>
            </a:r>
            <a:r>
              <a:rPr lang="en-US" sz="2800" dirty="0" smtClean="0"/>
              <a:t> </a:t>
            </a:r>
            <a:r>
              <a:rPr lang="en-US" sz="2800" dirty="0" err="1" smtClean="0"/>
              <a:t>prossed</a:t>
            </a:r>
            <a:r>
              <a:rPr lang="en-US" sz="2800" dirty="0" smtClean="0"/>
              <a:t>)</a:t>
            </a:r>
          </a:p>
          <a:p>
            <a:r>
              <a:rPr lang="en-US" sz="2800" dirty="0" smtClean="0">
                <a:solidFill>
                  <a:srgbClr val="C00000"/>
                </a:solidFill>
              </a:rPr>
              <a:t> </a:t>
            </a:r>
            <a:r>
              <a:rPr lang="en-US" sz="2800" dirty="0" smtClean="0"/>
              <a:t> </a:t>
            </a:r>
            <a:r>
              <a:rPr lang="en-US" sz="2800" dirty="0" smtClean="0">
                <a:solidFill>
                  <a:srgbClr val="C00000"/>
                </a:solidFill>
              </a:rPr>
              <a:t>6</a:t>
            </a:r>
            <a:r>
              <a:rPr lang="en-US" sz="2800" dirty="0" smtClean="0"/>
              <a:t>	Misdemeanor Charges</a:t>
            </a:r>
          </a:p>
          <a:p>
            <a:pPr>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10</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dissolv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dissolve">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effectLst>
                  <a:outerShdw blurRad="38100" dist="38100" dir="2700000" algn="tl">
                    <a:srgbClr val="000000">
                      <a:alpha val="43137"/>
                    </a:srgbClr>
                  </a:outerShdw>
                </a:effectLst>
              </a:rPr>
              <a:t>Groups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257800"/>
          </a:xfrm>
        </p:spPr>
        <p:txBody>
          <a:bodyPr>
            <a:normAutofit fontScale="85000" lnSpcReduction="10000"/>
          </a:bodyPr>
          <a:lstStyle/>
          <a:p>
            <a:pPr>
              <a:buNone/>
            </a:pPr>
            <a:r>
              <a:rPr lang="en-US" sz="3500" dirty="0" smtClean="0"/>
              <a:t>The sample of recommended offenders who were released was divided into four groups:</a:t>
            </a:r>
          </a:p>
          <a:p>
            <a:pPr>
              <a:buNone/>
            </a:pPr>
            <a:endParaRPr lang="en-US" dirty="0" smtClean="0"/>
          </a:p>
          <a:p>
            <a:pPr>
              <a:buNone/>
            </a:pPr>
            <a:r>
              <a:rPr lang="en-US" sz="3000" dirty="0" smtClean="0">
                <a:solidFill>
                  <a:srgbClr val="C00000"/>
                </a:solidFill>
              </a:rPr>
              <a:t>10+ years </a:t>
            </a:r>
            <a:r>
              <a:rPr lang="en-US" sz="1700" dirty="0" smtClean="0"/>
              <a:t>(release dates more than 10 years prior to date of review) </a:t>
            </a:r>
          </a:p>
          <a:p>
            <a:pPr>
              <a:buNone/>
            </a:pPr>
            <a:r>
              <a:rPr lang="en-US" sz="1700" dirty="0" smtClean="0"/>
              <a:t>	</a:t>
            </a:r>
            <a:r>
              <a:rPr lang="en-US" sz="2600" dirty="0" smtClean="0"/>
              <a:t>n=</a:t>
            </a:r>
            <a:r>
              <a:rPr lang="en-US" sz="2600" b="1" u="sng" dirty="0" smtClean="0"/>
              <a:t>170</a:t>
            </a:r>
          </a:p>
          <a:p>
            <a:pPr>
              <a:buNone/>
            </a:pPr>
            <a:r>
              <a:rPr lang="en-US" sz="1700" dirty="0" smtClean="0"/>
              <a:t>	</a:t>
            </a:r>
          </a:p>
          <a:p>
            <a:pPr>
              <a:buNone/>
            </a:pPr>
            <a:r>
              <a:rPr lang="en-US" sz="3000" dirty="0" smtClean="0">
                <a:solidFill>
                  <a:srgbClr val="C00000"/>
                </a:solidFill>
              </a:rPr>
              <a:t>5+ to 10 years </a:t>
            </a:r>
            <a:r>
              <a:rPr lang="en-US" sz="1700" dirty="0" smtClean="0"/>
              <a:t>(release dates from over 5 up to 10 years prior to review) </a:t>
            </a:r>
            <a:r>
              <a:rPr lang="en-US" sz="2600" dirty="0" smtClean="0"/>
              <a:t>n=</a:t>
            </a:r>
            <a:r>
              <a:rPr lang="en-US" sz="2600" b="1" u="sng" dirty="0" smtClean="0"/>
              <a:t>251</a:t>
            </a:r>
          </a:p>
          <a:p>
            <a:pPr>
              <a:buNone/>
            </a:pPr>
            <a:endParaRPr lang="en-US" sz="1700" dirty="0" smtClean="0"/>
          </a:p>
          <a:p>
            <a:pPr>
              <a:buNone/>
            </a:pPr>
            <a:r>
              <a:rPr lang="en-US" sz="3000" dirty="0" smtClean="0">
                <a:solidFill>
                  <a:srgbClr val="C00000"/>
                </a:solidFill>
              </a:rPr>
              <a:t>3+ to 5 years </a:t>
            </a:r>
            <a:r>
              <a:rPr lang="en-US" sz="1700" dirty="0" smtClean="0"/>
              <a:t>(release dates from over 3 up to 5 years prior to review)</a:t>
            </a:r>
            <a:r>
              <a:rPr lang="en-US" sz="1800" dirty="0" smtClean="0"/>
              <a:t> </a:t>
            </a:r>
          </a:p>
          <a:p>
            <a:pPr>
              <a:buNone/>
            </a:pPr>
            <a:r>
              <a:rPr lang="en-US" sz="1800" dirty="0" smtClean="0"/>
              <a:t>	</a:t>
            </a:r>
            <a:r>
              <a:rPr lang="en-US" sz="2600" dirty="0" smtClean="0"/>
              <a:t>n=</a:t>
            </a:r>
            <a:r>
              <a:rPr lang="en-US" sz="2600" b="1" u="sng" dirty="0" smtClean="0"/>
              <a:t>134</a:t>
            </a:r>
          </a:p>
          <a:p>
            <a:pPr>
              <a:buNone/>
            </a:pPr>
            <a:endParaRPr lang="en-US" sz="1700" dirty="0" smtClean="0"/>
          </a:p>
          <a:p>
            <a:pPr>
              <a:buNone/>
            </a:pPr>
            <a:r>
              <a:rPr lang="en-US" sz="3000" dirty="0" smtClean="0">
                <a:solidFill>
                  <a:srgbClr val="C00000"/>
                </a:solidFill>
              </a:rPr>
              <a:t>0 to 3 years </a:t>
            </a:r>
            <a:r>
              <a:rPr lang="en-US" sz="1700" dirty="0" smtClean="0"/>
              <a:t>(release dates from 2/28/13 and up to 3 years prior to review)</a:t>
            </a:r>
            <a:r>
              <a:rPr lang="en-US" sz="1800" dirty="0" smtClean="0"/>
              <a:t> </a:t>
            </a:r>
            <a:r>
              <a:rPr lang="en-US" sz="2600" dirty="0" smtClean="0"/>
              <a:t>n=</a:t>
            </a:r>
            <a:r>
              <a:rPr lang="en-US" sz="2600" b="1" u="sng" dirty="0" smtClean="0"/>
              <a:t>155</a:t>
            </a:r>
            <a:endParaRPr lang="en-US" sz="2600" b="1" u="sng"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11</a:t>
            </a:fld>
            <a:endParaRPr lang="en-US"/>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Sexual </a:t>
            </a:r>
            <a:r>
              <a:rPr lang="en-US" dirty="0" err="1" smtClean="0">
                <a:effectLst>
                  <a:outerShdw blurRad="38100" dist="38100" dir="2700000" algn="tl">
                    <a:srgbClr val="000000">
                      <a:alpha val="43137"/>
                    </a:srgbClr>
                  </a:outerShdw>
                </a:effectLst>
              </a:rPr>
              <a:t>Reoffenses</a:t>
            </a:r>
            <a:r>
              <a:rPr lang="en-US" dirty="0" smtClean="0">
                <a:effectLst>
                  <a:outerShdw blurRad="38100" dist="38100" dir="2700000" algn="tl">
                    <a:srgbClr val="000000">
                      <a:alpha val="43137"/>
                    </a:srgbClr>
                  </a:outerShdw>
                </a:effectLst>
              </a:rPr>
              <a:t> by Group</a:t>
            </a:r>
            <a:r>
              <a:rPr lang="en-US" dirty="0" smtClean="0"/>
              <a:t/>
            </a:r>
            <a:br>
              <a:rPr lang="en-US" dirty="0" smtClean="0"/>
            </a:br>
            <a:r>
              <a:rPr lang="en-US" sz="3100" dirty="0" smtClean="0">
                <a:solidFill>
                  <a:srgbClr val="FF0000"/>
                </a:solidFill>
              </a:rPr>
              <a:t>ALL REOFFENSES (charges and convictions)</a:t>
            </a: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7527850" cy="2585720"/>
        </p:xfrm>
        <a:graphic>
          <a:graphicData uri="http://schemas.openxmlformats.org/drawingml/2006/table">
            <a:tbl>
              <a:tblPr firstRow="1" bandRow="1">
                <a:tableStyleId>{5C22544A-7EE6-4342-B048-85BDC9FD1C3A}</a:tableStyleId>
              </a:tblPr>
              <a:tblGrid>
                <a:gridCol w="990600"/>
                <a:gridCol w="609600"/>
                <a:gridCol w="533400"/>
                <a:gridCol w="685800"/>
                <a:gridCol w="609600"/>
                <a:gridCol w="898451"/>
                <a:gridCol w="854149"/>
                <a:gridCol w="685800"/>
                <a:gridCol w="1660450"/>
              </a:tblGrid>
              <a:tr h="370840">
                <a:tc>
                  <a:txBody>
                    <a:bodyPr/>
                    <a:lstStyle/>
                    <a:p>
                      <a:r>
                        <a:rPr lang="en-US" sz="1400" dirty="0" smtClean="0"/>
                        <a:t>Group</a:t>
                      </a:r>
                      <a:endParaRPr lang="en-US" sz="1400" dirty="0"/>
                    </a:p>
                  </a:txBody>
                  <a:tcPr/>
                </a:tc>
                <a:tc>
                  <a:txBody>
                    <a:bodyPr/>
                    <a:lstStyle/>
                    <a:p>
                      <a:r>
                        <a:rPr lang="en-US" sz="1400" dirty="0" smtClean="0"/>
                        <a:t>n=</a:t>
                      </a:r>
                      <a:endParaRPr lang="en-US" sz="1400" dirty="0"/>
                    </a:p>
                  </a:txBody>
                  <a:tcPr/>
                </a:tc>
                <a:tc>
                  <a:txBody>
                    <a:bodyPr/>
                    <a:lstStyle/>
                    <a:p>
                      <a:r>
                        <a:rPr lang="en-US" sz="1400" dirty="0" smtClean="0"/>
                        <a:t>F SO CN</a:t>
                      </a:r>
                      <a:endParaRPr lang="en-US" sz="1400" dirty="0"/>
                    </a:p>
                  </a:txBody>
                  <a:tcPr/>
                </a:tc>
                <a:tc>
                  <a:txBody>
                    <a:bodyPr/>
                    <a:lstStyle/>
                    <a:p>
                      <a:r>
                        <a:rPr lang="en-US" sz="1400" dirty="0" smtClean="0"/>
                        <a:t>F SM CN</a:t>
                      </a:r>
                      <a:endParaRPr lang="en-US" sz="1400" dirty="0"/>
                    </a:p>
                  </a:txBody>
                  <a:tcPr/>
                </a:tc>
                <a:tc>
                  <a:txBody>
                    <a:bodyPr/>
                    <a:lstStyle/>
                    <a:p>
                      <a:r>
                        <a:rPr lang="en-US" sz="1400" dirty="0" smtClean="0"/>
                        <a:t>MM CN</a:t>
                      </a:r>
                      <a:endParaRPr lang="en-US" sz="1400" dirty="0"/>
                    </a:p>
                  </a:txBody>
                  <a:tcPr/>
                </a:tc>
                <a:tc>
                  <a:txBody>
                    <a:bodyPr/>
                    <a:lstStyle/>
                    <a:p>
                      <a:r>
                        <a:rPr lang="en-US" sz="1400" dirty="0" smtClean="0"/>
                        <a:t>F</a:t>
                      </a:r>
                      <a:r>
                        <a:rPr lang="en-US" sz="1400" baseline="0" dirty="0" smtClean="0"/>
                        <a:t> Charge</a:t>
                      </a:r>
                      <a:endParaRPr lang="en-US" sz="1400" dirty="0"/>
                    </a:p>
                  </a:txBody>
                  <a:tcPr/>
                </a:tc>
                <a:tc>
                  <a:txBody>
                    <a:bodyPr/>
                    <a:lstStyle/>
                    <a:p>
                      <a:r>
                        <a:rPr lang="en-US" sz="1400" dirty="0" smtClean="0"/>
                        <a:t>MM Charge</a:t>
                      </a:r>
                      <a:endParaRPr lang="en-US" sz="1400" dirty="0"/>
                    </a:p>
                  </a:txBody>
                  <a:tcPr/>
                </a:tc>
                <a:tc>
                  <a:txBody>
                    <a:bodyPr/>
                    <a:lstStyle/>
                    <a:p>
                      <a:r>
                        <a:rPr lang="en-US" sz="1400" dirty="0" smtClean="0"/>
                        <a:t>Total</a:t>
                      </a:r>
                      <a:endParaRPr lang="en-US" sz="1400" dirty="0"/>
                    </a:p>
                  </a:txBody>
                  <a:tcPr/>
                </a:tc>
                <a:tc>
                  <a:txBody>
                    <a:bodyPr/>
                    <a:lstStyle/>
                    <a:p>
                      <a:r>
                        <a:rPr lang="en-US" sz="1400" dirty="0" smtClean="0">
                          <a:solidFill>
                            <a:schemeClr val="bg1"/>
                          </a:solidFill>
                        </a:rPr>
                        <a:t>Recidivism Rate</a:t>
                      </a:r>
                      <a:endParaRPr lang="en-US" sz="1400" dirty="0">
                        <a:solidFill>
                          <a:schemeClr val="bg1"/>
                        </a:solidFill>
                      </a:endParaRPr>
                    </a:p>
                  </a:txBody>
                  <a:tcPr/>
                </a:tc>
              </a:tr>
              <a:tr h="370840">
                <a:tc>
                  <a:txBody>
                    <a:bodyPr/>
                    <a:lstStyle/>
                    <a:p>
                      <a:r>
                        <a:rPr lang="en-US" dirty="0" smtClean="0"/>
                        <a:t>0-3</a:t>
                      </a:r>
                      <a:endParaRPr lang="en-US" dirty="0"/>
                    </a:p>
                  </a:txBody>
                  <a:tcPr/>
                </a:tc>
                <a:tc>
                  <a:txBody>
                    <a:bodyPr/>
                    <a:lstStyle/>
                    <a:p>
                      <a:r>
                        <a:rPr lang="en-US" dirty="0" smtClean="0">
                          <a:solidFill>
                            <a:srgbClr val="488F4D"/>
                          </a:solidFill>
                        </a:rPr>
                        <a:t>155</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3</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6</a:t>
                      </a:r>
                      <a:endParaRPr lang="en-US" dirty="0">
                        <a:solidFill>
                          <a:srgbClr val="488F4D"/>
                        </a:solidFill>
                      </a:endParaRPr>
                    </a:p>
                  </a:txBody>
                  <a:tcPr/>
                </a:tc>
                <a:tc>
                  <a:txBody>
                    <a:bodyPr/>
                    <a:lstStyle/>
                    <a:p>
                      <a:r>
                        <a:rPr lang="en-US" dirty="0" smtClean="0">
                          <a:solidFill>
                            <a:srgbClr val="115BA4"/>
                          </a:solidFill>
                        </a:rPr>
                        <a:t>  4%</a:t>
                      </a:r>
                      <a:endParaRPr lang="en-US" dirty="0">
                        <a:solidFill>
                          <a:srgbClr val="115BA4"/>
                        </a:solidFill>
                      </a:endParaRPr>
                    </a:p>
                  </a:txBody>
                  <a:tcPr/>
                </a:tc>
              </a:tr>
              <a:tr h="370840">
                <a:tc>
                  <a:txBody>
                    <a:bodyPr/>
                    <a:lstStyle/>
                    <a:p>
                      <a:r>
                        <a:rPr lang="en-US" dirty="0" smtClean="0"/>
                        <a:t>3-5</a:t>
                      </a:r>
                      <a:endParaRPr lang="en-US" dirty="0"/>
                    </a:p>
                  </a:txBody>
                  <a:tcPr/>
                </a:tc>
                <a:tc>
                  <a:txBody>
                    <a:bodyPr/>
                    <a:lstStyle/>
                    <a:p>
                      <a:r>
                        <a:rPr lang="en-US" dirty="0" smtClean="0">
                          <a:solidFill>
                            <a:srgbClr val="488F4D"/>
                          </a:solidFill>
                        </a:rPr>
                        <a:t>134</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8</a:t>
                      </a:r>
                      <a:endParaRPr lang="en-US" dirty="0">
                        <a:solidFill>
                          <a:srgbClr val="488F4D"/>
                        </a:solidFill>
                      </a:endParaRPr>
                    </a:p>
                  </a:txBody>
                  <a:tcPr/>
                </a:tc>
                <a:tc>
                  <a:txBody>
                    <a:bodyPr/>
                    <a:lstStyle/>
                    <a:p>
                      <a:r>
                        <a:rPr lang="en-US" dirty="0" smtClean="0">
                          <a:solidFill>
                            <a:srgbClr val="488F4D"/>
                          </a:solidFill>
                        </a:rPr>
                        <a:t>3</a:t>
                      </a:r>
                      <a:endParaRPr lang="en-US" dirty="0">
                        <a:solidFill>
                          <a:srgbClr val="488F4D"/>
                        </a:solidFill>
                      </a:endParaRPr>
                    </a:p>
                  </a:txBody>
                  <a:tcPr/>
                </a:tc>
                <a:tc>
                  <a:txBody>
                    <a:bodyPr/>
                    <a:lstStyle/>
                    <a:p>
                      <a:r>
                        <a:rPr lang="en-US" dirty="0" smtClean="0">
                          <a:solidFill>
                            <a:srgbClr val="488F4D"/>
                          </a:solidFill>
                        </a:rPr>
                        <a:t>14</a:t>
                      </a:r>
                      <a:endParaRPr lang="en-US" dirty="0">
                        <a:solidFill>
                          <a:srgbClr val="488F4D"/>
                        </a:solidFill>
                      </a:endParaRPr>
                    </a:p>
                  </a:txBody>
                  <a:tcPr/>
                </a:tc>
                <a:tc>
                  <a:txBody>
                    <a:bodyPr/>
                    <a:lstStyle/>
                    <a:p>
                      <a:r>
                        <a:rPr lang="en-US" dirty="0" smtClean="0">
                          <a:solidFill>
                            <a:srgbClr val="115BA4"/>
                          </a:solidFill>
                        </a:rPr>
                        <a:t>10%</a:t>
                      </a:r>
                      <a:endParaRPr lang="en-US" dirty="0">
                        <a:solidFill>
                          <a:srgbClr val="115BA4"/>
                        </a:solidFill>
                      </a:endParaRPr>
                    </a:p>
                  </a:txBody>
                  <a:tcPr/>
                </a:tc>
              </a:tr>
              <a:tr h="370840">
                <a:tc>
                  <a:txBody>
                    <a:bodyPr/>
                    <a:lstStyle/>
                    <a:p>
                      <a:r>
                        <a:rPr lang="en-US" dirty="0" smtClean="0"/>
                        <a:t>5-10</a:t>
                      </a:r>
                      <a:endParaRPr lang="en-US" dirty="0"/>
                    </a:p>
                  </a:txBody>
                  <a:tcPr/>
                </a:tc>
                <a:tc>
                  <a:txBody>
                    <a:bodyPr/>
                    <a:lstStyle/>
                    <a:p>
                      <a:r>
                        <a:rPr lang="en-US" dirty="0" smtClean="0">
                          <a:solidFill>
                            <a:srgbClr val="488F4D"/>
                          </a:solidFill>
                        </a:rPr>
                        <a:t>251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2</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2</a:t>
                      </a:r>
                      <a:endParaRPr lang="en-US" dirty="0">
                        <a:solidFill>
                          <a:srgbClr val="488F4D"/>
                        </a:solidFill>
                      </a:endParaRPr>
                    </a:p>
                  </a:txBody>
                  <a:tcPr/>
                </a:tc>
                <a:tc>
                  <a:txBody>
                    <a:bodyPr/>
                    <a:lstStyle/>
                    <a:p>
                      <a:r>
                        <a:rPr lang="en-US" dirty="0" smtClean="0">
                          <a:solidFill>
                            <a:srgbClr val="488F4D"/>
                          </a:solidFill>
                        </a:rPr>
                        <a:t>30</a:t>
                      </a:r>
                      <a:endParaRPr lang="en-US" dirty="0">
                        <a:solidFill>
                          <a:srgbClr val="488F4D"/>
                        </a:solidFill>
                      </a:endParaRPr>
                    </a:p>
                  </a:txBody>
                  <a:tcPr/>
                </a:tc>
                <a:tc>
                  <a:txBody>
                    <a:bodyPr/>
                    <a:lstStyle/>
                    <a:p>
                      <a:r>
                        <a:rPr lang="en-US" dirty="0" smtClean="0">
                          <a:solidFill>
                            <a:srgbClr val="115BA4"/>
                          </a:solidFill>
                        </a:rPr>
                        <a:t>12%</a:t>
                      </a:r>
                      <a:endParaRPr lang="en-US" dirty="0">
                        <a:solidFill>
                          <a:srgbClr val="115BA4"/>
                        </a:solidFill>
                      </a:endParaRPr>
                    </a:p>
                  </a:txBody>
                  <a:tcPr/>
                </a:tc>
              </a:tr>
              <a:tr h="370840">
                <a:tc>
                  <a:txBody>
                    <a:bodyPr/>
                    <a:lstStyle/>
                    <a:p>
                      <a:r>
                        <a:rPr lang="en-US" dirty="0" smtClean="0"/>
                        <a:t>10+</a:t>
                      </a:r>
                      <a:endParaRPr lang="en-US" dirty="0"/>
                    </a:p>
                  </a:txBody>
                  <a:tcPr/>
                </a:tc>
                <a:tc>
                  <a:txBody>
                    <a:bodyPr/>
                    <a:lstStyle/>
                    <a:p>
                      <a:r>
                        <a:rPr lang="en-US" dirty="0" smtClean="0">
                          <a:solidFill>
                            <a:srgbClr val="488F4D"/>
                          </a:solidFill>
                        </a:rPr>
                        <a:t>170</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3</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21</a:t>
                      </a:r>
                      <a:endParaRPr lang="en-US" dirty="0">
                        <a:solidFill>
                          <a:srgbClr val="488F4D"/>
                        </a:solidFill>
                      </a:endParaRPr>
                    </a:p>
                  </a:txBody>
                  <a:tcPr/>
                </a:tc>
                <a:tc>
                  <a:txBody>
                    <a:bodyPr/>
                    <a:lstStyle/>
                    <a:p>
                      <a:r>
                        <a:rPr lang="en-US" dirty="0" smtClean="0">
                          <a:solidFill>
                            <a:srgbClr val="115BA4"/>
                          </a:solidFill>
                        </a:rPr>
                        <a:t>12%</a:t>
                      </a:r>
                      <a:endParaRPr lang="en-US" dirty="0">
                        <a:solidFill>
                          <a:srgbClr val="115BA4"/>
                        </a:solidFill>
                      </a:endParaRPr>
                    </a:p>
                  </a:txBody>
                  <a:tcPr/>
                </a:tc>
              </a:tr>
              <a:tr h="370840">
                <a:tc>
                  <a:txBody>
                    <a:bodyPr/>
                    <a:lstStyle/>
                    <a:p>
                      <a:r>
                        <a:rPr lang="en-US" b="1" dirty="0" smtClean="0">
                          <a:solidFill>
                            <a:srgbClr val="C00000"/>
                          </a:solidFill>
                        </a:rPr>
                        <a:t>TOTAL</a:t>
                      </a:r>
                      <a:endParaRPr lang="en-US"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5</a:t>
                      </a:r>
                      <a:endParaRPr lang="en-US" b="1" dirty="0">
                        <a:solidFill>
                          <a:srgbClr val="C00000"/>
                        </a:solidFill>
                      </a:endParaRPr>
                    </a:p>
                  </a:txBody>
                  <a:tcPr/>
                </a:tc>
                <a:tc>
                  <a:txBody>
                    <a:bodyPr/>
                    <a:lstStyle/>
                    <a:p>
                      <a:r>
                        <a:rPr lang="en-US" b="1" dirty="0" smtClean="0">
                          <a:solidFill>
                            <a:srgbClr val="C00000"/>
                          </a:solidFill>
                        </a:rPr>
                        <a:t>19</a:t>
                      </a:r>
                      <a:endParaRPr lang="en-US" b="1" dirty="0">
                        <a:solidFill>
                          <a:srgbClr val="C00000"/>
                        </a:solidFill>
                      </a:endParaRPr>
                    </a:p>
                  </a:txBody>
                  <a:tcPr/>
                </a:tc>
                <a:tc>
                  <a:txBody>
                    <a:bodyPr/>
                    <a:lstStyle/>
                    <a:p>
                      <a:r>
                        <a:rPr lang="en-US" b="1" dirty="0" smtClean="0">
                          <a:solidFill>
                            <a:srgbClr val="C00000"/>
                          </a:solidFill>
                        </a:rPr>
                        <a:t>6</a:t>
                      </a:r>
                      <a:endParaRPr lang="en-US" b="1" dirty="0">
                        <a:solidFill>
                          <a:srgbClr val="C00000"/>
                        </a:solidFill>
                      </a:endParaRPr>
                    </a:p>
                  </a:txBody>
                  <a:tcPr/>
                </a:tc>
                <a:tc>
                  <a:txBody>
                    <a:bodyPr/>
                    <a:lstStyle/>
                    <a:p>
                      <a:r>
                        <a:rPr lang="en-US" b="1" dirty="0" smtClean="0">
                          <a:solidFill>
                            <a:srgbClr val="C00000"/>
                          </a:solidFill>
                        </a:rPr>
                        <a:t>71</a:t>
                      </a:r>
                      <a:endParaRPr lang="en-US" b="1" dirty="0">
                        <a:solidFill>
                          <a:srgbClr val="C00000"/>
                        </a:solidFill>
                      </a:endParaRPr>
                    </a:p>
                  </a:txBody>
                  <a:tcPr/>
                </a:tc>
                <a:tc>
                  <a:txBody>
                    <a:bodyPr/>
                    <a:lstStyle/>
                    <a:p>
                      <a:r>
                        <a:rPr lang="en-US" b="1" dirty="0" smtClean="0">
                          <a:solidFill>
                            <a:srgbClr val="C00000"/>
                          </a:solidFill>
                        </a:rPr>
                        <a:t>10%</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12</a:t>
            </a:fld>
            <a:endParaRPr lang="en-US"/>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effectLst>
                  <a:outerShdw blurRad="38100" dist="38100" dir="2700000" algn="tl">
                    <a:srgbClr val="000000">
                      <a:alpha val="43137"/>
                    </a:srgbClr>
                  </a:outerShdw>
                </a:effectLst>
              </a:rPr>
              <a:t>Reoffenses</a:t>
            </a:r>
            <a:r>
              <a:rPr lang="en-US" dirty="0" smtClean="0">
                <a:effectLst>
                  <a:outerShdw blurRad="38100" dist="38100" dir="2700000" algn="tl">
                    <a:srgbClr val="000000">
                      <a:alpha val="43137"/>
                    </a:srgbClr>
                  </a:outerShdw>
                </a:effectLst>
              </a:rPr>
              <a:t> by Group</a:t>
            </a:r>
            <a:r>
              <a:rPr lang="en-US" dirty="0" smtClean="0"/>
              <a:t/>
            </a:r>
            <a:br>
              <a:rPr lang="en-US" dirty="0" smtClean="0"/>
            </a:br>
            <a:r>
              <a:rPr lang="en-US" sz="3100" dirty="0" smtClean="0">
                <a:solidFill>
                  <a:srgbClr val="FF0000"/>
                </a:solidFill>
              </a:rPr>
              <a:t>CONVICTIONS ONLY</a:t>
            </a: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8153400" cy="2895599"/>
        </p:xfrm>
        <a:graphic>
          <a:graphicData uri="http://schemas.openxmlformats.org/drawingml/2006/table">
            <a:tbl>
              <a:tblPr firstRow="1" bandRow="1">
                <a:tableStyleId>{5C22544A-7EE6-4342-B048-85BDC9FD1C3A}</a:tableStyleId>
              </a:tblPr>
              <a:tblGrid>
                <a:gridCol w="1398512"/>
                <a:gridCol w="860623"/>
                <a:gridCol w="1183357"/>
                <a:gridCol w="968201"/>
                <a:gridCol w="753045"/>
                <a:gridCol w="860623"/>
                <a:gridCol w="2129039"/>
              </a:tblGrid>
              <a:tr h="632444">
                <a:tc>
                  <a:txBody>
                    <a:bodyPr/>
                    <a:lstStyle/>
                    <a:p>
                      <a:r>
                        <a:rPr lang="en-US" sz="1400" dirty="0" smtClean="0"/>
                        <a:t>Group</a:t>
                      </a:r>
                      <a:endParaRPr lang="en-US" sz="1400" dirty="0"/>
                    </a:p>
                  </a:txBody>
                  <a:tcPr/>
                </a:tc>
                <a:tc>
                  <a:txBody>
                    <a:bodyPr/>
                    <a:lstStyle/>
                    <a:p>
                      <a:r>
                        <a:rPr lang="en-US" sz="1400" dirty="0" smtClean="0"/>
                        <a:t>n=</a:t>
                      </a:r>
                      <a:endParaRPr lang="en-US" sz="1400" dirty="0"/>
                    </a:p>
                  </a:txBody>
                  <a:tcPr/>
                </a:tc>
                <a:tc>
                  <a:txBody>
                    <a:bodyPr/>
                    <a:lstStyle/>
                    <a:p>
                      <a:r>
                        <a:rPr lang="en-US" sz="1400" dirty="0" smtClean="0"/>
                        <a:t>F SO CN</a:t>
                      </a:r>
                      <a:endParaRPr lang="en-US" sz="1400" dirty="0"/>
                    </a:p>
                  </a:txBody>
                  <a:tcPr/>
                </a:tc>
                <a:tc>
                  <a:txBody>
                    <a:bodyPr/>
                    <a:lstStyle/>
                    <a:p>
                      <a:r>
                        <a:rPr lang="en-US" sz="1400" dirty="0" smtClean="0"/>
                        <a:t>F SM CN</a:t>
                      </a:r>
                      <a:endParaRPr lang="en-US" sz="1400" dirty="0"/>
                    </a:p>
                  </a:txBody>
                  <a:tcPr/>
                </a:tc>
                <a:tc>
                  <a:txBody>
                    <a:bodyPr/>
                    <a:lstStyle/>
                    <a:p>
                      <a:r>
                        <a:rPr lang="en-US" sz="1400" dirty="0" smtClean="0"/>
                        <a:t>MM CN</a:t>
                      </a:r>
                      <a:endParaRPr lang="en-US" sz="1400" dirty="0"/>
                    </a:p>
                  </a:txBody>
                  <a:tcPr/>
                </a:tc>
                <a:tc>
                  <a:txBody>
                    <a:bodyPr/>
                    <a:lstStyle/>
                    <a:p>
                      <a:r>
                        <a:rPr lang="en-US" sz="1400" dirty="0" smtClean="0"/>
                        <a:t>Total</a:t>
                      </a:r>
                      <a:endParaRPr lang="en-US" sz="1400" dirty="0"/>
                    </a:p>
                  </a:txBody>
                  <a:tcPr/>
                </a:tc>
                <a:tc>
                  <a:txBody>
                    <a:bodyPr/>
                    <a:lstStyle/>
                    <a:p>
                      <a:r>
                        <a:rPr lang="en-US" sz="1400" dirty="0" smtClean="0">
                          <a:solidFill>
                            <a:schemeClr val="bg1"/>
                          </a:solidFill>
                        </a:rPr>
                        <a:t>Recidivism Rate</a:t>
                      </a:r>
                      <a:endParaRPr lang="en-US" sz="1400" dirty="0">
                        <a:solidFill>
                          <a:schemeClr val="bg1"/>
                        </a:solidFill>
                      </a:endParaRPr>
                    </a:p>
                  </a:txBody>
                  <a:tcPr/>
                </a:tc>
              </a:tr>
              <a:tr h="452631">
                <a:tc>
                  <a:txBody>
                    <a:bodyPr/>
                    <a:lstStyle/>
                    <a:p>
                      <a:r>
                        <a:rPr lang="en-US" dirty="0" smtClean="0"/>
                        <a:t>0-3</a:t>
                      </a:r>
                      <a:endParaRPr lang="en-US" dirty="0"/>
                    </a:p>
                  </a:txBody>
                  <a:tcPr/>
                </a:tc>
                <a:tc>
                  <a:txBody>
                    <a:bodyPr/>
                    <a:lstStyle/>
                    <a:p>
                      <a:r>
                        <a:rPr lang="en-US" dirty="0" smtClean="0">
                          <a:solidFill>
                            <a:srgbClr val="488F4D"/>
                          </a:solidFill>
                        </a:rPr>
                        <a:t>155</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  3</a:t>
                      </a:r>
                      <a:endParaRPr lang="en-US" dirty="0">
                        <a:solidFill>
                          <a:srgbClr val="488F4D"/>
                        </a:solidFill>
                      </a:endParaRPr>
                    </a:p>
                  </a:txBody>
                  <a:tcPr/>
                </a:tc>
                <a:tc>
                  <a:txBody>
                    <a:bodyPr/>
                    <a:lstStyle/>
                    <a:p>
                      <a:r>
                        <a:rPr lang="en-US" dirty="0" smtClean="0">
                          <a:solidFill>
                            <a:srgbClr val="115BA4"/>
                          </a:solidFill>
                        </a:rPr>
                        <a:t>  2%</a:t>
                      </a:r>
                      <a:endParaRPr lang="en-US" dirty="0">
                        <a:solidFill>
                          <a:srgbClr val="115BA4"/>
                        </a:solidFill>
                      </a:endParaRPr>
                    </a:p>
                  </a:txBody>
                  <a:tcPr/>
                </a:tc>
              </a:tr>
              <a:tr h="452631">
                <a:tc>
                  <a:txBody>
                    <a:bodyPr/>
                    <a:lstStyle/>
                    <a:p>
                      <a:r>
                        <a:rPr lang="en-US" dirty="0" smtClean="0"/>
                        <a:t>3-5</a:t>
                      </a:r>
                      <a:endParaRPr lang="en-US" dirty="0"/>
                    </a:p>
                  </a:txBody>
                  <a:tcPr/>
                </a:tc>
                <a:tc>
                  <a:txBody>
                    <a:bodyPr/>
                    <a:lstStyle/>
                    <a:p>
                      <a:r>
                        <a:rPr lang="en-US" dirty="0" smtClean="0">
                          <a:solidFill>
                            <a:srgbClr val="488F4D"/>
                          </a:solidFill>
                        </a:rPr>
                        <a:t>134</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  3</a:t>
                      </a:r>
                      <a:endParaRPr lang="en-US" dirty="0">
                        <a:solidFill>
                          <a:srgbClr val="488F4D"/>
                        </a:solidFill>
                      </a:endParaRPr>
                    </a:p>
                  </a:txBody>
                  <a:tcPr/>
                </a:tc>
                <a:tc>
                  <a:txBody>
                    <a:bodyPr/>
                    <a:lstStyle/>
                    <a:p>
                      <a:r>
                        <a:rPr lang="en-US" dirty="0" smtClean="0">
                          <a:solidFill>
                            <a:srgbClr val="115BA4"/>
                          </a:solidFill>
                        </a:rPr>
                        <a:t>  2%</a:t>
                      </a:r>
                      <a:endParaRPr lang="en-US" dirty="0">
                        <a:solidFill>
                          <a:srgbClr val="115BA4"/>
                        </a:solidFill>
                      </a:endParaRPr>
                    </a:p>
                  </a:txBody>
                  <a:tcPr/>
                </a:tc>
              </a:tr>
              <a:tr h="452631">
                <a:tc>
                  <a:txBody>
                    <a:bodyPr/>
                    <a:lstStyle/>
                    <a:p>
                      <a:r>
                        <a:rPr lang="en-US" dirty="0" smtClean="0"/>
                        <a:t>5-10</a:t>
                      </a:r>
                      <a:endParaRPr lang="en-US" dirty="0"/>
                    </a:p>
                  </a:txBody>
                  <a:tcPr/>
                </a:tc>
                <a:tc>
                  <a:txBody>
                    <a:bodyPr/>
                    <a:lstStyle/>
                    <a:p>
                      <a:r>
                        <a:rPr lang="en-US" dirty="0" smtClean="0">
                          <a:solidFill>
                            <a:srgbClr val="488F4D"/>
                          </a:solidFill>
                        </a:rPr>
                        <a:t>251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2</a:t>
                      </a:r>
                      <a:endParaRPr lang="en-US" dirty="0">
                        <a:solidFill>
                          <a:srgbClr val="488F4D"/>
                        </a:solidFill>
                      </a:endParaRPr>
                    </a:p>
                  </a:txBody>
                  <a:tcPr/>
                </a:tc>
                <a:tc>
                  <a:txBody>
                    <a:bodyPr/>
                    <a:lstStyle/>
                    <a:p>
                      <a:r>
                        <a:rPr lang="en-US" dirty="0" smtClean="0">
                          <a:solidFill>
                            <a:srgbClr val="488F4D"/>
                          </a:solidFill>
                        </a:rPr>
                        <a:t>23</a:t>
                      </a:r>
                      <a:endParaRPr lang="en-US" dirty="0">
                        <a:solidFill>
                          <a:srgbClr val="488F4D"/>
                        </a:solidFill>
                      </a:endParaRPr>
                    </a:p>
                  </a:txBody>
                  <a:tcPr/>
                </a:tc>
                <a:tc>
                  <a:txBody>
                    <a:bodyPr/>
                    <a:lstStyle/>
                    <a:p>
                      <a:r>
                        <a:rPr lang="en-US" dirty="0" smtClean="0">
                          <a:solidFill>
                            <a:srgbClr val="115BA4"/>
                          </a:solidFill>
                        </a:rPr>
                        <a:t>  9%</a:t>
                      </a:r>
                      <a:endParaRPr lang="en-US" dirty="0">
                        <a:solidFill>
                          <a:srgbClr val="115BA4"/>
                        </a:solidFill>
                      </a:endParaRPr>
                    </a:p>
                  </a:txBody>
                  <a:tcPr/>
                </a:tc>
              </a:tr>
              <a:tr h="452631">
                <a:tc>
                  <a:txBody>
                    <a:bodyPr/>
                    <a:lstStyle/>
                    <a:p>
                      <a:r>
                        <a:rPr lang="en-US" dirty="0" smtClean="0"/>
                        <a:t>10+</a:t>
                      </a:r>
                      <a:endParaRPr lang="en-US" dirty="0"/>
                    </a:p>
                  </a:txBody>
                  <a:tcPr/>
                </a:tc>
                <a:tc>
                  <a:txBody>
                    <a:bodyPr/>
                    <a:lstStyle/>
                    <a:p>
                      <a:r>
                        <a:rPr lang="en-US" dirty="0" smtClean="0">
                          <a:solidFill>
                            <a:srgbClr val="488F4D"/>
                          </a:solidFill>
                        </a:rPr>
                        <a:t>170</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115BA4"/>
                          </a:solidFill>
                        </a:rPr>
                        <a:t>10%</a:t>
                      </a:r>
                      <a:endParaRPr lang="en-US" dirty="0">
                        <a:solidFill>
                          <a:srgbClr val="115BA4"/>
                        </a:solidFill>
                      </a:endParaRPr>
                    </a:p>
                  </a:txBody>
                  <a:tcPr/>
                </a:tc>
              </a:tr>
              <a:tr h="452631">
                <a:tc>
                  <a:txBody>
                    <a:bodyPr/>
                    <a:lstStyle/>
                    <a:p>
                      <a:r>
                        <a:rPr lang="en-US" b="1" dirty="0" smtClean="0">
                          <a:solidFill>
                            <a:srgbClr val="C00000"/>
                          </a:solidFill>
                        </a:rPr>
                        <a:t>TOTAL</a:t>
                      </a:r>
                      <a:endParaRPr lang="en-US"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5</a:t>
                      </a:r>
                      <a:endParaRPr lang="en-US" b="1" dirty="0">
                        <a:solidFill>
                          <a:srgbClr val="C00000"/>
                        </a:solidFill>
                      </a:endParaRPr>
                    </a:p>
                  </a:txBody>
                  <a:tcPr/>
                </a:tc>
                <a:tc>
                  <a:txBody>
                    <a:bodyPr/>
                    <a:lstStyle/>
                    <a:p>
                      <a:r>
                        <a:rPr lang="en-US" b="1" dirty="0" smtClean="0">
                          <a:solidFill>
                            <a:srgbClr val="C00000"/>
                          </a:solidFill>
                        </a:rPr>
                        <a:t>46</a:t>
                      </a:r>
                      <a:endParaRPr lang="en-US" b="1" dirty="0">
                        <a:solidFill>
                          <a:srgbClr val="C00000"/>
                        </a:solidFill>
                      </a:endParaRPr>
                    </a:p>
                  </a:txBody>
                  <a:tcPr/>
                </a:tc>
                <a:tc>
                  <a:txBody>
                    <a:bodyPr/>
                    <a:lstStyle/>
                    <a:p>
                      <a:r>
                        <a:rPr lang="en-US" b="1" dirty="0" smtClean="0">
                          <a:solidFill>
                            <a:srgbClr val="C00000"/>
                          </a:solidFill>
                        </a:rPr>
                        <a:t>  7%</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13</a:t>
            </a:fld>
            <a:endParaRPr lang="en-US"/>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effectLst>
                  <a:outerShdw blurRad="38100" dist="38100" dir="2700000" algn="tl">
                    <a:srgbClr val="000000">
                      <a:alpha val="43137"/>
                    </a:srgbClr>
                  </a:outerShdw>
                </a:effectLst>
              </a:rPr>
              <a:t>Reoffenses</a:t>
            </a:r>
            <a:r>
              <a:rPr lang="en-US" dirty="0" smtClean="0">
                <a:effectLst>
                  <a:outerShdw blurRad="38100" dist="38100" dir="2700000" algn="tl">
                    <a:srgbClr val="000000">
                      <a:alpha val="43137"/>
                    </a:srgbClr>
                  </a:outerShdw>
                </a:effectLst>
              </a:rPr>
              <a:t> by Group</a:t>
            </a:r>
            <a:r>
              <a:rPr lang="en-US" dirty="0" smtClean="0"/>
              <a:t/>
            </a:r>
            <a:br>
              <a:rPr lang="en-US" dirty="0" smtClean="0"/>
            </a:br>
            <a:r>
              <a:rPr lang="en-US" sz="3100" dirty="0" smtClean="0">
                <a:solidFill>
                  <a:srgbClr val="FF0000"/>
                </a:solidFill>
              </a:rPr>
              <a:t>FELONY CONVICTIONS ONLY</a:t>
            </a: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8000999" cy="2895599"/>
        </p:xfrm>
        <a:graphic>
          <a:graphicData uri="http://schemas.openxmlformats.org/drawingml/2006/table">
            <a:tbl>
              <a:tblPr firstRow="1" bandRow="1">
                <a:tableStyleId>{5C22544A-7EE6-4342-B048-85BDC9FD1C3A}</a:tableStyleId>
              </a:tblPr>
              <a:tblGrid>
                <a:gridCol w="1512021"/>
                <a:gridCol w="930475"/>
                <a:gridCol w="1279403"/>
                <a:gridCol w="1046784"/>
                <a:gridCol w="930475"/>
                <a:gridCol w="2301841"/>
              </a:tblGrid>
              <a:tr h="632444">
                <a:tc>
                  <a:txBody>
                    <a:bodyPr/>
                    <a:lstStyle/>
                    <a:p>
                      <a:r>
                        <a:rPr lang="en-US" sz="1400" dirty="0" smtClean="0"/>
                        <a:t>Group</a:t>
                      </a:r>
                      <a:endParaRPr lang="en-US" sz="1400" dirty="0"/>
                    </a:p>
                  </a:txBody>
                  <a:tcPr/>
                </a:tc>
                <a:tc>
                  <a:txBody>
                    <a:bodyPr/>
                    <a:lstStyle/>
                    <a:p>
                      <a:r>
                        <a:rPr lang="en-US" sz="1400" dirty="0" smtClean="0"/>
                        <a:t>n=</a:t>
                      </a:r>
                      <a:endParaRPr lang="en-US" sz="1400" dirty="0"/>
                    </a:p>
                  </a:txBody>
                  <a:tcPr/>
                </a:tc>
                <a:tc>
                  <a:txBody>
                    <a:bodyPr/>
                    <a:lstStyle/>
                    <a:p>
                      <a:r>
                        <a:rPr lang="en-US" sz="1400" dirty="0" smtClean="0"/>
                        <a:t>F SO CN</a:t>
                      </a:r>
                      <a:endParaRPr lang="en-US" sz="1400" dirty="0"/>
                    </a:p>
                  </a:txBody>
                  <a:tcPr/>
                </a:tc>
                <a:tc>
                  <a:txBody>
                    <a:bodyPr/>
                    <a:lstStyle/>
                    <a:p>
                      <a:r>
                        <a:rPr lang="en-US" sz="1400" dirty="0" smtClean="0"/>
                        <a:t>F SM CN</a:t>
                      </a:r>
                      <a:endParaRPr lang="en-US" sz="1400" dirty="0"/>
                    </a:p>
                  </a:txBody>
                  <a:tcPr/>
                </a:tc>
                <a:tc>
                  <a:txBody>
                    <a:bodyPr/>
                    <a:lstStyle/>
                    <a:p>
                      <a:r>
                        <a:rPr lang="en-US" sz="1400" dirty="0" smtClean="0"/>
                        <a:t>Total</a:t>
                      </a:r>
                      <a:endParaRPr lang="en-US" sz="1400" dirty="0"/>
                    </a:p>
                  </a:txBody>
                  <a:tcPr/>
                </a:tc>
                <a:tc>
                  <a:txBody>
                    <a:bodyPr/>
                    <a:lstStyle/>
                    <a:p>
                      <a:r>
                        <a:rPr lang="en-US" sz="1400" dirty="0" smtClean="0">
                          <a:solidFill>
                            <a:schemeClr val="bg1"/>
                          </a:solidFill>
                        </a:rPr>
                        <a:t>Recidivism Rate</a:t>
                      </a:r>
                      <a:endParaRPr lang="en-US" sz="1400" dirty="0">
                        <a:solidFill>
                          <a:schemeClr val="bg1"/>
                        </a:solidFill>
                      </a:endParaRPr>
                    </a:p>
                  </a:txBody>
                  <a:tcPr/>
                </a:tc>
              </a:tr>
              <a:tr h="452631">
                <a:tc>
                  <a:txBody>
                    <a:bodyPr/>
                    <a:lstStyle/>
                    <a:p>
                      <a:r>
                        <a:rPr lang="en-US" dirty="0" smtClean="0"/>
                        <a:t>0-3</a:t>
                      </a:r>
                      <a:endParaRPr lang="en-US" dirty="0"/>
                    </a:p>
                  </a:txBody>
                  <a:tcPr/>
                </a:tc>
                <a:tc>
                  <a:txBody>
                    <a:bodyPr/>
                    <a:lstStyle/>
                    <a:p>
                      <a:r>
                        <a:rPr lang="en-US" dirty="0" smtClean="0">
                          <a:solidFill>
                            <a:srgbClr val="488F4D"/>
                          </a:solidFill>
                        </a:rPr>
                        <a:t>155</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115BA4"/>
                          </a:solidFill>
                        </a:rPr>
                        <a:t>  1%</a:t>
                      </a:r>
                      <a:endParaRPr lang="en-US" dirty="0">
                        <a:solidFill>
                          <a:srgbClr val="115BA4"/>
                        </a:solidFill>
                      </a:endParaRPr>
                    </a:p>
                  </a:txBody>
                  <a:tcPr/>
                </a:tc>
              </a:tr>
              <a:tr h="452631">
                <a:tc>
                  <a:txBody>
                    <a:bodyPr/>
                    <a:lstStyle/>
                    <a:p>
                      <a:r>
                        <a:rPr lang="en-US" dirty="0" smtClean="0"/>
                        <a:t>3-5</a:t>
                      </a:r>
                      <a:endParaRPr lang="en-US" dirty="0"/>
                    </a:p>
                  </a:txBody>
                  <a:tcPr/>
                </a:tc>
                <a:tc>
                  <a:txBody>
                    <a:bodyPr/>
                    <a:lstStyle/>
                    <a:p>
                      <a:r>
                        <a:rPr lang="en-US" dirty="0" smtClean="0">
                          <a:solidFill>
                            <a:srgbClr val="488F4D"/>
                          </a:solidFill>
                        </a:rPr>
                        <a:t>134</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2</a:t>
                      </a:r>
                      <a:endParaRPr lang="en-US" dirty="0">
                        <a:solidFill>
                          <a:srgbClr val="488F4D"/>
                        </a:solidFill>
                      </a:endParaRPr>
                    </a:p>
                  </a:txBody>
                  <a:tcPr/>
                </a:tc>
                <a:tc>
                  <a:txBody>
                    <a:bodyPr/>
                    <a:lstStyle/>
                    <a:p>
                      <a:r>
                        <a:rPr lang="en-US" dirty="0" smtClean="0">
                          <a:solidFill>
                            <a:srgbClr val="115BA4"/>
                          </a:solidFill>
                        </a:rPr>
                        <a:t>  2%</a:t>
                      </a:r>
                      <a:endParaRPr lang="en-US" dirty="0">
                        <a:solidFill>
                          <a:srgbClr val="115BA4"/>
                        </a:solidFill>
                      </a:endParaRPr>
                    </a:p>
                  </a:txBody>
                  <a:tcPr/>
                </a:tc>
              </a:tr>
              <a:tr h="452631">
                <a:tc>
                  <a:txBody>
                    <a:bodyPr/>
                    <a:lstStyle/>
                    <a:p>
                      <a:r>
                        <a:rPr lang="en-US" dirty="0" smtClean="0"/>
                        <a:t>5-10</a:t>
                      </a:r>
                      <a:endParaRPr lang="en-US" dirty="0"/>
                    </a:p>
                  </a:txBody>
                  <a:tcPr/>
                </a:tc>
                <a:tc>
                  <a:txBody>
                    <a:bodyPr/>
                    <a:lstStyle/>
                    <a:p>
                      <a:r>
                        <a:rPr lang="en-US" dirty="0" smtClean="0">
                          <a:solidFill>
                            <a:srgbClr val="488F4D"/>
                          </a:solidFill>
                        </a:rPr>
                        <a:t>251</a:t>
                      </a:r>
                      <a:endParaRPr lang="en-US" dirty="0">
                        <a:solidFill>
                          <a:srgbClr val="488F4D"/>
                        </a:solidFill>
                      </a:endParaRPr>
                    </a:p>
                  </a:txBody>
                  <a:tcPr/>
                </a:tc>
                <a:tc>
                  <a:txBody>
                    <a:bodyPr/>
                    <a:lstStyle/>
                    <a:p>
                      <a:r>
                        <a:rPr lang="en-US" dirty="0" smtClean="0">
                          <a:solidFill>
                            <a:srgbClr val="488F4D"/>
                          </a:solidFill>
                        </a:rPr>
                        <a:t>17</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21</a:t>
                      </a:r>
                      <a:endParaRPr lang="en-US" dirty="0">
                        <a:solidFill>
                          <a:srgbClr val="488F4D"/>
                        </a:solidFill>
                      </a:endParaRPr>
                    </a:p>
                  </a:txBody>
                  <a:tcPr/>
                </a:tc>
                <a:tc>
                  <a:txBody>
                    <a:bodyPr/>
                    <a:lstStyle/>
                    <a:p>
                      <a:r>
                        <a:rPr lang="en-US" dirty="0" smtClean="0">
                          <a:solidFill>
                            <a:srgbClr val="115BA4"/>
                          </a:solidFill>
                        </a:rPr>
                        <a:t>  8%</a:t>
                      </a:r>
                      <a:endParaRPr lang="en-US" dirty="0">
                        <a:solidFill>
                          <a:srgbClr val="115BA4"/>
                        </a:solidFill>
                      </a:endParaRPr>
                    </a:p>
                  </a:txBody>
                  <a:tcPr/>
                </a:tc>
              </a:tr>
              <a:tr h="452631">
                <a:tc>
                  <a:txBody>
                    <a:bodyPr/>
                    <a:lstStyle/>
                    <a:p>
                      <a:r>
                        <a:rPr lang="en-US" dirty="0" smtClean="0"/>
                        <a:t>10+</a:t>
                      </a:r>
                      <a:endParaRPr lang="en-US" dirty="0"/>
                    </a:p>
                  </a:txBody>
                  <a:tcPr/>
                </a:tc>
                <a:tc>
                  <a:txBody>
                    <a:bodyPr/>
                    <a:lstStyle/>
                    <a:p>
                      <a:r>
                        <a:rPr lang="en-US" dirty="0" smtClean="0">
                          <a:solidFill>
                            <a:srgbClr val="488F4D"/>
                          </a:solidFill>
                        </a:rPr>
                        <a:t>170</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16</a:t>
                      </a:r>
                      <a:endParaRPr lang="en-US" dirty="0">
                        <a:solidFill>
                          <a:srgbClr val="488F4D"/>
                        </a:solidFill>
                      </a:endParaRPr>
                    </a:p>
                  </a:txBody>
                  <a:tcPr/>
                </a:tc>
                <a:tc>
                  <a:txBody>
                    <a:bodyPr/>
                    <a:lstStyle/>
                    <a:p>
                      <a:r>
                        <a:rPr lang="en-US" dirty="0" smtClean="0">
                          <a:solidFill>
                            <a:srgbClr val="115BA4"/>
                          </a:solidFill>
                        </a:rPr>
                        <a:t>  9%</a:t>
                      </a:r>
                      <a:endParaRPr lang="en-US" dirty="0">
                        <a:solidFill>
                          <a:srgbClr val="115BA4"/>
                        </a:solidFill>
                      </a:endParaRPr>
                    </a:p>
                  </a:txBody>
                  <a:tcPr/>
                </a:tc>
              </a:tr>
              <a:tr h="452631">
                <a:tc>
                  <a:txBody>
                    <a:bodyPr/>
                    <a:lstStyle/>
                    <a:p>
                      <a:r>
                        <a:rPr lang="en-US" b="1" dirty="0" smtClean="0">
                          <a:solidFill>
                            <a:srgbClr val="C00000"/>
                          </a:solidFill>
                        </a:rPr>
                        <a:t>TOTAL</a:t>
                      </a:r>
                      <a:endParaRPr lang="en-US"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41</a:t>
                      </a:r>
                      <a:endParaRPr lang="en-US" b="1" dirty="0">
                        <a:solidFill>
                          <a:srgbClr val="C00000"/>
                        </a:solidFill>
                      </a:endParaRPr>
                    </a:p>
                  </a:txBody>
                  <a:tcPr/>
                </a:tc>
                <a:tc>
                  <a:txBody>
                    <a:bodyPr/>
                    <a:lstStyle/>
                    <a:p>
                      <a:r>
                        <a:rPr lang="en-US" b="1" dirty="0" smtClean="0">
                          <a:solidFill>
                            <a:srgbClr val="C00000"/>
                          </a:solidFill>
                        </a:rPr>
                        <a:t>  6%</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14</a:t>
            </a:fld>
            <a:endParaRPr lang="en-US"/>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Comparison to Static 99/99R rates</a:t>
            </a:r>
            <a:endParaRPr lang="en-US" dirty="0"/>
          </a:p>
        </p:txBody>
      </p:sp>
      <p:sp>
        <p:nvSpPr>
          <p:cNvPr id="3" name="Content Placeholder 2"/>
          <p:cNvSpPr>
            <a:spLocks noGrp="1"/>
          </p:cNvSpPr>
          <p:nvPr>
            <p:ph idx="1"/>
          </p:nvPr>
        </p:nvSpPr>
        <p:spPr/>
        <p:txBody>
          <a:bodyPr>
            <a:normAutofit lnSpcReduction="10000"/>
          </a:bodyPr>
          <a:lstStyle/>
          <a:p>
            <a:r>
              <a:rPr lang="en-US" sz="2400" i="1" dirty="0" smtClean="0"/>
              <a:t>Static-99</a:t>
            </a:r>
            <a:r>
              <a:rPr lang="en-US" sz="2400" dirty="0" smtClean="0"/>
              <a:t>: </a:t>
            </a:r>
          </a:p>
          <a:p>
            <a:endParaRPr lang="en-US" sz="2400" dirty="0" smtClean="0"/>
          </a:p>
          <a:p>
            <a:r>
              <a:rPr lang="en-US" sz="2400" dirty="0" smtClean="0"/>
              <a:t>Scores 6+ (n = 129): </a:t>
            </a:r>
            <a:r>
              <a:rPr lang="en-US" sz="2400" b="1" u="sng" dirty="0" smtClean="0"/>
              <a:t>39%</a:t>
            </a:r>
            <a:r>
              <a:rPr lang="en-US" sz="2400" dirty="0" smtClean="0"/>
              <a:t>; </a:t>
            </a:r>
            <a:r>
              <a:rPr lang="en-US" sz="2400" b="1" u="sng" dirty="0" smtClean="0"/>
              <a:t>45%</a:t>
            </a:r>
            <a:r>
              <a:rPr lang="en-US" sz="2400" dirty="0" smtClean="0"/>
              <a:t>; </a:t>
            </a:r>
            <a:r>
              <a:rPr lang="en-US" sz="2400" b="1" u="sng" dirty="0" smtClean="0"/>
              <a:t>52%</a:t>
            </a:r>
            <a:r>
              <a:rPr lang="en-US" sz="2400" dirty="0" smtClean="0"/>
              <a:t> (5,10,15 yrs.).</a:t>
            </a:r>
          </a:p>
          <a:p>
            <a:r>
              <a:rPr lang="en-US" sz="2400" dirty="0" smtClean="0"/>
              <a:t>Score 5 (n = 100): </a:t>
            </a:r>
            <a:r>
              <a:rPr lang="en-US" sz="2400" b="1" u="sng" dirty="0" smtClean="0"/>
              <a:t>33%</a:t>
            </a:r>
            <a:r>
              <a:rPr lang="en-US" sz="2400" dirty="0" smtClean="0"/>
              <a:t>; </a:t>
            </a:r>
            <a:r>
              <a:rPr lang="en-US" sz="2400" b="1" u="sng" dirty="0" smtClean="0"/>
              <a:t>38%</a:t>
            </a:r>
            <a:r>
              <a:rPr lang="en-US" sz="2400" dirty="0" smtClean="0"/>
              <a:t>; </a:t>
            </a:r>
            <a:r>
              <a:rPr lang="en-US" sz="2400" b="1" u="sng" dirty="0" smtClean="0"/>
              <a:t>40</a:t>
            </a:r>
            <a:r>
              <a:rPr lang="en-US" sz="2400" u="sng" dirty="0" smtClean="0"/>
              <a:t>%</a:t>
            </a:r>
            <a:r>
              <a:rPr lang="en-US" sz="2400" dirty="0" smtClean="0"/>
              <a:t> (5,10,15 yrs.). </a:t>
            </a:r>
          </a:p>
          <a:p>
            <a:endParaRPr lang="en-US" sz="2400" dirty="0" smtClean="0"/>
          </a:p>
          <a:p>
            <a:endParaRPr lang="en-US" sz="2400" i="1" dirty="0" smtClean="0"/>
          </a:p>
          <a:p>
            <a:r>
              <a:rPr lang="en-US" sz="2400" i="1" dirty="0" smtClean="0"/>
              <a:t>Static-99R (High Risk/Need):</a:t>
            </a:r>
          </a:p>
          <a:p>
            <a:endParaRPr lang="en-US" sz="2400" dirty="0" smtClean="0"/>
          </a:p>
          <a:p>
            <a:r>
              <a:rPr lang="en-US" sz="2400" dirty="0" smtClean="0"/>
              <a:t>Score 6: </a:t>
            </a:r>
            <a:r>
              <a:rPr lang="en-US" sz="2400" b="1" u="sng" dirty="0" smtClean="0"/>
              <a:t>31.2%</a:t>
            </a:r>
            <a:r>
              <a:rPr lang="en-US" sz="2400" dirty="0" smtClean="0"/>
              <a:t>; </a:t>
            </a:r>
            <a:r>
              <a:rPr lang="en-US" sz="2400" b="1" u="sng" dirty="0" smtClean="0"/>
              <a:t>41.9%</a:t>
            </a:r>
            <a:r>
              <a:rPr lang="en-US" sz="2400" dirty="0" smtClean="0"/>
              <a:t> (estimated rates; 5, 10 yrs.).</a:t>
            </a:r>
          </a:p>
          <a:p>
            <a:r>
              <a:rPr lang="en-US" sz="2400" dirty="0" smtClean="0"/>
              <a:t>Score 5: </a:t>
            </a:r>
            <a:r>
              <a:rPr lang="en-US" sz="2400" b="1" u="sng" dirty="0" smtClean="0"/>
              <a:t>25.2%</a:t>
            </a:r>
            <a:r>
              <a:rPr lang="en-US" sz="2400" dirty="0" smtClean="0"/>
              <a:t>;</a:t>
            </a:r>
            <a:r>
              <a:rPr lang="en-US" sz="2400" b="1" dirty="0" smtClean="0"/>
              <a:t> </a:t>
            </a:r>
            <a:r>
              <a:rPr lang="en-US" sz="2400" b="1" u="sng" dirty="0" smtClean="0"/>
              <a:t>35.5%</a:t>
            </a:r>
            <a:r>
              <a:rPr lang="en-US" sz="2400" dirty="0" smtClean="0"/>
              <a:t> (estimated rates; 5, 10 yrs.).</a:t>
            </a:r>
          </a:p>
          <a:p>
            <a:r>
              <a:rPr lang="en-US" sz="2400" dirty="0" smtClean="0"/>
              <a:t>Score 4: </a:t>
            </a:r>
            <a:r>
              <a:rPr lang="en-US" sz="2400" b="1" u="sng" dirty="0" smtClean="0"/>
              <a:t>20.1%</a:t>
            </a:r>
            <a:r>
              <a:rPr lang="en-US" sz="2400" dirty="0" smtClean="0"/>
              <a:t>; </a:t>
            </a:r>
            <a:r>
              <a:rPr lang="en-US" sz="2400" b="1" u="sng" dirty="0" smtClean="0"/>
              <a:t>29.6%</a:t>
            </a:r>
            <a:r>
              <a:rPr lang="en-US" sz="2400" dirty="0" smtClean="0"/>
              <a:t> (estimated rates; 5, 10 yrs.). </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15</a:t>
            </a:fld>
            <a:endParaRPr lang="en-US"/>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Static-99R</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p>
            <a:r>
              <a:rPr lang="en-US" sz="2400" i="1" dirty="0" smtClean="0"/>
              <a:t>Routine Group</a:t>
            </a:r>
            <a:r>
              <a:rPr lang="en-US" sz="2400" dirty="0" smtClean="0"/>
              <a:t>:</a:t>
            </a:r>
          </a:p>
          <a:p>
            <a:r>
              <a:rPr lang="en-US" sz="2400" dirty="0" smtClean="0"/>
              <a:t>Score 6: </a:t>
            </a:r>
            <a:r>
              <a:rPr lang="en-US" sz="2400" b="1" dirty="0" smtClean="0"/>
              <a:t>14.7%</a:t>
            </a:r>
            <a:r>
              <a:rPr lang="en-US" sz="2400" dirty="0" smtClean="0"/>
              <a:t> (estimated rate for 5 years follow-up</a:t>
            </a:r>
          </a:p>
          <a:p>
            <a:r>
              <a:rPr lang="en-US" sz="2400" dirty="0" smtClean="0"/>
              <a:t>Score 5: </a:t>
            </a:r>
            <a:r>
              <a:rPr lang="en-US" sz="2400" b="1" dirty="0" smtClean="0"/>
              <a:t>11.4%</a:t>
            </a:r>
          </a:p>
          <a:p>
            <a:pPr>
              <a:buNone/>
            </a:pPr>
            <a:endParaRPr lang="en-US" sz="2400" dirty="0" smtClean="0"/>
          </a:p>
          <a:p>
            <a:r>
              <a:rPr lang="en-US" sz="2400" i="1" dirty="0" smtClean="0"/>
              <a:t>Preselected for Treatment Group</a:t>
            </a:r>
            <a:r>
              <a:rPr lang="en-US" sz="2400" dirty="0" smtClean="0"/>
              <a:t>:</a:t>
            </a:r>
          </a:p>
          <a:p>
            <a:r>
              <a:rPr lang="en-US" sz="2400" dirty="0" smtClean="0"/>
              <a:t>Score 6: </a:t>
            </a:r>
            <a:r>
              <a:rPr lang="en-US" sz="2400" b="1" dirty="0" smtClean="0"/>
              <a:t>20.2%; 27.6% </a:t>
            </a:r>
            <a:r>
              <a:rPr lang="en-US" sz="2400" dirty="0" smtClean="0"/>
              <a:t>(5, 10 yrs.).</a:t>
            </a:r>
          </a:p>
          <a:p>
            <a:r>
              <a:rPr lang="en-US" sz="2400" dirty="0" smtClean="0"/>
              <a:t>Score 5: </a:t>
            </a:r>
            <a:r>
              <a:rPr lang="en-US" sz="2400" b="1" dirty="0" smtClean="0"/>
              <a:t>15.9%; 22.6% </a:t>
            </a:r>
          </a:p>
          <a:p>
            <a:endParaRPr lang="en-US" sz="2400" dirty="0" smtClean="0"/>
          </a:p>
          <a:p>
            <a:r>
              <a:rPr lang="en-US" sz="2400" i="1" dirty="0" smtClean="0"/>
              <a:t>Non-Routine Group</a:t>
            </a:r>
            <a:r>
              <a:rPr lang="en-US" sz="2400" dirty="0" smtClean="0"/>
              <a:t>:</a:t>
            </a:r>
          </a:p>
          <a:p>
            <a:r>
              <a:rPr lang="en-US" sz="2400" dirty="0" smtClean="0"/>
              <a:t>Score 6: </a:t>
            </a:r>
            <a:r>
              <a:rPr lang="en-US" sz="2400" b="1" dirty="0" smtClean="0"/>
              <a:t>24.7%; 33.4%</a:t>
            </a:r>
          </a:p>
          <a:p>
            <a:r>
              <a:rPr lang="en-US" sz="2400" dirty="0" smtClean="0"/>
              <a:t>Score 5: </a:t>
            </a:r>
            <a:r>
              <a:rPr lang="en-US" sz="2400" b="1" dirty="0" smtClean="0"/>
              <a:t>19.6%; 27.7%</a:t>
            </a:r>
          </a:p>
          <a:p>
            <a:pPr>
              <a:buNone/>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16</a:t>
            </a:fld>
            <a:endParaRPr lang="en-US"/>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Comparison of Recidivism Rates by Group</a:t>
            </a:r>
            <a:r>
              <a:rPr lang="en-US" sz="3100" dirty="0" smtClean="0"/>
              <a:t/>
            </a:r>
            <a:br>
              <a:rPr lang="en-US" sz="3100" dirty="0" smtClean="0"/>
            </a:br>
            <a:endParaRPr lang="en-US" sz="3100" dirty="0">
              <a:solidFill>
                <a:srgbClr val="FF0000"/>
              </a:solidFill>
            </a:endParaRPr>
          </a:p>
        </p:txBody>
      </p:sp>
      <p:graphicFrame>
        <p:nvGraphicFramePr>
          <p:cNvPr id="5" name="Content Placeholder 4"/>
          <p:cNvGraphicFramePr>
            <a:graphicFrameLocks noGrp="1"/>
          </p:cNvGraphicFramePr>
          <p:nvPr>
            <p:ph idx="1"/>
          </p:nvPr>
        </p:nvGraphicFramePr>
        <p:xfrm>
          <a:off x="457200" y="1981200"/>
          <a:ext cx="7143983" cy="2560320"/>
        </p:xfrm>
        <a:graphic>
          <a:graphicData uri="http://schemas.openxmlformats.org/drawingml/2006/table">
            <a:tbl>
              <a:tblPr firstRow="1" bandRow="1">
                <a:tableStyleId>{5C22544A-7EE6-4342-B048-85BDC9FD1C3A}</a:tableStyleId>
              </a:tblPr>
              <a:tblGrid>
                <a:gridCol w="1392651"/>
                <a:gridCol w="893349"/>
                <a:gridCol w="838200"/>
                <a:gridCol w="838200"/>
                <a:gridCol w="838200"/>
                <a:gridCol w="2343383"/>
              </a:tblGrid>
              <a:tr h="632444">
                <a:tc>
                  <a:txBody>
                    <a:bodyPr/>
                    <a:lstStyle/>
                    <a:p>
                      <a:r>
                        <a:rPr lang="en-US" sz="1800" dirty="0" smtClean="0"/>
                        <a:t>Group</a:t>
                      </a:r>
                      <a:endParaRPr lang="en-US" sz="1800" dirty="0"/>
                    </a:p>
                  </a:txBody>
                  <a:tcPr/>
                </a:tc>
                <a:tc>
                  <a:txBody>
                    <a:bodyPr/>
                    <a:lstStyle/>
                    <a:p>
                      <a:pPr marL="0" algn="l" defTabSz="914400" rtl="0" eaLnBrk="1" latinLnBrk="0" hangingPunct="1"/>
                      <a:r>
                        <a:rPr lang="en-US" sz="1800" b="1" kern="1200" dirty="0" smtClean="0">
                          <a:solidFill>
                            <a:schemeClr val="lt1"/>
                          </a:solidFill>
                          <a:latin typeface="+mn-lt"/>
                          <a:ea typeface="+mn-ea"/>
                          <a:cs typeface="+mn-cs"/>
                        </a:rPr>
                        <a:t> 0-3</a:t>
                      </a:r>
                    </a:p>
                    <a:p>
                      <a:pPr marL="0" algn="l" defTabSz="914400" rtl="0" eaLnBrk="1" latinLnBrk="0" hangingPunct="1"/>
                      <a:r>
                        <a:rPr lang="en-US" sz="1800" b="1" kern="1200" dirty="0" smtClean="0">
                          <a:solidFill>
                            <a:schemeClr val="lt1"/>
                          </a:solidFill>
                          <a:latin typeface="+mn-lt"/>
                          <a:ea typeface="+mn-ea"/>
                          <a:cs typeface="+mn-cs"/>
                        </a:rPr>
                        <a:t>n=155</a:t>
                      </a:r>
                      <a:endParaRPr lang="en-US" sz="1800" b="1" kern="1200" dirty="0">
                        <a:solidFill>
                          <a:schemeClr val="lt1"/>
                        </a:solidFill>
                        <a:latin typeface="+mn-lt"/>
                        <a:ea typeface="+mn-ea"/>
                        <a:cs typeface="+mn-cs"/>
                      </a:endParaRPr>
                    </a:p>
                  </a:txBody>
                  <a:tcPr/>
                </a:tc>
                <a:tc>
                  <a:txBody>
                    <a:bodyPr/>
                    <a:lstStyle/>
                    <a:p>
                      <a:pPr marL="0" algn="l" defTabSz="914400" rtl="0" eaLnBrk="1" latinLnBrk="0" hangingPunct="1"/>
                      <a:r>
                        <a:rPr lang="en-US" sz="1800" kern="1200" dirty="0" smtClean="0">
                          <a:solidFill>
                            <a:schemeClr val="bg1"/>
                          </a:solidFill>
                          <a:latin typeface="+mn-lt"/>
                          <a:ea typeface="+mn-ea"/>
                          <a:cs typeface="+mn-cs"/>
                        </a:rPr>
                        <a:t>3-5</a:t>
                      </a:r>
                    </a:p>
                    <a:p>
                      <a:pPr marL="0" algn="l" defTabSz="914400" rtl="0" eaLnBrk="1" latinLnBrk="0" hangingPunct="1"/>
                      <a:r>
                        <a:rPr lang="en-US" sz="1800" kern="1200" dirty="0" smtClean="0">
                          <a:solidFill>
                            <a:schemeClr val="bg1"/>
                          </a:solidFill>
                          <a:latin typeface="+mn-lt"/>
                          <a:ea typeface="+mn-ea"/>
                          <a:cs typeface="+mn-cs"/>
                        </a:rPr>
                        <a:t>n=134</a:t>
                      </a:r>
                      <a:endParaRPr lang="en-US" sz="1800" kern="1200" dirty="0">
                        <a:solidFill>
                          <a:schemeClr val="bg1"/>
                        </a:solidFill>
                        <a:latin typeface="+mn-lt"/>
                        <a:ea typeface="+mn-ea"/>
                        <a:cs typeface="+mn-cs"/>
                      </a:endParaRPr>
                    </a:p>
                  </a:txBody>
                  <a:tcPr/>
                </a:tc>
                <a:tc>
                  <a:txBody>
                    <a:bodyPr/>
                    <a:lstStyle/>
                    <a:p>
                      <a:pPr algn="l"/>
                      <a:r>
                        <a:rPr lang="en-US" sz="1800" dirty="0" smtClean="0"/>
                        <a:t>5-10</a:t>
                      </a:r>
                    </a:p>
                    <a:p>
                      <a:pPr algn="l"/>
                      <a:r>
                        <a:rPr lang="en-US" sz="1800" dirty="0" smtClean="0"/>
                        <a:t>n=251</a:t>
                      </a:r>
                      <a:endParaRPr lang="en-US" sz="1800" dirty="0"/>
                    </a:p>
                  </a:txBody>
                  <a:tcPr/>
                </a:tc>
                <a:tc>
                  <a:txBody>
                    <a:bodyPr/>
                    <a:lstStyle/>
                    <a:p>
                      <a:r>
                        <a:rPr lang="en-US" sz="1800" dirty="0" smtClean="0"/>
                        <a:t>10+</a:t>
                      </a:r>
                    </a:p>
                    <a:p>
                      <a:r>
                        <a:rPr lang="en-US" sz="1800" dirty="0" smtClean="0"/>
                        <a:t>n=170</a:t>
                      </a:r>
                      <a:endParaRPr lang="en-US" sz="1800" dirty="0"/>
                    </a:p>
                  </a:txBody>
                  <a:tcPr/>
                </a:tc>
                <a:tc>
                  <a:txBody>
                    <a:bodyPr/>
                    <a:lstStyle/>
                    <a:p>
                      <a:pPr algn="ctr"/>
                      <a:r>
                        <a:rPr lang="en-US" sz="1800" dirty="0" smtClean="0">
                          <a:solidFill>
                            <a:schemeClr val="bg1"/>
                          </a:solidFill>
                        </a:rPr>
                        <a:t>Total Sample</a:t>
                      </a:r>
                    </a:p>
                    <a:p>
                      <a:pPr algn="ctr"/>
                      <a:r>
                        <a:rPr lang="en-US" sz="1800" dirty="0" smtClean="0">
                          <a:solidFill>
                            <a:schemeClr val="bg1"/>
                          </a:solidFill>
                        </a:rPr>
                        <a:t>N=710</a:t>
                      </a:r>
                      <a:endParaRPr lang="en-US" sz="1800" dirty="0">
                        <a:solidFill>
                          <a:schemeClr val="bg1"/>
                        </a:solidFill>
                      </a:endParaRPr>
                    </a:p>
                  </a:txBody>
                  <a:tcPr/>
                </a:tc>
              </a:tr>
              <a:tr h="452631">
                <a:tc>
                  <a:txBody>
                    <a:bodyPr/>
                    <a:lstStyle/>
                    <a:p>
                      <a:r>
                        <a:rPr lang="en-US" dirty="0" smtClean="0"/>
                        <a:t>All Offenses</a:t>
                      </a:r>
                      <a:endParaRPr lang="en-US" dirty="0"/>
                    </a:p>
                  </a:txBody>
                  <a:tcPr/>
                </a:tc>
                <a:tc>
                  <a:txBody>
                    <a:bodyPr/>
                    <a:lstStyle/>
                    <a:p>
                      <a:pPr algn="l"/>
                      <a:r>
                        <a:rPr lang="en-US" dirty="0" smtClean="0">
                          <a:solidFill>
                            <a:srgbClr val="488F4D"/>
                          </a:solidFill>
                        </a:rPr>
                        <a:t>4%</a:t>
                      </a:r>
                      <a:endParaRPr lang="en-US" dirty="0">
                        <a:solidFill>
                          <a:srgbClr val="488F4D"/>
                        </a:solidFill>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10%</a:t>
                      </a:r>
                      <a:endParaRPr lang="en-US" sz="1800" kern="1200" dirty="0">
                        <a:solidFill>
                          <a:srgbClr val="488F4D"/>
                        </a:solidFill>
                        <a:latin typeface="+mn-lt"/>
                        <a:ea typeface="+mn-ea"/>
                        <a:cs typeface="+mn-cs"/>
                      </a:endParaRPr>
                    </a:p>
                  </a:txBody>
                  <a:tcPr/>
                </a:tc>
                <a:tc>
                  <a:txBody>
                    <a:bodyPr/>
                    <a:lstStyle/>
                    <a:p>
                      <a:pPr algn="l"/>
                      <a:r>
                        <a:rPr lang="en-US" dirty="0" smtClean="0">
                          <a:solidFill>
                            <a:srgbClr val="488F4D"/>
                          </a:solidFill>
                        </a:rPr>
                        <a:t>12%</a:t>
                      </a:r>
                      <a:endParaRPr lang="en-US" dirty="0">
                        <a:solidFill>
                          <a:srgbClr val="488F4D"/>
                        </a:solidFill>
                      </a:endParaRPr>
                    </a:p>
                  </a:txBody>
                  <a:tcPr/>
                </a:tc>
                <a:tc>
                  <a:txBody>
                    <a:bodyPr/>
                    <a:lstStyle/>
                    <a:p>
                      <a:pPr algn="l"/>
                      <a:r>
                        <a:rPr lang="en-US" dirty="0" smtClean="0">
                          <a:solidFill>
                            <a:srgbClr val="488F4D"/>
                          </a:solidFill>
                        </a:rPr>
                        <a:t>12%</a:t>
                      </a:r>
                      <a:endParaRPr lang="en-US" dirty="0">
                        <a:solidFill>
                          <a:srgbClr val="488F4D"/>
                        </a:solidFill>
                      </a:endParaRPr>
                    </a:p>
                  </a:txBody>
                  <a:tcPr/>
                </a:tc>
                <a:tc>
                  <a:txBody>
                    <a:bodyPr/>
                    <a:lstStyle/>
                    <a:p>
                      <a:pPr algn="ctr"/>
                      <a:r>
                        <a:rPr lang="en-US" dirty="0" smtClean="0">
                          <a:solidFill>
                            <a:srgbClr val="C00000"/>
                          </a:solidFill>
                        </a:rPr>
                        <a:t> 10%</a:t>
                      </a:r>
                      <a:endParaRPr lang="en-US" dirty="0">
                        <a:solidFill>
                          <a:srgbClr val="C00000"/>
                        </a:solidFill>
                      </a:endParaRPr>
                    </a:p>
                  </a:txBody>
                  <a:tcPr/>
                </a:tc>
              </a:tr>
              <a:tr h="452631">
                <a:tc>
                  <a:txBody>
                    <a:bodyPr/>
                    <a:lstStyle/>
                    <a:p>
                      <a:r>
                        <a:rPr lang="en-US" dirty="0" smtClean="0"/>
                        <a:t>All Convictions</a:t>
                      </a:r>
                      <a:endParaRPr lang="en-US" dirty="0"/>
                    </a:p>
                  </a:txBody>
                  <a:tcPr/>
                </a:tc>
                <a:tc>
                  <a:txBody>
                    <a:bodyPr/>
                    <a:lstStyle/>
                    <a:p>
                      <a:pPr algn="l"/>
                      <a:r>
                        <a:rPr lang="en-US" dirty="0" smtClean="0">
                          <a:solidFill>
                            <a:srgbClr val="488F4D"/>
                          </a:solidFill>
                        </a:rPr>
                        <a:t>2%</a:t>
                      </a:r>
                      <a:endParaRPr lang="en-US" dirty="0">
                        <a:solidFill>
                          <a:srgbClr val="488F4D"/>
                        </a:solidFill>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2%</a:t>
                      </a:r>
                      <a:endParaRPr lang="en-US" sz="1800" kern="1200" dirty="0">
                        <a:solidFill>
                          <a:srgbClr val="488F4D"/>
                        </a:solidFill>
                        <a:latin typeface="+mn-lt"/>
                        <a:ea typeface="+mn-ea"/>
                        <a:cs typeface="+mn-cs"/>
                      </a:endParaRPr>
                    </a:p>
                  </a:txBody>
                  <a:tcPr/>
                </a:tc>
                <a:tc>
                  <a:txBody>
                    <a:bodyPr/>
                    <a:lstStyle/>
                    <a:p>
                      <a:pPr algn="l"/>
                      <a:r>
                        <a:rPr lang="en-US" dirty="0" smtClean="0">
                          <a:solidFill>
                            <a:srgbClr val="488F4D"/>
                          </a:solidFill>
                        </a:rPr>
                        <a:t>9%</a:t>
                      </a:r>
                      <a:endParaRPr lang="en-US" dirty="0">
                        <a:solidFill>
                          <a:srgbClr val="488F4D"/>
                        </a:solidFill>
                      </a:endParaRPr>
                    </a:p>
                  </a:txBody>
                  <a:tcPr/>
                </a:tc>
                <a:tc>
                  <a:txBody>
                    <a:bodyPr/>
                    <a:lstStyle/>
                    <a:p>
                      <a:pPr algn="l"/>
                      <a:r>
                        <a:rPr lang="en-US" dirty="0" smtClean="0">
                          <a:solidFill>
                            <a:srgbClr val="488F4D"/>
                          </a:solidFill>
                        </a:rPr>
                        <a:t>10%</a:t>
                      </a:r>
                      <a:endParaRPr lang="en-US" dirty="0">
                        <a:solidFill>
                          <a:srgbClr val="488F4D"/>
                        </a:solidFill>
                      </a:endParaRPr>
                    </a:p>
                  </a:txBody>
                  <a:tcPr/>
                </a:tc>
                <a:tc>
                  <a:txBody>
                    <a:bodyPr/>
                    <a:lstStyle/>
                    <a:p>
                      <a:pPr algn="ctr"/>
                      <a:r>
                        <a:rPr lang="en-US" dirty="0" smtClean="0">
                          <a:solidFill>
                            <a:srgbClr val="C00000"/>
                          </a:solidFill>
                        </a:rPr>
                        <a:t>  7%</a:t>
                      </a:r>
                      <a:endParaRPr lang="en-US" dirty="0">
                        <a:solidFill>
                          <a:srgbClr val="C00000"/>
                        </a:solidFill>
                      </a:endParaRPr>
                    </a:p>
                  </a:txBody>
                  <a:tcPr/>
                </a:tc>
              </a:tr>
              <a:tr h="452631">
                <a:tc>
                  <a:txBody>
                    <a:bodyPr/>
                    <a:lstStyle/>
                    <a:p>
                      <a:r>
                        <a:rPr lang="en-US" dirty="0" smtClean="0"/>
                        <a:t>Felony Convictions</a:t>
                      </a:r>
                      <a:endParaRPr lang="en-US" dirty="0"/>
                    </a:p>
                  </a:txBody>
                  <a:tcPr/>
                </a:tc>
                <a:tc>
                  <a:txBody>
                    <a:bodyPr/>
                    <a:lstStyle/>
                    <a:p>
                      <a:pPr algn="l"/>
                      <a:r>
                        <a:rPr lang="en-US" dirty="0" smtClean="0">
                          <a:solidFill>
                            <a:srgbClr val="488F4D"/>
                          </a:solidFill>
                        </a:rPr>
                        <a:t>1%</a:t>
                      </a:r>
                      <a:endParaRPr lang="en-US" dirty="0">
                        <a:solidFill>
                          <a:srgbClr val="488F4D"/>
                        </a:solidFill>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2%</a:t>
                      </a:r>
                      <a:endParaRPr lang="en-US" sz="1800" kern="1200" dirty="0">
                        <a:solidFill>
                          <a:srgbClr val="488F4D"/>
                        </a:solidFill>
                        <a:latin typeface="+mn-lt"/>
                        <a:ea typeface="+mn-ea"/>
                        <a:cs typeface="+mn-cs"/>
                      </a:endParaRPr>
                    </a:p>
                  </a:txBody>
                  <a:tcPr/>
                </a:tc>
                <a:tc>
                  <a:txBody>
                    <a:bodyPr/>
                    <a:lstStyle/>
                    <a:p>
                      <a:pPr algn="l"/>
                      <a:r>
                        <a:rPr lang="en-US" dirty="0" smtClean="0">
                          <a:solidFill>
                            <a:srgbClr val="488F4D"/>
                          </a:solidFill>
                        </a:rPr>
                        <a:t>8%</a:t>
                      </a:r>
                      <a:endParaRPr lang="en-US" dirty="0">
                        <a:solidFill>
                          <a:srgbClr val="488F4D"/>
                        </a:solidFill>
                      </a:endParaRPr>
                    </a:p>
                  </a:txBody>
                  <a:tcPr/>
                </a:tc>
                <a:tc>
                  <a:txBody>
                    <a:bodyPr/>
                    <a:lstStyle/>
                    <a:p>
                      <a:pPr algn="l"/>
                      <a:r>
                        <a:rPr lang="en-US" dirty="0" smtClean="0">
                          <a:solidFill>
                            <a:srgbClr val="488F4D"/>
                          </a:solidFill>
                        </a:rPr>
                        <a:t>9%</a:t>
                      </a:r>
                      <a:endParaRPr lang="en-US" dirty="0">
                        <a:solidFill>
                          <a:srgbClr val="488F4D"/>
                        </a:solidFill>
                      </a:endParaRPr>
                    </a:p>
                  </a:txBody>
                  <a:tcPr/>
                </a:tc>
                <a:tc>
                  <a:txBody>
                    <a:bodyPr/>
                    <a:lstStyle/>
                    <a:p>
                      <a:pPr algn="ctr"/>
                      <a:r>
                        <a:rPr lang="en-US" dirty="0" smtClean="0">
                          <a:solidFill>
                            <a:srgbClr val="C00000"/>
                          </a:solidFill>
                        </a:rPr>
                        <a:t>  6%</a:t>
                      </a:r>
                      <a:endParaRPr lang="en-US"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17</a:t>
            </a:fld>
            <a:endParaRPr lang="en-US"/>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Reoffenses</a:t>
            </a:r>
            <a:r>
              <a:rPr lang="en-US" dirty="0" smtClean="0"/>
              <a:t> by Age at Release</a:t>
            </a:r>
            <a:br>
              <a:rPr lang="en-US" dirty="0" smtClean="0"/>
            </a:br>
            <a:r>
              <a:rPr lang="en-US" dirty="0" smtClean="0"/>
              <a:t>(Total and Convictions)</a:t>
            </a:r>
            <a:endParaRPr lang="en-US" sz="3100" dirty="0"/>
          </a:p>
        </p:txBody>
      </p:sp>
      <p:graphicFrame>
        <p:nvGraphicFramePr>
          <p:cNvPr id="5" name="Content Placeholder 4"/>
          <p:cNvGraphicFramePr>
            <a:graphicFrameLocks noGrp="1"/>
          </p:cNvGraphicFramePr>
          <p:nvPr>
            <p:ph idx="1"/>
          </p:nvPr>
        </p:nvGraphicFramePr>
        <p:xfrm>
          <a:off x="533400" y="1981200"/>
          <a:ext cx="7848600" cy="2865120"/>
        </p:xfrm>
        <a:graphic>
          <a:graphicData uri="http://schemas.openxmlformats.org/drawingml/2006/table">
            <a:tbl>
              <a:tblPr firstRow="1" bandRow="1">
                <a:tableStyleId>{5C22544A-7EE6-4342-B048-85BDC9FD1C3A}</a:tableStyleId>
              </a:tblPr>
              <a:tblGrid>
                <a:gridCol w="914400"/>
                <a:gridCol w="600102"/>
                <a:gridCol w="463826"/>
                <a:gridCol w="460072"/>
                <a:gridCol w="533400"/>
                <a:gridCol w="838200"/>
                <a:gridCol w="762000"/>
                <a:gridCol w="609600"/>
                <a:gridCol w="990600"/>
                <a:gridCol w="609600"/>
                <a:gridCol w="1066800"/>
              </a:tblGrid>
              <a:tr h="370840">
                <a:tc>
                  <a:txBody>
                    <a:bodyPr/>
                    <a:lstStyle/>
                    <a:p>
                      <a:r>
                        <a:rPr lang="en-US" sz="1200" dirty="0" smtClean="0"/>
                        <a:t>Age</a:t>
                      </a:r>
                    </a:p>
                    <a:p>
                      <a:r>
                        <a:rPr lang="en-US" sz="1200" dirty="0" smtClean="0"/>
                        <a:t>(at release)</a:t>
                      </a:r>
                      <a:endParaRPr lang="en-US" sz="1200" dirty="0"/>
                    </a:p>
                  </a:txBody>
                  <a:tcPr/>
                </a:tc>
                <a:tc>
                  <a:txBody>
                    <a:bodyPr/>
                    <a:lstStyle/>
                    <a:p>
                      <a:r>
                        <a:rPr lang="en-US" sz="1200" dirty="0" smtClean="0"/>
                        <a:t>n=</a:t>
                      </a:r>
                      <a:endParaRPr lang="en-US" sz="1200" dirty="0"/>
                    </a:p>
                  </a:txBody>
                  <a:tcPr/>
                </a:tc>
                <a:tc>
                  <a:txBody>
                    <a:bodyPr/>
                    <a:lstStyle/>
                    <a:p>
                      <a:r>
                        <a:rPr lang="en-US" sz="1200" dirty="0" smtClean="0"/>
                        <a:t>F SO CN</a:t>
                      </a:r>
                      <a:endParaRPr lang="en-US" sz="1200" dirty="0"/>
                    </a:p>
                  </a:txBody>
                  <a:tcPr/>
                </a:tc>
                <a:tc>
                  <a:txBody>
                    <a:bodyPr/>
                    <a:lstStyle/>
                    <a:p>
                      <a:r>
                        <a:rPr lang="en-US" sz="1200" dirty="0" smtClean="0"/>
                        <a:t>F SM CN</a:t>
                      </a:r>
                      <a:endParaRPr lang="en-US" sz="1200" dirty="0"/>
                    </a:p>
                  </a:txBody>
                  <a:tcPr/>
                </a:tc>
                <a:tc>
                  <a:txBody>
                    <a:bodyPr/>
                    <a:lstStyle/>
                    <a:p>
                      <a:r>
                        <a:rPr lang="en-US" sz="1200" dirty="0" smtClean="0"/>
                        <a:t>MM CN</a:t>
                      </a:r>
                      <a:endParaRPr lang="en-US" sz="1200" dirty="0"/>
                    </a:p>
                  </a:txBody>
                  <a:tcPr/>
                </a:tc>
                <a:tc>
                  <a:txBody>
                    <a:bodyPr/>
                    <a:lstStyle/>
                    <a:p>
                      <a:r>
                        <a:rPr lang="en-US" sz="1200" dirty="0" smtClean="0"/>
                        <a:t>F</a:t>
                      </a:r>
                      <a:r>
                        <a:rPr lang="en-US" sz="1200" baseline="0" dirty="0" smtClean="0"/>
                        <a:t> Charge</a:t>
                      </a:r>
                      <a:endParaRPr lang="en-US" sz="1200" dirty="0"/>
                    </a:p>
                  </a:txBody>
                  <a:tcPr/>
                </a:tc>
                <a:tc>
                  <a:txBody>
                    <a:bodyPr/>
                    <a:lstStyle/>
                    <a:p>
                      <a:r>
                        <a:rPr lang="en-US" sz="1200" dirty="0" smtClean="0"/>
                        <a:t>MM Charge</a:t>
                      </a:r>
                      <a:endParaRPr lang="en-US" sz="1200" dirty="0"/>
                    </a:p>
                  </a:txBody>
                  <a:tcPr/>
                </a:tc>
                <a:tc>
                  <a:txBody>
                    <a:bodyPr/>
                    <a:lstStyle/>
                    <a:p>
                      <a:r>
                        <a:rPr lang="en-US" sz="1200" dirty="0" smtClean="0"/>
                        <a:t>Total</a:t>
                      </a:r>
                      <a:endParaRPr lang="en-US" sz="1200" dirty="0"/>
                    </a:p>
                  </a:txBody>
                  <a:tcPr/>
                </a:tc>
                <a:tc>
                  <a:txBody>
                    <a:bodyPr/>
                    <a:lstStyle/>
                    <a:p>
                      <a:pPr algn="ctr"/>
                      <a:r>
                        <a:rPr lang="en-US" sz="1200" dirty="0" smtClean="0">
                          <a:solidFill>
                            <a:schemeClr val="bg1"/>
                          </a:solidFill>
                        </a:rPr>
                        <a:t>Recidivism Rate</a:t>
                      </a:r>
                      <a:endParaRPr lang="en-US" sz="1200" dirty="0">
                        <a:solidFill>
                          <a:schemeClr val="bg1"/>
                        </a:solidFill>
                      </a:endParaRPr>
                    </a:p>
                  </a:txBody>
                  <a:tcPr/>
                </a:tc>
                <a:tc>
                  <a:txBody>
                    <a:bodyPr/>
                    <a:lstStyle/>
                    <a:p>
                      <a:pPr algn="ctr"/>
                      <a:r>
                        <a:rPr lang="en-US" sz="1200" dirty="0" smtClean="0">
                          <a:solidFill>
                            <a:schemeClr val="bg1"/>
                          </a:solidFill>
                        </a:rPr>
                        <a:t>Total CN</a:t>
                      </a:r>
                      <a:endParaRPr lang="en-US" sz="12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bg1"/>
                          </a:solidFill>
                          <a:latin typeface="+mn-lt"/>
                          <a:ea typeface="+mn-ea"/>
                          <a:cs typeface="+mn-cs"/>
                        </a:rPr>
                        <a:t>Recidivism Rate</a:t>
                      </a:r>
                    </a:p>
                    <a:p>
                      <a:pPr algn="ctr"/>
                      <a:r>
                        <a:rPr lang="en-US" sz="1200" dirty="0" smtClean="0">
                          <a:solidFill>
                            <a:schemeClr val="bg1"/>
                          </a:solidFill>
                        </a:rPr>
                        <a:t>CN Only</a:t>
                      </a:r>
                      <a:endParaRPr lang="en-US" sz="1200" dirty="0">
                        <a:solidFill>
                          <a:schemeClr val="bg1"/>
                        </a:solidFill>
                      </a:endParaRPr>
                    </a:p>
                  </a:txBody>
                  <a:tcPr/>
                </a:tc>
              </a:tr>
              <a:tr h="370840">
                <a:tc>
                  <a:txBody>
                    <a:bodyPr/>
                    <a:lstStyle/>
                    <a:p>
                      <a:r>
                        <a:rPr lang="en-US" dirty="0" smtClean="0">
                          <a:solidFill>
                            <a:schemeClr val="accent6">
                              <a:lumMod val="75000"/>
                            </a:schemeClr>
                          </a:solidFill>
                        </a:rPr>
                        <a:t>18-29</a:t>
                      </a:r>
                      <a:endParaRPr lang="en-US" dirty="0">
                        <a:solidFill>
                          <a:schemeClr val="accent6">
                            <a:lumMod val="75000"/>
                          </a:schemeClr>
                        </a:solidFill>
                      </a:endParaRPr>
                    </a:p>
                  </a:txBody>
                  <a:tcPr/>
                </a:tc>
                <a:tc>
                  <a:txBody>
                    <a:bodyPr/>
                    <a:lstStyle/>
                    <a:p>
                      <a:r>
                        <a:rPr lang="en-US" dirty="0" smtClean="0">
                          <a:solidFill>
                            <a:srgbClr val="488F4D"/>
                          </a:solidFill>
                        </a:rPr>
                        <a:t>  75</a:t>
                      </a:r>
                      <a:endParaRPr lang="en-US" dirty="0">
                        <a:solidFill>
                          <a:srgbClr val="488F4D"/>
                        </a:solidFill>
                      </a:endParaRPr>
                    </a:p>
                  </a:txBody>
                  <a:tcPr/>
                </a:tc>
                <a:tc>
                  <a:txBody>
                    <a:bodyPr/>
                    <a:lstStyle/>
                    <a:p>
                      <a:r>
                        <a:rPr lang="en-US" dirty="0" smtClean="0">
                          <a:solidFill>
                            <a:srgbClr val="488F4D"/>
                          </a:solidFill>
                        </a:rPr>
                        <a:t>  3</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4</a:t>
                      </a:r>
                      <a:endParaRPr lang="en-US" dirty="0">
                        <a:solidFill>
                          <a:srgbClr val="488F4D"/>
                        </a:solidFill>
                      </a:endParaRPr>
                    </a:p>
                  </a:txBody>
                  <a:tcPr/>
                </a:tc>
                <a:tc>
                  <a:txBody>
                    <a:bodyPr/>
                    <a:lstStyle/>
                    <a:p>
                      <a:pPr algn="ctr"/>
                      <a:r>
                        <a:rPr lang="en-US" dirty="0" smtClean="0">
                          <a:solidFill>
                            <a:srgbClr val="115BA4"/>
                          </a:solidFill>
                        </a:rPr>
                        <a:t>  5%</a:t>
                      </a:r>
                      <a:endParaRPr lang="en-US" dirty="0">
                        <a:solidFill>
                          <a:srgbClr val="115BA4"/>
                        </a:solidFill>
                      </a:endParaRPr>
                    </a:p>
                  </a:txBody>
                  <a:tcPr/>
                </a:tc>
                <a:tc>
                  <a:txBody>
                    <a:bodyPr/>
                    <a:lstStyle/>
                    <a:p>
                      <a:pPr algn="ctr"/>
                      <a:r>
                        <a:rPr lang="en-US" dirty="0" smtClean="0">
                          <a:solidFill>
                            <a:srgbClr val="488F4D"/>
                          </a:solidFill>
                        </a:rPr>
                        <a:t>3</a:t>
                      </a:r>
                      <a:endParaRPr lang="en-US" dirty="0">
                        <a:solidFill>
                          <a:srgbClr val="488F4D"/>
                        </a:solidFill>
                      </a:endParaRPr>
                    </a:p>
                  </a:txBody>
                  <a:tcPr/>
                </a:tc>
                <a:tc>
                  <a:txBody>
                    <a:bodyPr/>
                    <a:lstStyle/>
                    <a:p>
                      <a:pPr algn="ctr"/>
                      <a:r>
                        <a:rPr lang="en-US" dirty="0" smtClean="0">
                          <a:solidFill>
                            <a:srgbClr val="115BA4"/>
                          </a:solidFill>
                        </a:rPr>
                        <a:t>4%</a:t>
                      </a:r>
                      <a:endParaRPr lang="en-US" dirty="0">
                        <a:solidFill>
                          <a:srgbClr val="115BA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30-39</a:t>
                      </a:r>
                      <a:endParaRPr lang="en-US" sz="1800" kern="1200" dirty="0">
                        <a:solidFill>
                          <a:schemeClr val="accent6">
                            <a:lumMod val="75000"/>
                          </a:schemeClr>
                        </a:solidFill>
                        <a:latin typeface="+mn-lt"/>
                        <a:ea typeface="+mn-ea"/>
                        <a:cs typeface="+mn-cs"/>
                      </a:endParaRPr>
                    </a:p>
                  </a:txBody>
                  <a:tcPr/>
                </a:tc>
                <a:tc>
                  <a:txBody>
                    <a:bodyPr/>
                    <a:lstStyle/>
                    <a:p>
                      <a:r>
                        <a:rPr lang="en-US" dirty="0" smtClean="0">
                          <a:solidFill>
                            <a:srgbClr val="488F4D"/>
                          </a:solidFill>
                        </a:rPr>
                        <a:t>147</a:t>
                      </a:r>
                      <a:endParaRPr lang="en-US" dirty="0">
                        <a:solidFill>
                          <a:srgbClr val="488F4D"/>
                        </a:solidFill>
                      </a:endParaRPr>
                    </a:p>
                  </a:txBody>
                  <a:tcPr/>
                </a:tc>
                <a:tc>
                  <a:txBody>
                    <a:bodyPr/>
                    <a:lstStyle/>
                    <a:p>
                      <a:r>
                        <a:rPr lang="en-US" dirty="0" smtClean="0">
                          <a:solidFill>
                            <a:srgbClr val="488F4D"/>
                          </a:solidFill>
                        </a:rPr>
                        <a:t>13</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1</a:t>
                      </a:r>
                      <a:endParaRPr lang="en-US" dirty="0">
                        <a:solidFill>
                          <a:srgbClr val="488F4D"/>
                        </a:solidFill>
                      </a:endParaRPr>
                    </a:p>
                  </a:txBody>
                  <a:tcPr/>
                </a:tc>
                <a:tc>
                  <a:txBody>
                    <a:bodyPr/>
                    <a:lstStyle/>
                    <a:p>
                      <a:r>
                        <a:rPr lang="en-US" dirty="0" smtClean="0">
                          <a:solidFill>
                            <a:srgbClr val="488F4D"/>
                          </a:solidFill>
                        </a:rPr>
                        <a:t>7</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25</a:t>
                      </a:r>
                      <a:endParaRPr lang="en-US" dirty="0">
                        <a:solidFill>
                          <a:srgbClr val="488F4D"/>
                        </a:solidFill>
                      </a:endParaRPr>
                    </a:p>
                  </a:txBody>
                  <a:tcPr/>
                </a:tc>
                <a:tc>
                  <a:txBody>
                    <a:bodyPr/>
                    <a:lstStyle/>
                    <a:p>
                      <a:pPr algn="ctr"/>
                      <a:r>
                        <a:rPr lang="en-US" dirty="0" smtClean="0">
                          <a:solidFill>
                            <a:srgbClr val="115BA4"/>
                          </a:solidFill>
                        </a:rPr>
                        <a:t>17%</a:t>
                      </a:r>
                      <a:endParaRPr lang="en-US" dirty="0">
                        <a:solidFill>
                          <a:srgbClr val="115BA4"/>
                        </a:solidFill>
                      </a:endParaRPr>
                    </a:p>
                  </a:txBody>
                  <a:tcPr/>
                </a:tc>
                <a:tc>
                  <a:txBody>
                    <a:bodyPr/>
                    <a:lstStyle/>
                    <a:p>
                      <a:pPr algn="ctr"/>
                      <a:r>
                        <a:rPr lang="en-US" dirty="0" smtClean="0">
                          <a:solidFill>
                            <a:srgbClr val="488F4D"/>
                          </a:solidFill>
                        </a:rPr>
                        <a:t>18</a:t>
                      </a:r>
                      <a:endParaRPr lang="en-US" dirty="0">
                        <a:solidFill>
                          <a:srgbClr val="488F4D"/>
                        </a:solidFill>
                      </a:endParaRPr>
                    </a:p>
                  </a:txBody>
                  <a:tcPr/>
                </a:tc>
                <a:tc>
                  <a:txBody>
                    <a:bodyPr/>
                    <a:lstStyle/>
                    <a:p>
                      <a:pPr algn="ctr"/>
                      <a:r>
                        <a:rPr lang="en-US" dirty="0" smtClean="0">
                          <a:solidFill>
                            <a:srgbClr val="115BA4"/>
                          </a:solidFill>
                        </a:rPr>
                        <a:t>12%</a:t>
                      </a:r>
                      <a:endParaRPr lang="en-US" dirty="0">
                        <a:solidFill>
                          <a:srgbClr val="115BA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40-49</a:t>
                      </a:r>
                      <a:endParaRPr lang="en-US" sz="1800" kern="1200" dirty="0">
                        <a:solidFill>
                          <a:schemeClr val="accent6">
                            <a:lumMod val="75000"/>
                          </a:schemeClr>
                        </a:solidFill>
                        <a:latin typeface="+mn-lt"/>
                        <a:ea typeface="+mn-ea"/>
                        <a:cs typeface="+mn-cs"/>
                      </a:endParaRPr>
                    </a:p>
                  </a:txBody>
                  <a:tcPr/>
                </a:tc>
                <a:tc>
                  <a:txBody>
                    <a:bodyPr/>
                    <a:lstStyle/>
                    <a:p>
                      <a:r>
                        <a:rPr lang="en-US" dirty="0" smtClean="0">
                          <a:solidFill>
                            <a:srgbClr val="488F4D"/>
                          </a:solidFill>
                        </a:rPr>
                        <a:t>245</a:t>
                      </a:r>
                      <a:endParaRPr lang="en-US" dirty="0">
                        <a:solidFill>
                          <a:srgbClr val="488F4D"/>
                        </a:solidFill>
                      </a:endParaRPr>
                    </a:p>
                  </a:txBody>
                  <a:tcPr/>
                </a:tc>
                <a:tc>
                  <a:txBody>
                    <a:bodyPr/>
                    <a:lstStyle/>
                    <a:p>
                      <a:r>
                        <a:rPr lang="en-US" dirty="0" smtClean="0">
                          <a:solidFill>
                            <a:srgbClr val="488F4D"/>
                          </a:solidFill>
                        </a:rPr>
                        <a:t>11</a:t>
                      </a:r>
                      <a:endParaRPr lang="en-US" dirty="0">
                        <a:solidFill>
                          <a:srgbClr val="488F4D"/>
                        </a:solidFill>
                      </a:endParaRPr>
                    </a:p>
                  </a:txBody>
                  <a:tcPr/>
                </a:tc>
                <a:tc>
                  <a:txBody>
                    <a:bodyPr/>
                    <a:lstStyle/>
                    <a:p>
                      <a:r>
                        <a:rPr lang="en-US" dirty="0" smtClean="0">
                          <a:solidFill>
                            <a:srgbClr val="488F4D"/>
                          </a:solidFill>
                        </a:rPr>
                        <a:t>5</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6</a:t>
                      </a:r>
                      <a:endParaRPr lang="en-US" dirty="0">
                        <a:solidFill>
                          <a:srgbClr val="488F4D"/>
                        </a:solidFill>
                      </a:endParaRPr>
                    </a:p>
                  </a:txBody>
                  <a:tcPr/>
                </a:tc>
                <a:tc>
                  <a:txBody>
                    <a:bodyPr/>
                    <a:lstStyle/>
                    <a:p>
                      <a:r>
                        <a:rPr lang="en-US" dirty="0" smtClean="0">
                          <a:solidFill>
                            <a:srgbClr val="488F4D"/>
                          </a:solidFill>
                        </a:rPr>
                        <a:t>6</a:t>
                      </a:r>
                      <a:endParaRPr lang="en-US" dirty="0">
                        <a:solidFill>
                          <a:srgbClr val="488F4D"/>
                        </a:solidFill>
                      </a:endParaRPr>
                    </a:p>
                  </a:txBody>
                  <a:tcPr/>
                </a:tc>
                <a:tc>
                  <a:txBody>
                    <a:bodyPr/>
                    <a:lstStyle/>
                    <a:p>
                      <a:r>
                        <a:rPr lang="en-US" dirty="0" smtClean="0">
                          <a:solidFill>
                            <a:srgbClr val="488F4D"/>
                          </a:solidFill>
                        </a:rPr>
                        <a:t>32</a:t>
                      </a:r>
                      <a:endParaRPr lang="en-US" dirty="0">
                        <a:solidFill>
                          <a:srgbClr val="488F4D"/>
                        </a:solidFill>
                      </a:endParaRPr>
                    </a:p>
                  </a:txBody>
                  <a:tcPr/>
                </a:tc>
                <a:tc>
                  <a:txBody>
                    <a:bodyPr/>
                    <a:lstStyle/>
                    <a:p>
                      <a:pPr algn="ctr"/>
                      <a:r>
                        <a:rPr lang="en-US" dirty="0" smtClean="0">
                          <a:solidFill>
                            <a:srgbClr val="115BA4"/>
                          </a:solidFill>
                        </a:rPr>
                        <a:t>13%</a:t>
                      </a:r>
                      <a:endParaRPr lang="en-US" dirty="0">
                        <a:solidFill>
                          <a:srgbClr val="115BA4"/>
                        </a:solidFill>
                      </a:endParaRPr>
                    </a:p>
                  </a:txBody>
                  <a:tcPr/>
                </a:tc>
                <a:tc>
                  <a:txBody>
                    <a:bodyPr/>
                    <a:lstStyle/>
                    <a:p>
                      <a:pPr algn="ctr"/>
                      <a:r>
                        <a:rPr lang="en-US" dirty="0" smtClean="0">
                          <a:solidFill>
                            <a:srgbClr val="488F4D"/>
                          </a:solidFill>
                        </a:rPr>
                        <a:t>20</a:t>
                      </a:r>
                      <a:endParaRPr lang="en-US" dirty="0">
                        <a:solidFill>
                          <a:srgbClr val="488F4D"/>
                        </a:solidFill>
                      </a:endParaRPr>
                    </a:p>
                  </a:txBody>
                  <a:tcPr/>
                </a:tc>
                <a:tc>
                  <a:txBody>
                    <a:bodyPr/>
                    <a:lstStyle/>
                    <a:p>
                      <a:pPr algn="ctr"/>
                      <a:r>
                        <a:rPr lang="en-US" dirty="0" smtClean="0">
                          <a:solidFill>
                            <a:srgbClr val="115BA4"/>
                          </a:solidFill>
                        </a:rPr>
                        <a:t>8%</a:t>
                      </a:r>
                      <a:endParaRPr lang="en-US" dirty="0">
                        <a:solidFill>
                          <a:srgbClr val="115BA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50-59</a:t>
                      </a:r>
                      <a:endParaRPr lang="en-US" sz="1800" kern="1200" dirty="0">
                        <a:solidFill>
                          <a:schemeClr val="accent6">
                            <a:lumMod val="75000"/>
                          </a:schemeClr>
                        </a:solidFill>
                        <a:latin typeface="+mn-lt"/>
                        <a:ea typeface="+mn-ea"/>
                        <a:cs typeface="+mn-cs"/>
                      </a:endParaRPr>
                    </a:p>
                  </a:txBody>
                  <a:tcPr/>
                </a:tc>
                <a:tc>
                  <a:txBody>
                    <a:bodyPr/>
                    <a:lstStyle/>
                    <a:p>
                      <a:r>
                        <a:rPr lang="en-US" dirty="0" smtClean="0">
                          <a:solidFill>
                            <a:srgbClr val="488F4D"/>
                          </a:solidFill>
                        </a:rPr>
                        <a:t>149</a:t>
                      </a:r>
                      <a:endParaRPr lang="en-US" dirty="0">
                        <a:solidFill>
                          <a:srgbClr val="488F4D"/>
                        </a:solidFill>
                      </a:endParaRPr>
                    </a:p>
                  </a:txBody>
                  <a:tcPr/>
                </a:tc>
                <a:tc>
                  <a:txBody>
                    <a:bodyPr/>
                    <a:lstStyle/>
                    <a:p>
                      <a:r>
                        <a:rPr lang="en-US" dirty="0" smtClean="0">
                          <a:solidFill>
                            <a:srgbClr val="488F4D"/>
                          </a:solidFill>
                        </a:rPr>
                        <a:t>  5</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4</a:t>
                      </a:r>
                      <a:endParaRPr lang="en-US" dirty="0">
                        <a:solidFill>
                          <a:srgbClr val="488F4D"/>
                        </a:solidFill>
                      </a:endParaRPr>
                    </a:p>
                  </a:txBody>
                  <a:tcPr/>
                </a:tc>
                <a:tc>
                  <a:txBody>
                    <a:bodyPr/>
                    <a:lstStyle/>
                    <a:p>
                      <a:r>
                        <a:rPr lang="en-US" dirty="0" smtClean="0">
                          <a:solidFill>
                            <a:srgbClr val="488F4D"/>
                          </a:solidFill>
                        </a:rPr>
                        <a:t>0</a:t>
                      </a:r>
                      <a:endParaRPr lang="en-US" dirty="0">
                        <a:solidFill>
                          <a:srgbClr val="488F4D"/>
                        </a:solidFill>
                      </a:endParaRPr>
                    </a:p>
                  </a:txBody>
                  <a:tcPr/>
                </a:tc>
                <a:tc>
                  <a:txBody>
                    <a:bodyPr/>
                    <a:lstStyle/>
                    <a:p>
                      <a:r>
                        <a:rPr lang="en-US" dirty="0" smtClean="0">
                          <a:solidFill>
                            <a:srgbClr val="488F4D"/>
                          </a:solidFill>
                        </a:rPr>
                        <a:t>  9</a:t>
                      </a:r>
                      <a:endParaRPr lang="en-US" dirty="0">
                        <a:solidFill>
                          <a:srgbClr val="488F4D"/>
                        </a:solidFill>
                      </a:endParaRPr>
                    </a:p>
                  </a:txBody>
                  <a:tcPr/>
                </a:tc>
                <a:tc>
                  <a:txBody>
                    <a:bodyPr/>
                    <a:lstStyle/>
                    <a:p>
                      <a:pPr algn="ctr"/>
                      <a:r>
                        <a:rPr lang="en-US" dirty="0" smtClean="0">
                          <a:solidFill>
                            <a:srgbClr val="115BA4"/>
                          </a:solidFill>
                        </a:rPr>
                        <a:t>  6%</a:t>
                      </a:r>
                      <a:endParaRPr lang="en-US" dirty="0">
                        <a:solidFill>
                          <a:srgbClr val="115BA4"/>
                        </a:solidFill>
                      </a:endParaRPr>
                    </a:p>
                  </a:txBody>
                  <a:tcPr/>
                </a:tc>
                <a:tc>
                  <a:txBody>
                    <a:bodyPr/>
                    <a:lstStyle/>
                    <a:p>
                      <a:pPr algn="ctr"/>
                      <a:r>
                        <a:rPr lang="en-US" dirty="0" smtClean="0">
                          <a:solidFill>
                            <a:srgbClr val="488F4D"/>
                          </a:solidFill>
                        </a:rPr>
                        <a:t>5</a:t>
                      </a:r>
                      <a:endParaRPr lang="en-US" dirty="0">
                        <a:solidFill>
                          <a:srgbClr val="488F4D"/>
                        </a:solidFill>
                      </a:endParaRPr>
                    </a:p>
                  </a:txBody>
                  <a:tcPr/>
                </a:tc>
                <a:tc>
                  <a:txBody>
                    <a:bodyPr/>
                    <a:lstStyle/>
                    <a:p>
                      <a:pPr marL="0" algn="ctr" defTabSz="914400" rtl="0" eaLnBrk="1" latinLnBrk="0" hangingPunct="1"/>
                      <a:r>
                        <a:rPr lang="en-US" sz="1800" kern="1200" dirty="0" smtClean="0">
                          <a:solidFill>
                            <a:srgbClr val="115BA4"/>
                          </a:solidFill>
                          <a:latin typeface="+mn-lt"/>
                          <a:ea typeface="+mn-ea"/>
                          <a:cs typeface="+mn-cs"/>
                        </a:rPr>
                        <a:t>3%</a:t>
                      </a:r>
                      <a:endParaRPr lang="en-US" sz="1800" kern="1200" dirty="0">
                        <a:solidFill>
                          <a:srgbClr val="115BA4"/>
                        </a:solidFill>
                        <a:latin typeface="+mn-lt"/>
                        <a:ea typeface="+mn-ea"/>
                        <a:cs typeface="+mn-cs"/>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60+</a:t>
                      </a:r>
                      <a:endParaRPr lang="en-US" sz="1800" kern="1200" dirty="0">
                        <a:solidFill>
                          <a:schemeClr val="accent6">
                            <a:lumMod val="75000"/>
                          </a:schemeClr>
                        </a:solidFill>
                        <a:latin typeface="+mn-lt"/>
                        <a:ea typeface="+mn-ea"/>
                        <a:cs typeface="+mn-cs"/>
                      </a:endParaRPr>
                    </a:p>
                  </a:txBody>
                  <a:tcPr/>
                </a:tc>
                <a:tc>
                  <a:txBody>
                    <a:bodyPr/>
                    <a:lstStyle/>
                    <a:p>
                      <a:pPr marL="0" algn="l" defTabSz="914400" rtl="0" eaLnBrk="1" latinLnBrk="0" hangingPunct="1"/>
                      <a:r>
                        <a:rPr lang="en-US" sz="1800" kern="1200" dirty="0" smtClean="0">
                          <a:solidFill>
                            <a:srgbClr val="488F4D"/>
                          </a:solidFill>
                          <a:latin typeface="+mn-lt"/>
                          <a:ea typeface="+mn-ea"/>
                          <a:cs typeface="+mn-cs"/>
                        </a:rPr>
                        <a:t>  94</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  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1</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0</a:t>
                      </a:r>
                      <a:endParaRPr lang="en-US" sz="1800" kern="1200" dirty="0">
                        <a:solidFill>
                          <a:srgbClr val="488F4D"/>
                        </a:solidFill>
                        <a:latin typeface="+mn-lt"/>
                        <a:ea typeface="+mn-ea"/>
                        <a:cs typeface="+mn-cs"/>
                      </a:endParaRPr>
                    </a:p>
                  </a:txBody>
                  <a:tcPr/>
                </a:tc>
                <a:tc>
                  <a:txBody>
                    <a:bodyPr/>
                    <a:lstStyle/>
                    <a:p>
                      <a:r>
                        <a:rPr lang="en-US" sz="1800" kern="1200" dirty="0" smtClean="0">
                          <a:solidFill>
                            <a:srgbClr val="488F4D"/>
                          </a:solidFill>
                          <a:latin typeface="+mn-lt"/>
                          <a:ea typeface="+mn-ea"/>
                          <a:cs typeface="+mn-cs"/>
                        </a:rPr>
                        <a:t>  1</a:t>
                      </a:r>
                      <a:endParaRPr lang="en-US" sz="1800" kern="1200" dirty="0">
                        <a:solidFill>
                          <a:srgbClr val="488F4D"/>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115BA4"/>
                          </a:solidFill>
                        </a:rPr>
                        <a:t>  1%</a:t>
                      </a:r>
                      <a:endParaRPr lang="en-US" b="1" dirty="0">
                        <a:solidFill>
                          <a:srgbClr val="C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dirty="0" smtClean="0">
                          <a:solidFill>
                            <a:srgbClr val="488F4D"/>
                          </a:solidFill>
                        </a:rPr>
                        <a:t>0</a:t>
                      </a:r>
                      <a:endParaRPr lang="en-US" b="0" dirty="0">
                        <a:solidFill>
                          <a:srgbClr val="488F4D"/>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115BA4"/>
                          </a:solidFill>
                          <a:latin typeface="+mn-lt"/>
                          <a:ea typeface="+mn-ea"/>
                          <a:cs typeface="+mn-cs"/>
                        </a:rPr>
                        <a:t>0%</a:t>
                      </a:r>
                      <a:endParaRPr lang="en-US" sz="1800" kern="1200" dirty="0">
                        <a:solidFill>
                          <a:srgbClr val="115BA4"/>
                        </a:solidFill>
                        <a:latin typeface="+mn-lt"/>
                        <a:ea typeface="+mn-ea"/>
                        <a:cs typeface="+mn-cs"/>
                      </a:endParaRPr>
                    </a:p>
                  </a:txBody>
                  <a:tcPr/>
                </a:tc>
              </a:tr>
              <a:tr h="370840">
                <a:tc>
                  <a:txBody>
                    <a:bodyPr/>
                    <a:lstStyle/>
                    <a:p>
                      <a:r>
                        <a:rPr lang="en-US" sz="1600" b="1" dirty="0" smtClean="0">
                          <a:solidFill>
                            <a:srgbClr val="C00000"/>
                          </a:solidFill>
                        </a:rPr>
                        <a:t>TOTAL</a:t>
                      </a:r>
                      <a:endParaRPr lang="en-US" sz="1600" b="1" dirty="0">
                        <a:solidFill>
                          <a:srgbClr val="C00000"/>
                        </a:solidFill>
                      </a:endParaRPr>
                    </a:p>
                  </a:txBody>
                  <a:tcPr/>
                </a:tc>
                <a:tc>
                  <a:txBody>
                    <a:bodyPr/>
                    <a:lstStyle/>
                    <a:p>
                      <a:r>
                        <a:rPr lang="en-US" b="1" dirty="0" smtClean="0">
                          <a:solidFill>
                            <a:srgbClr val="C00000"/>
                          </a:solidFill>
                        </a:rPr>
                        <a:t>710</a:t>
                      </a:r>
                      <a:endParaRPr lang="en-US" b="1" dirty="0">
                        <a:solidFill>
                          <a:srgbClr val="C00000"/>
                        </a:solidFill>
                      </a:endParaRPr>
                    </a:p>
                  </a:txBody>
                  <a:tcPr/>
                </a:tc>
                <a:tc>
                  <a:txBody>
                    <a:bodyPr/>
                    <a:lstStyle/>
                    <a:p>
                      <a:r>
                        <a:rPr lang="en-US" b="1" dirty="0" smtClean="0">
                          <a:solidFill>
                            <a:srgbClr val="C00000"/>
                          </a:solidFill>
                        </a:rPr>
                        <a:t>32</a:t>
                      </a:r>
                      <a:endParaRPr lang="en-US" b="1" dirty="0">
                        <a:solidFill>
                          <a:srgbClr val="C00000"/>
                        </a:solidFill>
                      </a:endParaRPr>
                    </a:p>
                  </a:txBody>
                  <a:tcPr/>
                </a:tc>
                <a:tc>
                  <a:txBody>
                    <a:bodyPr/>
                    <a:lstStyle/>
                    <a:p>
                      <a:r>
                        <a:rPr lang="en-US" b="1" dirty="0" smtClean="0">
                          <a:solidFill>
                            <a:srgbClr val="C00000"/>
                          </a:solidFill>
                        </a:rPr>
                        <a:t>9</a:t>
                      </a:r>
                      <a:endParaRPr lang="en-US" b="1" dirty="0">
                        <a:solidFill>
                          <a:srgbClr val="C00000"/>
                        </a:solidFill>
                      </a:endParaRPr>
                    </a:p>
                  </a:txBody>
                  <a:tcPr/>
                </a:tc>
                <a:tc>
                  <a:txBody>
                    <a:bodyPr/>
                    <a:lstStyle/>
                    <a:p>
                      <a:r>
                        <a:rPr lang="en-US" b="1" dirty="0" smtClean="0">
                          <a:solidFill>
                            <a:srgbClr val="C00000"/>
                          </a:solidFill>
                        </a:rPr>
                        <a:t>5</a:t>
                      </a:r>
                      <a:endParaRPr lang="en-US" b="1" dirty="0">
                        <a:solidFill>
                          <a:srgbClr val="C00000"/>
                        </a:solidFill>
                      </a:endParaRPr>
                    </a:p>
                  </a:txBody>
                  <a:tcPr/>
                </a:tc>
                <a:tc>
                  <a:txBody>
                    <a:bodyPr/>
                    <a:lstStyle/>
                    <a:p>
                      <a:r>
                        <a:rPr lang="en-US" b="1" dirty="0" smtClean="0">
                          <a:solidFill>
                            <a:srgbClr val="C00000"/>
                          </a:solidFill>
                        </a:rPr>
                        <a:t>19</a:t>
                      </a:r>
                      <a:endParaRPr lang="en-US" b="1" dirty="0">
                        <a:solidFill>
                          <a:srgbClr val="C00000"/>
                        </a:solidFill>
                      </a:endParaRPr>
                    </a:p>
                  </a:txBody>
                  <a:tcPr/>
                </a:tc>
                <a:tc>
                  <a:txBody>
                    <a:bodyPr/>
                    <a:lstStyle/>
                    <a:p>
                      <a:r>
                        <a:rPr lang="en-US" b="1" dirty="0" smtClean="0">
                          <a:solidFill>
                            <a:srgbClr val="C00000"/>
                          </a:solidFill>
                        </a:rPr>
                        <a:t>6</a:t>
                      </a:r>
                      <a:endParaRPr lang="en-US" b="1" dirty="0">
                        <a:solidFill>
                          <a:srgbClr val="C00000"/>
                        </a:solidFill>
                      </a:endParaRPr>
                    </a:p>
                  </a:txBody>
                  <a:tcPr/>
                </a:tc>
                <a:tc>
                  <a:txBody>
                    <a:bodyPr/>
                    <a:lstStyle/>
                    <a:p>
                      <a:r>
                        <a:rPr lang="en-US" b="1" dirty="0" smtClean="0">
                          <a:solidFill>
                            <a:srgbClr val="C00000"/>
                          </a:solidFill>
                        </a:rPr>
                        <a:t>71</a:t>
                      </a:r>
                      <a:endParaRPr lang="en-US" b="1" dirty="0">
                        <a:solidFill>
                          <a:srgbClr val="C00000"/>
                        </a:solidFill>
                      </a:endParaRPr>
                    </a:p>
                  </a:txBody>
                  <a:tcPr/>
                </a:tc>
                <a:tc>
                  <a:txBody>
                    <a:bodyPr/>
                    <a:lstStyle/>
                    <a:p>
                      <a:pPr algn="ctr"/>
                      <a:r>
                        <a:rPr lang="en-US" b="1" dirty="0" smtClean="0">
                          <a:solidFill>
                            <a:srgbClr val="C00000"/>
                          </a:solidFill>
                        </a:rPr>
                        <a:t>10%</a:t>
                      </a:r>
                      <a:endParaRPr lang="en-US" b="1" dirty="0">
                        <a:solidFill>
                          <a:srgbClr val="C00000"/>
                        </a:solidFill>
                      </a:endParaRPr>
                    </a:p>
                  </a:txBody>
                  <a:tcPr/>
                </a:tc>
                <a:tc>
                  <a:txBody>
                    <a:bodyPr/>
                    <a:lstStyle/>
                    <a:p>
                      <a:pPr algn="ctr"/>
                      <a:r>
                        <a:rPr lang="en-US" b="1" dirty="0" smtClean="0">
                          <a:solidFill>
                            <a:srgbClr val="C00000"/>
                          </a:solidFill>
                        </a:rPr>
                        <a:t>46</a:t>
                      </a:r>
                      <a:endParaRPr lang="en-US" b="1" dirty="0">
                        <a:solidFill>
                          <a:srgbClr val="C00000"/>
                        </a:solidFill>
                      </a:endParaRPr>
                    </a:p>
                  </a:txBody>
                  <a:tcPr/>
                </a:tc>
                <a:tc>
                  <a:txBody>
                    <a:bodyPr/>
                    <a:lstStyle/>
                    <a:p>
                      <a:pPr algn="ctr"/>
                      <a:r>
                        <a:rPr lang="en-US" b="1" dirty="0" smtClean="0">
                          <a:solidFill>
                            <a:srgbClr val="C00000"/>
                          </a:solidFill>
                        </a:rPr>
                        <a:t>6%</a:t>
                      </a:r>
                      <a:endParaRPr lang="en-US"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18</a:t>
            </a:fld>
            <a:endParaRPr lang="en-US"/>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Age at Release and</a:t>
            </a:r>
            <a:br>
              <a:rPr lang="en-US" sz="2800" dirty="0" smtClean="0"/>
            </a:br>
            <a:r>
              <a:rPr lang="en-US" sz="2800" dirty="0" smtClean="0"/>
              <a:t>Type of </a:t>
            </a:r>
            <a:r>
              <a:rPr lang="en-US" sz="2800" dirty="0" err="1" smtClean="0"/>
              <a:t>Reoffense</a:t>
            </a:r>
            <a:r>
              <a:rPr lang="en-US" sz="2800" dirty="0" smtClean="0"/>
              <a:t/>
            </a:r>
            <a:br>
              <a:rPr lang="en-US" sz="2800" dirty="0" smtClean="0"/>
            </a:br>
            <a:r>
              <a:rPr lang="en-US" sz="2800" dirty="0" smtClean="0"/>
              <a:t>(mean=45.8 years)</a:t>
            </a:r>
            <a:endParaRPr lang="en-US" sz="28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19</a:t>
            </a:fld>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Groups of recommended offenders later released</a:t>
            </a:r>
            <a:endParaRPr lang="en-US" sz="3600" b="1" dirty="0"/>
          </a:p>
        </p:txBody>
      </p:sp>
      <p:sp>
        <p:nvSpPr>
          <p:cNvPr id="3" name="Content Placeholder 2"/>
          <p:cNvSpPr>
            <a:spLocks noGrp="1"/>
          </p:cNvSpPr>
          <p:nvPr>
            <p:ph idx="1"/>
          </p:nvPr>
        </p:nvSpPr>
        <p:spPr>
          <a:xfrm>
            <a:off x="457200" y="1447800"/>
            <a:ext cx="8229600" cy="5257800"/>
          </a:xfrm>
        </p:spPr>
        <p:txBody>
          <a:bodyPr>
            <a:normAutofit fontScale="70000" lnSpcReduction="20000"/>
          </a:bodyPr>
          <a:lstStyle/>
          <a:p>
            <a:r>
              <a:rPr lang="en-US" dirty="0" smtClean="0">
                <a:solidFill>
                  <a:srgbClr val="FF0000"/>
                </a:solidFill>
              </a:rPr>
              <a:t>Offenders released from prison (most without a petition filed or with petition dropped before a probable cause finding by the court). </a:t>
            </a:r>
            <a:r>
              <a:rPr lang="en-US" dirty="0" smtClean="0">
                <a:solidFill>
                  <a:srgbClr val="00B050"/>
                </a:solidFill>
              </a:rPr>
              <a:t>(“prison releases”)</a:t>
            </a:r>
          </a:p>
          <a:p>
            <a:pPr>
              <a:buNone/>
            </a:pPr>
            <a:endParaRPr lang="en-US" dirty="0" smtClean="0"/>
          </a:p>
          <a:p>
            <a:r>
              <a:rPr lang="en-US" dirty="0" smtClean="0"/>
              <a:t>Offenders released from FCCC while still detainees (never committed).  Petitions dropped after probable cause finding but before trial, or the inmate was not committed at trial. </a:t>
            </a:r>
            <a:r>
              <a:rPr lang="en-US" dirty="0" smtClean="0">
                <a:solidFill>
                  <a:srgbClr val="00B050"/>
                </a:solidFill>
              </a:rPr>
              <a:t>(“detainees”)</a:t>
            </a:r>
            <a:endParaRPr lang="en-US" dirty="0" smtClean="0"/>
          </a:p>
          <a:p>
            <a:pPr>
              <a:buNone/>
            </a:pPr>
            <a:endParaRPr lang="en-US" dirty="0" smtClean="0"/>
          </a:p>
          <a:p>
            <a:r>
              <a:rPr lang="en-US" dirty="0" smtClean="0">
                <a:solidFill>
                  <a:srgbClr val="FF0000"/>
                </a:solidFill>
              </a:rPr>
              <a:t>Offenders released as no longer meeting commitment criteria (including those reaching Phase IV and determined to have achieved Maximum Therapeutic Benefit). </a:t>
            </a:r>
            <a:r>
              <a:rPr lang="en-US" dirty="0" smtClean="0">
                <a:solidFill>
                  <a:srgbClr val="00B050"/>
                </a:solidFill>
              </a:rPr>
              <a:t>(NLM or “no longer meets”)</a:t>
            </a:r>
            <a:endParaRPr lang="en-US" dirty="0" smtClean="0">
              <a:solidFill>
                <a:srgbClr val="FF0000"/>
              </a:solidFill>
            </a:endParaRPr>
          </a:p>
          <a:p>
            <a:pPr>
              <a:buNone/>
            </a:pPr>
            <a:endParaRPr lang="en-US" dirty="0" smtClean="0"/>
          </a:p>
          <a:p>
            <a:r>
              <a:rPr lang="en-US" dirty="0" smtClean="0"/>
              <a:t>Offenders released as detainees on Settlement (or stipulation) Agreements (conditional release). </a:t>
            </a:r>
            <a:r>
              <a:rPr lang="en-US" dirty="0" smtClean="0">
                <a:solidFill>
                  <a:srgbClr val="00B050"/>
                </a:solidFill>
              </a:rPr>
              <a:t>(S/A or “settlement agreements”)</a:t>
            </a: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a:t>
            </a:fld>
            <a:endParaRPr lang="en-US"/>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Categories of Offenses</a:t>
            </a:r>
            <a:endParaRPr lang="en-US"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pPr>
              <a:defRPr/>
            </a:pPr>
            <a:fld id="{D77B2185-9E01-404B-BB0C-489EE27625D2}" type="slidenum">
              <a:rPr lang="en-US" smtClean="0"/>
              <a:pPr>
                <a:defRPr/>
              </a:pPr>
              <a:t>20</a:t>
            </a:fld>
            <a:endParaRPr lang="en-US"/>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Categories of Offenses</a:t>
            </a:r>
            <a:endParaRPr lang="en-US" dirty="0"/>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D77B2185-9E01-404B-BB0C-489EE27625D2}" type="slidenum">
              <a:rPr lang="en-US" smtClean="0"/>
              <a:pPr>
                <a:defRPr/>
              </a:pPr>
              <a:t>21</a:t>
            </a:fld>
            <a:endParaRPr lang="en-US"/>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Offenses</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22</a:t>
            </a:fld>
            <a:endParaRPr lang="en-US"/>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Categories of Offenses</a:t>
            </a:r>
            <a:endParaRPr lang="en-US"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23</a:t>
            </a:fld>
            <a:endParaRPr lang="en-US"/>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Offenses with Child Victims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26 Individuals reoffended with children (37% of all </a:t>
            </a:r>
            <a:r>
              <a:rPr lang="en-US" dirty="0" err="1" smtClean="0">
                <a:solidFill>
                  <a:srgbClr val="488F4D"/>
                </a:solidFill>
              </a:rPr>
              <a:t>reoffenses</a:t>
            </a:r>
            <a:r>
              <a:rPr lang="en-US" dirty="0" smtClean="0">
                <a:solidFill>
                  <a:srgbClr val="488F4D"/>
                </a:solidFill>
              </a:rPr>
              <a:t>; </a:t>
            </a:r>
            <a:r>
              <a:rPr lang="en-US" dirty="0" smtClean="0">
                <a:solidFill>
                  <a:srgbClr val="FF0000"/>
                </a:solidFill>
              </a:rPr>
              <a:t>3.7% </a:t>
            </a:r>
            <a:r>
              <a:rPr lang="en-US" dirty="0" smtClean="0">
                <a:solidFill>
                  <a:srgbClr val="006600"/>
                </a:solidFill>
              </a:rPr>
              <a:t>of recommended offenders)</a:t>
            </a:r>
          </a:p>
          <a:p>
            <a:pPr lvl="2"/>
            <a:r>
              <a:rPr lang="en-US" dirty="0" smtClean="0"/>
              <a:t>18 were convicted (16 F CN and 2 MM CN)</a:t>
            </a:r>
          </a:p>
          <a:p>
            <a:pPr lvl="2">
              <a:buNone/>
            </a:pPr>
            <a:endParaRPr lang="en-US" dirty="0" smtClean="0"/>
          </a:p>
          <a:p>
            <a:pPr lvl="2"/>
            <a:r>
              <a:rPr lang="en-US" dirty="0" smtClean="0"/>
              <a:t>5 were not convicted (</a:t>
            </a:r>
            <a:r>
              <a:rPr lang="en-US" dirty="0" err="1" smtClean="0"/>
              <a:t>Nolle</a:t>
            </a:r>
            <a:r>
              <a:rPr lang="en-US" dirty="0" smtClean="0"/>
              <a:t> </a:t>
            </a:r>
            <a:r>
              <a:rPr lang="en-US" dirty="0" err="1" smtClean="0"/>
              <a:t>Prossed</a:t>
            </a:r>
            <a:r>
              <a:rPr lang="en-US" dirty="0" smtClean="0"/>
              <a:t>, Acquitted, Dropped, No Info Filed)</a:t>
            </a:r>
          </a:p>
          <a:p>
            <a:pPr lvl="2">
              <a:buNone/>
            </a:pPr>
            <a:endParaRPr lang="en-US" dirty="0" smtClean="0"/>
          </a:p>
          <a:p>
            <a:pPr lvl="2"/>
            <a:r>
              <a:rPr lang="en-US" dirty="0" smtClean="0"/>
              <a:t>3 of the </a:t>
            </a:r>
            <a:r>
              <a:rPr lang="en-US" dirty="0" err="1" smtClean="0"/>
              <a:t>reoffenses</a:t>
            </a:r>
            <a:r>
              <a:rPr lang="en-US" dirty="0" smtClean="0"/>
              <a:t> are Pending</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24</a:t>
            </a:fld>
            <a:endParaRPr lang="en-US"/>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Average Age (at time of offense) of individuals who reoffended with children = 44.6</a:t>
            </a:r>
          </a:p>
          <a:p>
            <a:pPr lvl="2"/>
            <a:r>
              <a:rPr lang="en-US" dirty="0" smtClean="0">
                <a:solidFill>
                  <a:srgbClr val="115BA4"/>
                </a:solidFill>
              </a:rPr>
              <a:t>Range = 22 to 63</a:t>
            </a:r>
          </a:p>
          <a:p>
            <a:pPr lvl="2"/>
            <a:r>
              <a:rPr lang="en-US" dirty="0" smtClean="0">
                <a:solidFill>
                  <a:srgbClr val="115BA4"/>
                </a:solidFill>
              </a:rPr>
              <a:t>Median = 45</a:t>
            </a:r>
          </a:p>
          <a:p>
            <a:pPr lvl="2"/>
            <a:endParaRPr lang="en-US" dirty="0" smtClean="0">
              <a:solidFill>
                <a:srgbClr val="115BA4"/>
              </a:solidFill>
            </a:endParaRPr>
          </a:p>
          <a:p>
            <a:pPr lvl="2"/>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25</a:t>
            </a:fld>
            <a:endParaRPr lang="en-US"/>
          </a:p>
        </p:txBody>
      </p:sp>
      <p:graphicFrame>
        <p:nvGraphicFramePr>
          <p:cNvPr id="6" name="Chart 5"/>
          <p:cNvGraphicFramePr/>
          <p:nvPr/>
        </p:nvGraphicFramePr>
        <p:xfrm>
          <a:off x="2209800" y="3657600"/>
          <a:ext cx="5410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lvl="1"/>
            <a:r>
              <a:rPr lang="en-US" dirty="0" smtClean="0">
                <a:solidFill>
                  <a:srgbClr val="488F4D"/>
                </a:solidFill>
              </a:rPr>
              <a:t>Release Date:</a:t>
            </a:r>
          </a:p>
          <a:p>
            <a:pPr lvl="2"/>
            <a:r>
              <a:rPr lang="en-US" dirty="0" smtClean="0">
                <a:solidFill>
                  <a:srgbClr val="115BA4"/>
                </a:solidFill>
              </a:rPr>
              <a:t>0-3 = 2 (8%)</a:t>
            </a:r>
          </a:p>
          <a:p>
            <a:pPr lvl="2"/>
            <a:r>
              <a:rPr lang="en-US" dirty="0" smtClean="0">
                <a:solidFill>
                  <a:srgbClr val="115BA4"/>
                </a:solidFill>
              </a:rPr>
              <a:t>3-5 = 3 (16%)</a:t>
            </a:r>
          </a:p>
          <a:p>
            <a:pPr lvl="2"/>
            <a:r>
              <a:rPr lang="en-US" dirty="0" smtClean="0">
                <a:solidFill>
                  <a:srgbClr val="115BA4"/>
                </a:solidFill>
              </a:rPr>
              <a:t>5-10 = 13 (50%)</a:t>
            </a:r>
          </a:p>
          <a:p>
            <a:pPr lvl="2"/>
            <a:r>
              <a:rPr lang="en-US" dirty="0" smtClean="0">
                <a:solidFill>
                  <a:srgbClr val="115BA4"/>
                </a:solidFill>
              </a:rPr>
              <a:t>10+ = 8 (31%)</a:t>
            </a:r>
          </a:p>
          <a:p>
            <a:pPr lvl="2"/>
            <a:endParaRPr lang="en-US" dirty="0" smtClean="0">
              <a:solidFill>
                <a:srgbClr val="115BA4"/>
              </a:solidFill>
            </a:endParaRPr>
          </a:p>
          <a:p>
            <a:pPr lvl="1"/>
            <a:r>
              <a:rPr lang="en-US" dirty="0" smtClean="0">
                <a:solidFill>
                  <a:srgbClr val="488F4D"/>
                </a:solidFill>
              </a:rPr>
              <a:t>Contact Offenses:	</a:t>
            </a:r>
          </a:p>
          <a:p>
            <a:pPr lvl="2"/>
            <a:r>
              <a:rPr lang="en-US" dirty="0" smtClean="0">
                <a:solidFill>
                  <a:srgbClr val="115BA4"/>
                </a:solidFill>
              </a:rPr>
              <a:t>n=20 (77% of all offenses with child victims)</a:t>
            </a:r>
          </a:p>
          <a:p>
            <a:pPr lvl="3"/>
            <a:r>
              <a:rPr lang="en-US" dirty="0" smtClean="0">
                <a:solidFill>
                  <a:srgbClr val="115BA4"/>
                </a:solidFill>
              </a:rPr>
              <a:t>14 were Convicted</a:t>
            </a:r>
          </a:p>
          <a:p>
            <a:pPr lvl="3">
              <a:buNone/>
            </a:pPr>
            <a:endParaRPr lang="en-US" dirty="0" smtClean="0">
              <a:solidFill>
                <a:srgbClr val="115BA4"/>
              </a:solidFill>
            </a:endParaRPr>
          </a:p>
          <a:p>
            <a:pPr lvl="1"/>
            <a:r>
              <a:rPr lang="en-US" dirty="0" smtClean="0">
                <a:solidFill>
                  <a:srgbClr val="488F4D"/>
                </a:solidFill>
              </a:rPr>
              <a:t>Non-Contact Offenses:	</a:t>
            </a:r>
          </a:p>
          <a:p>
            <a:pPr lvl="2"/>
            <a:r>
              <a:rPr lang="en-US" dirty="0" smtClean="0">
                <a:solidFill>
                  <a:srgbClr val="115BA4"/>
                </a:solidFill>
              </a:rPr>
              <a:t>n=6 (23% of all offenses with child victims)</a:t>
            </a:r>
          </a:p>
          <a:p>
            <a:pPr lvl="3"/>
            <a:r>
              <a:rPr lang="en-US" dirty="0" smtClean="0">
                <a:solidFill>
                  <a:srgbClr val="115BA4"/>
                </a:solidFill>
              </a:rPr>
              <a:t>4 were Convicted</a:t>
            </a:r>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26</a:t>
            </a:fld>
            <a:endParaRPr lang="en-US"/>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a:t>
            </a:r>
          </a:p>
          <a:p>
            <a:pPr lvl="2"/>
            <a:r>
              <a:rPr lang="en-US" dirty="0" smtClean="0">
                <a:solidFill>
                  <a:srgbClr val="115BA4"/>
                </a:solidFill>
              </a:rPr>
              <a:t>8 Offenses included penetration (11% of all </a:t>
            </a:r>
            <a:r>
              <a:rPr lang="en-US" dirty="0" err="1" smtClean="0">
                <a:solidFill>
                  <a:srgbClr val="115BA4"/>
                </a:solidFill>
              </a:rPr>
              <a:t>reoffenses</a:t>
            </a:r>
            <a:r>
              <a:rPr lang="en-US" dirty="0" smtClean="0">
                <a:solidFill>
                  <a:srgbClr val="115BA4"/>
                </a:solidFill>
              </a:rPr>
              <a:t>; </a:t>
            </a:r>
            <a:r>
              <a:rPr lang="en-US" dirty="0" smtClean="0">
                <a:solidFill>
                  <a:srgbClr val="FF0000"/>
                </a:solidFill>
              </a:rPr>
              <a:t>1.1% </a:t>
            </a:r>
            <a:r>
              <a:rPr lang="en-US" dirty="0" smtClean="0"/>
              <a:t>of recommended offenders</a:t>
            </a:r>
            <a:r>
              <a:rPr lang="en-US" dirty="0" smtClean="0">
                <a:solidFill>
                  <a:srgbClr val="115BA4"/>
                </a:solidFill>
              </a:rPr>
              <a:t>)</a:t>
            </a:r>
          </a:p>
          <a:p>
            <a:pPr lvl="3"/>
            <a:r>
              <a:rPr lang="en-US" dirty="0" smtClean="0">
                <a:solidFill>
                  <a:srgbClr val="115BA4"/>
                </a:solidFill>
              </a:rPr>
              <a:t>0 Stranger Victims</a:t>
            </a:r>
          </a:p>
          <a:p>
            <a:pPr lvl="3"/>
            <a:r>
              <a:rPr lang="en-US" dirty="0" smtClean="0">
                <a:solidFill>
                  <a:srgbClr val="115BA4"/>
                </a:solidFill>
              </a:rPr>
              <a:t>0 Offenses with physical violence</a:t>
            </a:r>
          </a:p>
          <a:p>
            <a:pPr lvl="3"/>
            <a:r>
              <a:rPr lang="en-US" dirty="0" smtClean="0">
                <a:solidFill>
                  <a:srgbClr val="115BA4"/>
                </a:solidFill>
              </a:rPr>
              <a:t>3 Offenses with threat of physical violence</a:t>
            </a:r>
          </a:p>
          <a:p>
            <a:pPr lvl="3"/>
            <a:r>
              <a:rPr lang="en-US" dirty="0" smtClean="0">
                <a:solidFill>
                  <a:srgbClr val="115BA4"/>
                </a:solidFill>
              </a:rPr>
              <a:t>4 Offenses with coercion/intimidation</a:t>
            </a:r>
          </a:p>
          <a:p>
            <a:pPr lvl="3"/>
            <a:r>
              <a:rPr lang="en-US" dirty="0" smtClean="0">
                <a:solidFill>
                  <a:srgbClr val="115BA4"/>
                </a:solidFill>
              </a:rPr>
              <a:t>5 Offenses were convicted (1 NP, 1 Acquitted, 1 Pending)</a:t>
            </a:r>
          </a:p>
          <a:p>
            <a:pPr lvl="3"/>
            <a:r>
              <a:rPr lang="en-US" dirty="0" smtClean="0">
                <a:solidFill>
                  <a:srgbClr val="115BA4"/>
                </a:solidFill>
              </a:rPr>
              <a:t>Average Age of offender = 44.9</a:t>
            </a:r>
          </a:p>
          <a:p>
            <a:pPr lvl="3"/>
            <a:r>
              <a:rPr lang="en-US" dirty="0" smtClean="0">
                <a:solidFill>
                  <a:srgbClr val="115BA4"/>
                </a:solidFill>
              </a:rPr>
              <a:t>Youngest victims were 6 year old male and 7 year old female</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27</a:t>
            </a:fld>
            <a:endParaRPr lang="en-US"/>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lvl="1"/>
            <a:r>
              <a:rPr lang="en-US" dirty="0" smtClean="0">
                <a:solidFill>
                  <a:srgbClr val="488F4D"/>
                </a:solidFill>
              </a:rPr>
              <a:t>Contact Offenses:	</a:t>
            </a:r>
          </a:p>
          <a:p>
            <a:pPr lvl="2"/>
            <a:r>
              <a:rPr lang="en-US" dirty="0" smtClean="0">
                <a:solidFill>
                  <a:srgbClr val="115BA4"/>
                </a:solidFill>
              </a:rPr>
              <a:t>12 Offenses included contact without penetration [i.e., fondling] (17% of all </a:t>
            </a:r>
            <a:r>
              <a:rPr lang="en-US" dirty="0" err="1" smtClean="0">
                <a:solidFill>
                  <a:srgbClr val="115BA4"/>
                </a:solidFill>
              </a:rPr>
              <a:t>reoffenses</a:t>
            </a:r>
            <a:r>
              <a:rPr lang="en-US" dirty="0" smtClean="0">
                <a:solidFill>
                  <a:srgbClr val="115BA4"/>
                </a:solidFill>
              </a:rPr>
              <a:t>; </a:t>
            </a:r>
            <a:r>
              <a:rPr lang="en-US" dirty="0" smtClean="0">
                <a:solidFill>
                  <a:srgbClr val="FF0000"/>
                </a:solidFill>
              </a:rPr>
              <a:t>1.6% </a:t>
            </a:r>
            <a:r>
              <a:rPr lang="en-US" dirty="0" smtClean="0"/>
              <a:t>of recommended offenders who were released</a:t>
            </a:r>
            <a:r>
              <a:rPr lang="en-US" dirty="0" smtClean="0">
                <a:solidFill>
                  <a:srgbClr val="115BA4"/>
                </a:solidFill>
              </a:rPr>
              <a:t>)</a:t>
            </a:r>
          </a:p>
          <a:p>
            <a:pPr lvl="3"/>
            <a:r>
              <a:rPr lang="en-US" dirty="0" smtClean="0">
                <a:solidFill>
                  <a:srgbClr val="115BA4"/>
                </a:solidFill>
              </a:rPr>
              <a:t>4 Stranger Victims (</a:t>
            </a:r>
            <a:r>
              <a:rPr lang="en-US" dirty="0" smtClean="0">
                <a:solidFill>
                  <a:srgbClr val="FF0000"/>
                </a:solidFill>
              </a:rPr>
              <a:t>0.6% </a:t>
            </a:r>
            <a:r>
              <a:rPr lang="en-US" dirty="0" smtClean="0"/>
              <a:t>of recommended offenders)</a:t>
            </a:r>
            <a:endParaRPr lang="en-US" dirty="0" smtClean="0">
              <a:solidFill>
                <a:srgbClr val="115BA4"/>
              </a:solidFill>
            </a:endParaRPr>
          </a:p>
          <a:p>
            <a:pPr lvl="3"/>
            <a:r>
              <a:rPr lang="en-US" dirty="0" smtClean="0">
                <a:solidFill>
                  <a:srgbClr val="115BA4"/>
                </a:solidFill>
              </a:rPr>
              <a:t>1 Offense included possible physical violence (this charge was No Info Filed)</a:t>
            </a:r>
          </a:p>
          <a:p>
            <a:pPr lvl="3"/>
            <a:r>
              <a:rPr lang="en-US" dirty="0" smtClean="0">
                <a:solidFill>
                  <a:srgbClr val="115BA4"/>
                </a:solidFill>
              </a:rPr>
              <a:t>0 Offenses with threat of physical violence</a:t>
            </a:r>
          </a:p>
          <a:p>
            <a:pPr lvl="3"/>
            <a:r>
              <a:rPr lang="en-US" dirty="0" smtClean="0">
                <a:solidFill>
                  <a:srgbClr val="115BA4"/>
                </a:solidFill>
              </a:rPr>
              <a:t>2 Offenses with restraint of victim</a:t>
            </a:r>
          </a:p>
          <a:p>
            <a:pPr lvl="3"/>
            <a:r>
              <a:rPr lang="en-US" dirty="0" smtClean="0">
                <a:solidFill>
                  <a:srgbClr val="115BA4"/>
                </a:solidFill>
              </a:rPr>
              <a:t>2 Offenses with coercion/intimidation</a:t>
            </a:r>
          </a:p>
          <a:p>
            <a:pPr lvl="3"/>
            <a:r>
              <a:rPr lang="en-US" dirty="0" smtClean="0">
                <a:solidFill>
                  <a:srgbClr val="115BA4"/>
                </a:solidFill>
              </a:rPr>
              <a:t>9 Offenses were convicted (1 Dropped, 1 No Info Filed, 1 Pending)</a:t>
            </a:r>
          </a:p>
          <a:p>
            <a:pPr lvl="3"/>
            <a:r>
              <a:rPr lang="en-US" dirty="0" smtClean="0">
                <a:solidFill>
                  <a:srgbClr val="115BA4"/>
                </a:solidFill>
              </a:rPr>
              <a:t>Average Age of offender = 47.5</a:t>
            </a:r>
          </a:p>
          <a:p>
            <a:pPr lvl="3"/>
            <a:r>
              <a:rPr lang="en-US" dirty="0" smtClean="0">
                <a:solidFill>
                  <a:srgbClr val="115BA4"/>
                </a:solidFill>
              </a:rPr>
              <a:t>Youngest victim was 3 year old male</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28</a:t>
            </a:fld>
            <a:endParaRPr lang="en-US"/>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Child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Non-Contact Offenses:	</a:t>
            </a:r>
          </a:p>
          <a:p>
            <a:pPr lvl="2"/>
            <a:r>
              <a:rPr lang="en-US" dirty="0" smtClean="0">
                <a:solidFill>
                  <a:srgbClr val="115BA4"/>
                </a:solidFill>
              </a:rPr>
              <a:t>6 Offenses included no contact or intent for contact (8% of all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5 offenses were exposures</a:t>
            </a:r>
          </a:p>
          <a:p>
            <a:pPr lvl="3"/>
            <a:r>
              <a:rPr lang="en-US" dirty="0" smtClean="0">
                <a:solidFill>
                  <a:srgbClr val="115BA4"/>
                </a:solidFill>
              </a:rPr>
              <a:t>1 offense was stalking</a:t>
            </a:r>
          </a:p>
          <a:p>
            <a:pPr lvl="3"/>
            <a:r>
              <a:rPr lang="en-US" dirty="0" smtClean="0">
                <a:solidFill>
                  <a:srgbClr val="115BA4"/>
                </a:solidFill>
              </a:rPr>
              <a:t>4 Stranger Victims</a:t>
            </a:r>
          </a:p>
          <a:p>
            <a:pPr lvl="3"/>
            <a:r>
              <a:rPr lang="en-US" dirty="0" smtClean="0">
                <a:solidFill>
                  <a:srgbClr val="115BA4"/>
                </a:solidFill>
              </a:rPr>
              <a:t>0 Offenses included physical violence/threat of physical violence/restraint</a:t>
            </a:r>
          </a:p>
          <a:p>
            <a:pPr lvl="3"/>
            <a:r>
              <a:rPr lang="en-US" dirty="0" smtClean="0">
                <a:solidFill>
                  <a:srgbClr val="115BA4"/>
                </a:solidFill>
              </a:rPr>
              <a:t>1 Offense included coercion/intimidation</a:t>
            </a:r>
          </a:p>
          <a:p>
            <a:pPr lvl="3"/>
            <a:r>
              <a:rPr lang="en-US" dirty="0" smtClean="0">
                <a:solidFill>
                  <a:srgbClr val="115BA4"/>
                </a:solidFill>
              </a:rPr>
              <a:t>4 Offenses were convicted (1 NP, 1 Pending)</a:t>
            </a:r>
          </a:p>
          <a:p>
            <a:pPr lvl="3"/>
            <a:r>
              <a:rPr lang="en-US" dirty="0" smtClean="0">
                <a:solidFill>
                  <a:srgbClr val="115BA4"/>
                </a:solidFill>
              </a:rPr>
              <a:t>Average Age of offender = 35.8 (median 37)</a:t>
            </a:r>
          </a:p>
          <a:p>
            <a:pPr lvl="3"/>
            <a:r>
              <a:rPr lang="en-US" dirty="0" smtClean="0">
                <a:solidFill>
                  <a:srgbClr val="115BA4"/>
                </a:solidFill>
              </a:rPr>
              <a:t>Youngest victim was 5 year old female</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29</a:t>
            </a:fld>
            <a:endParaRPr lang="en-US"/>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1"/>
            <a:ext cx="8229600" cy="914400"/>
          </a:xfrm>
        </p:spPr>
        <p:txBody>
          <a:bodyPr>
            <a:normAutofit fontScale="90000"/>
          </a:bodyPr>
          <a:lstStyle/>
          <a:p>
            <a:pPr algn="ctr" eaLnBrk="1" fontAlgn="auto" hangingPunct="1">
              <a:spcAft>
                <a:spcPts val="0"/>
              </a:spcAft>
              <a:defRPr/>
            </a:pPr>
            <a:r>
              <a:rPr lang="en-US" sz="3200" b="1" dirty="0" smtClean="0">
                <a:solidFill>
                  <a:schemeClr val="tx1"/>
                </a:solidFill>
                <a:latin typeface="Arial" pitchFamily="34" charset="0"/>
                <a:cs typeface="Arial" pitchFamily="34" charset="0"/>
              </a:rPr>
              <a:t/>
            </a:r>
            <a:br>
              <a:rPr lang="en-US" sz="3200" b="1" dirty="0" smtClean="0">
                <a:solidFill>
                  <a:schemeClr val="tx1"/>
                </a:solidFill>
                <a:latin typeface="Arial" pitchFamily="34" charset="0"/>
                <a:cs typeface="Arial" pitchFamily="34" charset="0"/>
              </a:rPr>
            </a:br>
            <a:r>
              <a:rPr lang="en-US" sz="3200" b="1" dirty="0" smtClean="0">
                <a:solidFill>
                  <a:schemeClr val="tx1"/>
                </a:solidFill>
                <a:latin typeface="Arial" pitchFamily="34" charset="0"/>
                <a:cs typeface="Arial" pitchFamily="34" charset="0"/>
              </a:rPr>
              <a:t/>
            </a:r>
            <a:br>
              <a:rPr lang="en-US" sz="3200" b="1" dirty="0" smtClean="0">
                <a:solidFill>
                  <a:schemeClr val="tx1"/>
                </a:solidFill>
                <a:latin typeface="Arial" pitchFamily="34" charset="0"/>
                <a:cs typeface="Arial" pitchFamily="34" charset="0"/>
              </a:rPr>
            </a:br>
            <a:r>
              <a:rPr lang="en-US" sz="3200" b="1" i="1" dirty="0" smtClean="0">
                <a:latin typeface="Arial" pitchFamily="34" charset="0"/>
                <a:cs typeface="Arial" pitchFamily="34" charset="0"/>
              </a:rPr>
              <a:t> </a:t>
            </a:r>
            <a:r>
              <a:rPr lang="en-US" sz="3200" b="1" dirty="0" smtClean="0">
                <a:latin typeface="Arial" pitchFamily="34" charset="0"/>
                <a:cs typeface="Arial" pitchFamily="34" charset="0"/>
              </a:rPr>
              <a:t>Involuntary Civil Commitment of Sexually Violent Predator Act </a:t>
            </a:r>
            <a:r>
              <a:rPr lang="en-US" sz="3200" dirty="0" smtClean="0"/>
              <a:t/>
            </a:r>
            <a:br>
              <a:rPr lang="en-US" sz="3200" dirty="0" smtClean="0"/>
            </a:br>
            <a:r>
              <a:rPr lang="en-US" sz="3600" dirty="0" smtClean="0">
                <a:latin typeface="+mn-lt"/>
              </a:rPr>
              <a:t/>
            </a:r>
            <a:br>
              <a:rPr lang="en-US" sz="3600" dirty="0" smtClean="0">
                <a:latin typeface="+mn-lt"/>
              </a:rPr>
            </a:br>
            <a:endParaRPr lang="en-US" sz="3600" dirty="0" smtClean="0">
              <a:latin typeface="+mn-lt"/>
            </a:endParaRPr>
          </a:p>
        </p:txBody>
      </p:sp>
      <p:sp>
        <p:nvSpPr>
          <p:cNvPr id="3075" name="Rectangle 3"/>
          <p:cNvSpPr>
            <a:spLocks noGrp="1" noChangeArrowheads="1"/>
          </p:cNvSpPr>
          <p:nvPr>
            <p:ph idx="1"/>
          </p:nvPr>
        </p:nvSpPr>
        <p:spPr>
          <a:xfrm>
            <a:off x="685800" y="1295400"/>
            <a:ext cx="7772400" cy="5295900"/>
          </a:xfrm>
        </p:spPr>
        <p:txBody>
          <a:bodyPr>
            <a:normAutofit fontScale="25000" lnSpcReduction="20000"/>
          </a:bodyPr>
          <a:lstStyle/>
          <a:p>
            <a:pPr marL="109537" indent="0" eaLnBrk="1" fontAlgn="auto" hangingPunct="1">
              <a:spcAft>
                <a:spcPts val="0"/>
              </a:spcAft>
              <a:buClrTx/>
              <a:buNone/>
              <a:defRPr/>
            </a:pPr>
            <a:r>
              <a:rPr lang="en-US" sz="11200" b="1" dirty="0" smtClean="0">
                <a:latin typeface="Arial" pitchFamily="34" charset="0"/>
                <a:cs typeface="Arial" pitchFamily="34" charset="0"/>
              </a:rPr>
              <a:t>Sexually Violent Predator </a:t>
            </a:r>
            <a:r>
              <a:rPr lang="en-US" sz="11200" dirty="0" smtClean="0">
                <a:latin typeface="Arial" pitchFamily="34" charset="0"/>
                <a:cs typeface="Arial" pitchFamily="34" charset="0"/>
              </a:rPr>
              <a:t>(statutory definition):</a:t>
            </a:r>
          </a:p>
          <a:p>
            <a:pPr marL="868362" lvl="1" indent="-457200" eaLnBrk="1" fontAlgn="auto" hangingPunct="1">
              <a:spcAft>
                <a:spcPts val="0"/>
              </a:spcAft>
              <a:buClrTx/>
              <a:buFont typeface="+mj-lt"/>
              <a:buAutoNum type="arabicPeriod"/>
              <a:defRPr/>
            </a:pPr>
            <a:endParaRPr lang="en-US" sz="11200" dirty="0" smtClean="0">
              <a:solidFill>
                <a:schemeClr val="tx1"/>
              </a:solidFill>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solidFill>
                  <a:schemeClr val="tx1"/>
                </a:solidFill>
                <a:latin typeface="Arial" pitchFamily="34" charset="0"/>
                <a:cs typeface="Arial" pitchFamily="34" charset="0"/>
              </a:rPr>
              <a:t>Convicted of at least one sexually violent offense</a:t>
            </a:r>
          </a:p>
          <a:p>
            <a:pPr marL="411162" lvl="1" indent="0" eaLnBrk="1" fontAlgn="auto" hangingPunct="1">
              <a:spcAft>
                <a:spcPts val="0"/>
              </a:spcAft>
              <a:buClrTx/>
              <a:buNone/>
              <a:defRPr/>
            </a:pPr>
            <a:endParaRPr lang="en-US" sz="11200" dirty="0">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solidFill>
                  <a:schemeClr val="tx1"/>
                </a:solidFill>
                <a:latin typeface="Arial" pitchFamily="34" charset="0"/>
                <a:cs typeface="Arial" pitchFamily="34" charset="0"/>
              </a:rPr>
              <a:t>Suffers from a </a:t>
            </a:r>
            <a:r>
              <a:rPr lang="en-US" sz="11200" i="1" dirty="0" smtClean="0">
                <a:solidFill>
                  <a:schemeClr val="tx1"/>
                </a:solidFill>
                <a:latin typeface="Arial" pitchFamily="34" charset="0"/>
                <a:cs typeface="Arial" pitchFamily="34" charset="0"/>
              </a:rPr>
              <a:t>mental abnormality </a:t>
            </a:r>
            <a:r>
              <a:rPr lang="en-US" sz="11200" dirty="0" smtClean="0">
                <a:solidFill>
                  <a:schemeClr val="tx1"/>
                </a:solidFill>
                <a:latin typeface="Arial" pitchFamily="34" charset="0"/>
                <a:cs typeface="Arial" pitchFamily="34" charset="0"/>
              </a:rPr>
              <a:t>or personality disorder </a:t>
            </a:r>
          </a:p>
          <a:p>
            <a:pPr marL="1554162" lvl="1" indent="-1143000" eaLnBrk="1" fontAlgn="auto" hangingPunct="1">
              <a:spcAft>
                <a:spcPts val="0"/>
              </a:spcAft>
              <a:buClrTx/>
              <a:buFont typeface="Arial" pitchFamily="34" charset="0"/>
              <a:buChar char="•"/>
              <a:defRPr/>
            </a:pPr>
            <a:endParaRPr lang="en-US" sz="11200" dirty="0" smtClean="0">
              <a:solidFill>
                <a:schemeClr val="tx1"/>
              </a:solidFill>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latin typeface="Arial" pitchFamily="34" charset="0"/>
                <a:cs typeface="Arial" pitchFamily="34" charset="0"/>
              </a:rPr>
              <a:t>The abnormality </a:t>
            </a:r>
            <a:r>
              <a:rPr lang="en-US" sz="11200" i="1" dirty="0" smtClean="0">
                <a:solidFill>
                  <a:schemeClr val="tx1"/>
                </a:solidFill>
                <a:latin typeface="Arial" pitchFamily="34" charset="0"/>
                <a:cs typeface="Arial" pitchFamily="34" charset="0"/>
              </a:rPr>
              <a:t>makes</a:t>
            </a:r>
            <a:r>
              <a:rPr lang="en-US" sz="11200" dirty="0" smtClean="0">
                <a:solidFill>
                  <a:schemeClr val="tx1"/>
                </a:solidFill>
                <a:latin typeface="Arial" pitchFamily="34" charset="0"/>
                <a:cs typeface="Arial" pitchFamily="34" charset="0"/>
              </a:rPr>
              <a:t> the person </a:t>
            </a:r>
            <a:r>
              <a:rPr lang="en-US" sz="11200" i="1" dirty="0" smtClean="0">
                <a:solidFill>
                  <a:schemeClr val="tx1"/>
                </a:solidFill>
                <a:latin typeface="Arial" pitchFamily="34" charset="0"/>
                <a:cs typeface="Arial" pitchFamily="34" charset="0"/>
              </a:rPr>
              <a:t>likely </a:t>
            </a:r>
            <a:r>
              <a:rPr lang="en-US" sz="11200" dirty="0" smtClean="0">
                <a:solidFill>
                  <a:schemeClr val="tx1"/>
                </a:solidFill>
                <a:latin typeface="Arial" pitchFamily="34" charset="0"/>
                <a:cs typeface="Arial" pitchFamily="34" charset="0"/>
              </a:rPr>
              <a:t>to engage in sexual violence.</a:t>
            </a:r>
          </a:p>
          <a:p>
            <a:pPr marL="411162" lvl="1" indent="0" eaLnBrk="1" fontAlgn="auto" hangingPunct="1">
              <a:spcAft>
                <a:spcPts val="0"/>
              </a:spcAft>
              <a:buClrTx/>
              <a:buNone/>
              <a:defRPr/>
            </a:pPr>
            <a:endParaRPr lang="en-US" sz="11200" dirty="0" smtClean="0">
              <a:solidFill>
                <a:schemeClr val="tx1"/>
              </a:solidFill>
              <a:latin typeface="Arial" pitchFamily="34" charset="0"/>
              <a:cs typeface="Arial" pitchFamily="34" charset="0"/>
            </a:endParaRPr>
          </a:p>
          <a:p>
            <a:pPr marL="1554162" lvl="1" indent="-1143000" eaLnBrk="1" fontAlgn="auto" hangingPunct="1">
              <a:spcAft>
                <a:spcPts val="0"/>
              </a:spcAft>
              <a:buClrTx/>
              <a:buFont typeface="Arial" pitchFamily="34" charset="0"/>
              <a:buChar char="•"/>
              <a:defRPr/>
            </a:pPr>
            <a:r>
              <a:rPr lang="en-US" sz="11200" dirty="0" smtClean="0">
                <a:latin typeface="Arial" pitchFamily="34" charset="0"/>
                <a:cs typeface="Arial" pitchFamily="34" charset="0"/>
              </a:rPr>
              <a:t>The person is likely </a:t>
            </a:r>
            <a:r>
              <a:rPr lang="en-US" sz="11200" i="1" dirty="0" smtClean="0">
                <a:latin typeface="Arial" pitchFamily="34" charset="0"/>
                <a:cs typeface="Arial" pitchFamily="34" charset="0"/>
              </a:rPr>
              <a:t>if not confined.</a:t>
            </a:r>
            <a:r>
              <a:rPr lang="en-US" sz="11200" i="1" dirty="0" smtClean="0">
                <a:solidFill>
                  <a:schemeClr val="tx1"/>
                </a:solidFill>
                <a:latin typeface="Arial" pitchFamily="34" charset="0"/>
                <a:cs typeface="Arial" pitchFamily="34" charset="0"/>
              </a:rPr>
              <a:t>  </a:t>
            </a:r>
          </a:p>
          <a:p>
            <a:pPr marL="1554162" lvl="1" indent="-1143000" eaLnBrk="1" fontAlgn="auto" hangingPunct="1">
              <a:spcAft>
                <a:spcPts val="0"/>
              </a:spcAft>
              <a:buClrTx/>
              <a:buFont typeface="Arial" pitchFamily="34" charset="0"/>
              <a:buChar char="•"/>
              <a:defRPr/>
            </a:pPr>
            <a:endParaRPr lang="en-US" sz="11200" i="1" dirty="0" smtClean="0">
              <a:solidFill>
                <a:schemeClr val="tx1"/>
              </a:solidFill>
              <a:latin typeface="Arial" pitchFamily="34" charset="0"/>
              <a:cs typeface="Arial" pitchFamily="34" charset="0"/>
            </a:endParaRPr>
          </a:p>
          <a:p>
            <a:pPr marL="742950" lvl="1" indent="-285750" eaLnBrk="1" fontAlgn="auto" hangingPunct="1">
              <a:lnSpc>
                <a:spcPct val="80000"/>
              </a:lnSpc>
              <a:spcAft>
                <a:spcPts val="0"/>
              </a:spcAft>
              <a:buFont typeface="Wingdings" pitchFamily="2" charset="2"/>
              <a:buNone/>
              <a:defRPr/>
            </a:pPr>
            <a:endParaRPr lang="en-US" dirty="0" smtClean="0">
              <a:latin typeface="Arial" pitchFamily="34" charset="0"/>
              <a:cs typeface="Arial" pitchFamily="34" charset="0"/>
            </a:endParaRPr>
          </a:p>
          <a:p>
            <a:pPr marL="742950" lvl="1" indent="-285750" eaLnBrk="1" fontAlgn="auto" hangingPunct="1">
              <a:lnSpc>
                <a:spcPct val="80000"/>
              </a:lnSpc>
              <a:spcAft>
                <a:spcPts val="0"/>
              </a:spcAft>
              <a:buFont typeface="Wingdings" pitchFamily="2" charset="2"/>
              <a:buNone/>
              <a:defRPr/>
            </a:pPr>
            <a:endParaRPr lang="en-US" sz="2400" dirty="0" smtClean="0">
              <a:latin typeface="Trebuchet MS" pitchFamily="34" charset="0"/>
            </a:endParaRPr>
          </a:p>
        </p:txBody>
      </p:sp>
      <p:sp>
        <p:nvSpPr>
          <p:cNvPr id="9220" name="Slide Number Placeholder 4"/>
          <p:cNvSpPr>
            <a:spLocks noGrp="1"/>
          </p:cNvSpPr>
          <p:nvPr>
            <p:ph type="sldNum" sz="quarter" idx="12"/>
          </p:nvPr>
        </p:nvSpPr>
        <p:spPr bwMode="auto">
          <a:xfrm>
            <a:off x="8153400" y="6356350"/>
            <a:ext cx="533400" cy="365125"/>
          </a:xfrm>
          <a:noFill/>
          <a:ln>
            <a:miter lim="800000"/>
            <a:headEnd/>
            <a:tailEnd/>
          </a:ln>
        </p:spPr>
        <p:txBody>
          <a:bodyPr wrap="square" lIns="91440" tIns="45720" rIns="91440" bIns="45720" numCol="1" anchorCtr="0" compatLnSpc="1">
            <a:prstTxWarp prst="textNoShape">
              <a:avLst/>
            </a:prstTxWarp>
          </a:bodyPr>
          <a:lstStyle/>
          <a:p>
            <a:fld id="{063C952E-3D8A-45F9-BC1F-3C0E44E3CE0E}" type="slidenum">
              <a:rPr lang="en-US" smtClean="0"/>
              <a:pPr/>
              <a:t>3</a:t>
            </a:fld>
            <a:endParaRPr lang="en-US" dirty="0" smtClean="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Offenses with Adult Victims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40 Individuals reoffended with adults (56% of all </a:t>
            </a:r>
            <a:r>
              <a:rPr lang="en-US" dirty="0" err="1" smtClean="0">
                <a:solidFill>
                  <a:srgbClr val="488F4D"/>
                </a:solidFill>
              </a:rPr>
              <a:t>reoffenses</a:t>
            </a:r>
            <a:r>
              <a:rPr lang="en-US" dirty="0" smtClean="0">
                <a:solidFill>
                  <a:srgbClr val="488F4D"/>
                </a:solidFill>
              </a:rPr>
              <a:t>; </a:t>
            </a:r>
            <a:r>
              <a:rPr lang="en-US" dirty="0" smtClean="0">
                <a:solidFill>
                  <a:srgbClr val="FF0000"/>
                </a:solidFill>
              </a:rPr>
              <a:t>5.6% </a:t>
            </a:r>
            <a:r>
              <a:rPr lang="en-US" dirty="0" smtClean="0">
                <a:solidFill>
                  <a:srgbClr val="488F4D"/>
                </a:solidFill>
              </a:rPr>
              <a:t>of recommended offenders who were released)</a:t>
            </a:r>
          </a:p>
          <a:p>
            <a:pPr lvl="2"/>
            <a:r>
              <a:rPr lang="en-US" dirty="0" smtClean="0"/>
              <a:t>24 were convicted (22 F CN and 2 MM CN)</a:t>
            </a:r>
          </a:p>
          <a:p>
            <a:pPr lvl="2">
              <a:buNone/>
            </a:pPr>
            <a:endParaRPr lang="en-US" dirty="0" smtClean="0"/>
          </a:p>
          <a:p>
            <a:pPr lvl="2"/>
            <a:r>
              <a:rPr lang="en-US" dirty="0" smtClean="0"/>
              <a:t>11 were not convicted (</a:t>
            </a:r>
            <a:r>
              <a:rPr lang="en-US" dirty="0" err="1" smtClean="0"/>
              <a:t>Nolle</a:t>
            </a:r>
            <a:r>
              <a:rPr lang="en-US" dirty="0" smtClean="0"/>
              <a:t> </a:t>
            </a:r>
            <a:r>
              <a:rPr lang="en-US" dirty="0" err="1" smtClean="0"/>
              <a:t>Prossed</a:t>
            </a:r>
            <a:r>
              <a:rPr lang="en-US" dirty="0" smtClean="0"/>
              <a:t>, Acquitted, Dropped, No Info Filed)</a:t>
            </a:r>
          </a:p>
          <a:p>
            <a:pPr lvl="2">
              <a:buNone/>
            </a:pPr>
            <a:endParaRPr lang="en-US" dirty="0" smtClean="0"/>
          </a:p>
          <a:p>
            <a:pPr lvl="2"/>
            <a:r>
              <a:rPr lang="en-US" dirty="0" smtClean="0"/>
              <a:t>5 of the </a:t>
            </a:r>
            <a:r>
              <a:rPr lang="en-US" dirty="0" err="1" smtClean="0"/>
              <a:t>reoffenses</a:t>
            </a:r>
            <a:r>
              <a:rPr lang="en-US" dirty="0" smtClean="0"/>
              <a:t> are Pending</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30</a:t>
            </a:fld>
            <a:endParaRPr lang="en-US"/>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lvl="1"/>
            <a:r>
              <a:rPr lang="en-US" dirty="0" smtClean="0">
                <a:solidFill>
                  <a:srgbClr val="488F4D"/>
                </a:solidFill>
              </a:rPr>
              <a:t>Average Age (at time of offense) of individuals who reoffended with adults = 43.2 </a:t>
            </a:r>
          </a:p>
          <a:p>
            <a:pPr lvl="2"/>
            <a:r>
              <a:rPr lang="en-US" dirty="0" smtClean="0">
                <a:solidFill>
                  <a:srgbClr val="115BA4"/>
                </a:solidFill>
              </a:rPr>
              <a:t>Range = 30 to 66</a:t>
            </a:r>
          </a:p>
          <a:p>
            <a:pPr lvl="2"/>
            <a:r>
              <a:rPr lang="en-US" dirty="0" smtClean="0">
                <a:solidFill>
                  <a:srgbClr val="115BA4"/>
                </a:solidFill>
              </a:rPr>
              <a:t>Median = 43</a:t>
            </a:r>
          </a:p>
          <a:p>
            <a:pPr lvl="2"/>
            <a:endParaRPr lang="en-US" dirty="0" smtClean="0">
              <a:solidFill>
                <a:srgbClr val="115BA4"/>
              </a:solidFill>
            </a:endParaRPr>
          </a:p>
          <a:p>
            <a:pPr lvl="2"/>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31</a:t>
            </a:fld>
            <a:endParaRPr lang="en-US"/>
          </a:p>
        </p:txBody>
      </p:sp>
      <p:graphicFrame>
        <p:nvGraphicFramePr>
          <p:cNvPr id="6" name="Chart 5"/>
          <p:cNvGraphicFramePr/>
          <p:nvPr/>
        </p:nvGraphicFramePr>
        <p:xfrm>
          <a:off x="2209800" y="3657600"/>
          <a:ext cx="54102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lvl="1"/>
            <a:r>
              <a:rPr lang="en-US" dirty="0" smtClean="0">
                <a:solidFill>
                  <a:srgbClr val="488F4D"/>
                </a:solidFill>
              </a:rPr>
              <a:t>Release Date:</a:t>
            </a:r>
          </a:p>
          <a:p>
            <a:pPr lvl="2"/>
            <a:r>
              <a:rPr lang="en-US" dirty="0" smtClean="0">
                <a:solidFill>
                  <a:srgbClr val="115BA4"/>
                </a:solidFill>
              </a:rPr>
              <a:t>0-3 = 4 (10%)</a:t>
            </a:r>
          </a:p>
          <a:p>
            <a:pPr lvl="2"/>
            <a:r>
              <a:rPr lang="en-US" dirty="0" smtClean="0">
                <a:solidFill>
                  <a:srgbClr val="115BA4"/>
                </a:solidFill>
              </a:rPr>
              <a:t>3-5 = 11 (28%)</a:t>
            </a:r>
          </a:p>
          <a:p>
            <a:pPr lvl="2"/>
            <a:r>
              <a:rPr lang="en-US" dirty="0" smtClean="0">
                <a:solidFill>
                  <a:srgbClr val="115BA4"/>
                </a:solidFill>
              </a:rPr>
              <a:t>5-10 = 12 (30%)</a:t>
            </a:r>
          </a:p>
          <a:p>
            <a:pPr lvl="2"/>
            <a:r>
              <a:rPr lang="en-US" dirty="0" smtClean="0">
                <a:solidFill>
                  <a:srgbClr val="115BA4"/>
                </a:solidFill>
              </a:rPr>
              <a:t>10+ = 13 (33%)</a:t>
            </a:r>
          </a:p>
          <a:p>
            <a:pPr lvl="2"/>
            <a:endParaRPr lang="en-US" dirty="0" smtClean="0">
              <a:solidFill>
                <a:srgbClr val="115BA4"/>
              </a:solidFill>
            </a:endParaRPr>
          </a:p>
          <a:p>
            <a:pPr lvl="1"/>
            <a:r>
              <a:rPr lang="en-US" dirty="0" smtClean="0">
                <a:solidFill>
                  <a:srgbClr val="488F4D"/>
                </a:solidFill>
              </a:rPr>
              <a:t>Contact Offenses:	</a:t>
            </a:r>
          </a:p>
          <a:p>
            <a:pPr lvl="2"/>
            <a:r>
              <a:rPr lang="en-US" dirty="0" smtClean="0">
                <a:solidFill>
                  <a:srgbClr val="115BA4"/>
                </a:solidFill>
              </a:rPr>
              <a:t>n=33 (83% of all offenses with adult victims; </a:t>
            </a:r>
            <a:r>
              <a:rPr lang="en-US" dirty="0" smtClean="0">
                <a:solidFill>
                  <a:srgbClr val="FF0000"/>
                </a:solidFill>
              </a:rPr>
              <a:t>4.6% </a:t>
            </a:r>
            <a:r>
              <a:rPr lang="en-US" dirty="0" smtClean="0"/>
              <a:t>of recommended offenders who were released</a:t>
            </a:r>
            <a:r>
              <a:rPr lang="en-US" dirty="0" smtClean="0">
                <a:solidFill>
                  <a:srgbClr val="115BA4"/>
                </a:solidFill>
              </a:rPr>
              <a:t>)</a:t>
            </a:r>
          </a:p>
          <a:p>
            <a:pPr lvl="3"/>
            <a:r>
              <a:rPr lang="en-US" dirty="0" smtClean="0">
                <a:solidFill>
                  <a:srgbClr val="115BA4"/>
                </a:solidFill>
              </a:rPr>
              <a:t>22 were Convicted</a:t>
            </a:r>
          </a:p>
          <a:p>
            <a:pPr lvl="3">
              <a:buNone/>
            </a:pPr>
            <a:endParaRPr lang="en-US" dirty="0" smtClean="0">
              <a:solidFill>
                <a:srgbClr val="115BA4"/>
              </a:solidFill>
            </a:endParaRPr>
          </a:p>
          <a:p>
            <a:pPr lvl="1"/>
            <a:r>
              <a:rPr lang="en-US" dirty="0" smtClean="0">
                <a:solidFill>
                  <a:srgbClr val="488F4D"/>
                </a:solidFill>
              </a:rPr>
              <a:t>Non-Contact Offenses:	</a:t>
            </a:r>
          </a:p>
          <a:p>
            <a:pPr lvl="2"/>
            <a:r>
              <a:rPr lang="en-US" dirty="0" smtClean="0">
                <a:solidFill>
                  <a:srgbClr val="115BA4"/>
                </a:solidFill>
              </a:rPr>
              <a:t>n=7 (17% of all offenses with child victims)</a:t>
            </a:r>
          </a:p>
          <a:p>
            <a:pPr lvl="3"/>
            <a:r>
              <a:rPr lang="en-US" dirty="0" smtClean="0">
                <a:solidFill>
                  <a:srgbClr val="115BA4"/>
                </a:solidFill>
              </a:rPr>
              <a:t>2 were Convicted</a:t>
            </a:r>
            <a:endParaRPr lang="en-US" dirty="0" smtClean="0">
              <a:solidFill>
                <a:srgbClr val="488F4D"/>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32</a:t>
            </a:fld>
            <a:endParaRPr lang="en-US"/>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a:t>
            </a:r>
          </a:p>
          <a:p>
            <a:pPr lvl="2"/>
            <a:r>
              <a:rPr lang="en-US" dirty="0" smtClean="0">
                <a:solidFill>
                  <a:srgbClr val="115BA4"/>
                </a:solidFill>
              </a:rPr>
              <a:t>16 Offenses included </a:t>
            </a:r>
            <a:r>
              <a:rPr lang="en-US" dirty="0" smtClean="0">
                <a:solidFill>
                  <a:srgbClr val="FF0000"/>
                </a:solidFill>
              </a:rPr>
              <a:t>rape</a:t>
            </a:r>
            <a:r>
              <a:rPr lang="en-US" dirty="0" smtClean="0">
                <a:solidFill>
                  <a:srgbClr val="115BA4"/>
                </a:solidFill>
              </a:rPr>
              <a:t> or attempted rape of a </a:t>
            </a:r>
            <a:r>
              <a:rPr lang="en-US" u="sng" dirty="0" smtClean="0">
                <a:solidFill>
                  <a:srgbClr val="FF0000"/>
                </a:solidFill>
              </a:rPr>
              <a:t>stranger</a:t>
            </a:r>
            <a:r>
              <a:rPr lang="en-US" dirty="0" smtClean="0">
                <a:solidFill>
                  <a:srgbClr val="115BA4"/>
                </a:solidFill>
              </a:rPr>
              <a:t> victim (23% of total </a:t>
            </a:r>
            <a:r>
              <a:rPr lang="en-US" dirty="0" err="1" smtClean="0">
                <a:solidFill>
                  <a:srgbClr val="115BA4"/>
                </a:solidFill>
              </a:rPr>
              <a:t>reoffenses</a:t>
            </a:r>
            <a:r>
              <a:rPr lang="en-US" dirty="0" smtClean="0">
                <a:solidFill>
                  <a:srgbClr val="115BA4"/>
                </a:solidFill>
              </a:rPr>
              <a:t>; </a:t>
            </a:r>
            <a:r>
              <a:rPr lang="en-US" dirty="0" smtClean="0">
                <a:solidFill>
                  <a:srgbClr val="FF0000"/>
                </a:solidFill>
              </a:rPr>
              <a:t>2.3%</a:t>
            </a:r>
            <a:r>
              <a:rPr lang="en-US" dirty="0" smtClean="0">
                <a:solidFill>
                  <a:srgbClr val="115BA4"/>
                </a:solidFill>
              </a:rPr>
              <a:t> of  recommended offenders)</a:t>
            </a:r>
            <a:endParaRPr lang="en-US" u="sng" dirty="0" smtClean="0">
              <a:solidFill>
                <a:srgbClr val="115BA4"/>
              </a:solidFill>
            </a:endParaRPr>
          </a:p>
          <a:p>
            <a:pPr lvl="3"/>
            <a:r>
              <a:rPr lang="en-US" dirty="0" smtClean="0">
                <a:solidFill>
                  <a:srgbClr val="115BA4"/>
                </a:solidFill>
              </a:rPr>
              <a:t>12 Offenses with physical violence*</a:t>
            </a:r>
          </a:p>
          <a:p>
            <a:pPr lvl="3"/>
            <a:r>
              <a:rPr lang="en-US" dirty="0" smtClean="0">
                <a:solidFill>
                  <a:srgbClr val="115BA4"/>
                </a:solidFill>
              </a:rPr>
              <a:t>4 Offenses with threat of physical violence</a:t>
            </a:r>
          </a:p>
          <a:p>
            <a:pPr lvl="3"/>
            <a:r>
              <a:rPr lang="en-US" dirty="0" smtClean="0">
                <a:solidFill>
                  <a:srgbClr val="115BA4"/>
                </a:solidFill>
              </a:rPr>
              <a:t>13 Offenses were convicted (3 Pending)</a:t>
            </a:r>
          </a:p>
          <a:p>
            <a:pPr lvl="3"/>
            <a:r>
              <a:rPr lang="en-US" dirty="0" smtClean="0">
                <a:solidFill>
                  <a:srgbClr val="115BA4"/>
                </a:solidFill>
              </a:rPr>
              <a:t>Average Age of offender = 42 (median 41)</a:t>
            </a:r>
          </a:p>
          <a:p>
            <a:pPr lvl="3"/>
            <a:r>
              <a:rPr lang="en-US" dirty="0" smtClean="0">
                <a:solidFill>
                  <a:srgbClr val="115BA4"/>
                </a:solidFill>
              </a:rPr>
              <a:t>5 Offenses with teenage victims (age 15-17)</a:t>
            </a:r>
          </a:p>
          <a:p>
            <a:pPr lvl="3">
              <a:buNone/>
            </a:pPr>
            <a:endParaRPr lang="en-US" dirty="0" smtClean="0">
              <a:solidFill>
                <a:srgbClr val="115BA4"/>
              </a:solidFill>
            </a:endParaRPr>
          </a:p>
          <a:p>
            <a:pPr lvl="2">
              <a:buNone/>
            </a:pPr>
            <a:r>
              <a:rPr lang="en-US" sz="1800" dirty="0" smtClean="0"/>
              <a:t>*One offense included murder of victim </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33</a:t>
            </a:fld>
            <a:endParaRPr lang="en-US"/>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lnSpcReduction="10000"/>
          </a:bodyPr>
          <a:lstStyle/>
          <a:p>
            <a:pPr lvl="1"/>
            <a:r>
              <a:rPr lang="en-US" dirty="0" smtClean="0">
                <a:solidFill>
                  <a:srgbClr val="488F4D"/>
                </a:solidFill>
              </a:rPr>
              <a:t>Contact Offenses, cont..:	</a:t>
            </a:r>
          </a:p>
          <a:p>
            <a:pPr lvl="2"/>
            <a:r>
              <a:rPr lang="en-US" dirty="0" smtClean="0">
                <a:solidFill>
                  <a:srgbClr val="115BA4"/>
                </a:solidFill>
              </a:rPr>
              <a:t>10 Offenses included </a:t>
            </a:r>
            <a:r>
              <a:rPr lang="en-US" dirty="0" smtClean="0">
                <a:solidFill>
                  <a:srgbClr val="FF0000"/>
                </a:solidFill>
              </a:rPr>
              <a:t>rape</a:t>
            </a:r>
            <a:r>
              <a:rPr lang="en-US" dirty="0" smtClean="0">
                <a:solidFill>
                  <a:srgbClr val="115BA4"/>
                </a:solidFill>
              </a:rPr>
              <a:t> or attempted rape of a </a:t>
            </a:r>
            <a:r>
              <a:rPr lang="en-US" u="sng" dirty="0" smtClean="0">
                <a:solidFill>
                  <a:srgbClr val="FF0000"/>
                </a:solidFill>
              </a:rPr>
              <a:t>known</a:t>
            </a:r>
            <a:r>
              <a:rPr lang="en-US" dirty="0" smtClean="0">
                <a:solidFill>
                  <a:srgbClr val="115BA4"/>
                </a:solidFill>
              </a:rPr>
              <a:t> victim (14% of total </a:t>
            </a:r>
            <a:r>
              <a:rPr lang="en-US" dirty="0" err="1" smtClean="0">
                <a:solidFill>
                  <a:srgbClr val="115BA4"/>
                </a:solidFill>
              </a:rPr>
              <a:t>reoffenses</a:t>
            </a:r>
            <a:r>
              <a:rPr lang="en-US" dirty="0" smtClean="0">
                <a:solidFill>
                  <a:srgbClr val="115BA4"/>
                </a:solidFill>
              </a:rPr>
              <a:t>; </a:t>
            </a:r>
            <a:r>
              <a:rPr lang="en-US" dirty="0" smtClean="0">
                <a:solidFill>
                  <a:srgbClr val="FF0000"/>
                </a:solidFill>
              </a:rPr>
              <a:t>1.4%</a:t>
            </a:r>
            <a:r>
              <a:rPr lang="en-US" dirty="0" smtClean="0"/>
              <a:t> of recommended offenders)</a:t>
            </a:r>
            <a:endParaRPr lang="en-US" u="sng" dirty="0" smtClean="0"/>
          </a:p>
          <a:p>
            <a:pPr lvl="3"/>
            <a:r>
              <a:rPr lang="en-US" dirty="0" smtClean="0">
                <a:solidFill>
                  <a:srgbClr val="115BA4"/>
                </a:solidFill>
              </a:rPr>
              <a:t>4 Offenses were Domestic Violence (1 convicted)</a:t>
            </a:r>
          </a:p>
          <a:p>
            <a:pPr lvl="3"/>
            <a:r>
              <a:rPr lang="en-US" dirty="0" smtClean="0">
                <a:solidFill>
                  <a:srgbClr val="115BA4"/>
                </a:solidFill>
              </a:rPr>
              <a:t>9 Offenses with physical violence*</a:t>
            </a:r>
          </a:p>
          <a:p>
            <a:pPr lvl="3"/>
            <a:r>
              <a:rPr lang="en-US" dirty="0" smtClean="0">
                <a:solidFill>
                  <a:srgbClr val="115BA4"/>
                </a:solidFill>
              </a:rPr>
              <a:t>1 Offense with possible threat of physical violence and restraint</a:t>
            </a:r>
          </a:p>
          <a:p>
            <a:pPr lvl="3"/>
            <a:r>
              <a:rPr lang="en-US" dirty="0" smtClean="0">
                <a:solidFill>
                  <a:srgbClr val="115BA4"/>
                </a:solidFill>
              </a:rPr>
              <a:t>6 Offenses were convicted (2 Dropped, 1 NP, 1 Pending)</a:t>
            </a:r>
          </a:p>
          <a:p>
            <a:pPr lvl="3"/>
            <a:r>
              <a:rPr lang="en-US" dirty="0" smtClean="0">
                <a:solidFill>
                  <a:srgbClr val="115BA4"/>
                </a:solidFill>
              </a:rPr>
              <a:t>Average Age of offender = 42.2 (median 40)</a:t>
            </a:r>
          </a:p>
          <a:p>
            <a:pPr lvl="3"/>
            <a:r>
              <a:rPr lang="en-US" dirty="0" smtClean="0">
                <a:solidFill>
                  <a:srgbClr val="115BA4"/>
                </a:solidFill>
              </a:rPr>
              <a:t>2 Offenses with teenage victims (age 14 and 17)</a:t>
            </a:r>
          </a:p>
          <a:p>
            <a:pPr lvl="3">
              <a:buNone/>
            </a:pPr>
            <a:endParaRPr lang="en-US" dirty="0" smtClean="0">
              <a:solidFill>
                <a:srgbClr val="115BA4"/>
              </a:solidFill>
            </a:endParaRPr>
          </a:p>
          <a:p>
            <a:pPr lvl="2">
              <a:buNone/>
            </a:pPr>
            <a:r>
              <a:rPr lang="en-US" sz="1800" dirty="0" smtClean="0"/>
              <a:t>*One offense included murder of victim </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34</a:t>
            </a:fld>
            <a:endParaRPr lang="en-US"/>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a:bodyPr>
          <a:lstStyle/>
          <a:p>
            <a:pPr lvl="1"/>
            <a:r>
              <a:rPr lang="en-US" dirty="0" smtClean="0">
                <a:solidFill>
                  <a:srgbClr val="488F4D"/>
                </a:solidFill>
              </a:rPr>
              <a:t>Contact Offenses, cont..:	</a:t>
            </a:r>
          </a:p>
          <a:p>
            <a:pPr lvl="2"/>
            <a:r>
              <a:rPr lang="en-US" dirty="0" smtClean="0">
                <a:solidFill>
                  <a:srgbClr val="115BA4"/>
                </a:solidFill>
              </a:rPr>
              <a:t>7 Offenses were contact offenses without penetration(10% of total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3 Offenses involved stranger victims</a:t>
            </a:r>
          </a:p>
          <a:p>
            <a:pPr lvl="3"/>
            <a:r>
              <a:rPr lang="en-US" dirty="0" smtClean="0">
                <a:solidFill>
                  <a:srgbClr val="115BA4"/>
                </a:solidFill>
              </a:rPr>
              <a:t>2 Offenses with physical violence</a:t>
            </a:r>
          </a:p>
          <a:p>
            <a:pPr lvl="3"/>
            <a:r>
              <a:rPr lang="en-US" dirty="0" smtClean="0">
                <a:solidFill>
                  <a:srgbClr val="115BA4"/>
                </a:solidFill>
              </a:rPr>
              <a:t>3 Offenses were convicted (2 NP, 1 Dropped, 1 Pending)</a:t>
            </a:r>
          </a:p>
          <a:p>
            <a:pPr lvl="3"/>
            <a:r>
              <a:rPr lang="en-US" dirty="0" smtClean="0">
                <a:solidFill>
                  <a:srgbClr val="115BA4"/>
                </a:solidFill>
              </a:rPr>
              <a:t>Average Age of offender = 47 (median 48)</a:t>
            </a:r>
          </a:p>
          <a:p>
            <a:pPr lvl="3"/>
            <a:r>
              <a:rPr lang="en-US" dirty="0" smtClean="0">
                <a:solidFill>
                  <a:srgbClr val="115BA4"/>
                </a:solidFill>
              </a:rPr>
              <a:t>3 Offenses with teenage victims (age 15-16)</a:t>
            </a:r>
          </a:p>
          <a:p>
            <a:pPr lvl="3">
              <a:buNone/>
            </a:pPr>
            <a:endParaRPr lang="en-US" dirty="0" smtClean="0">
              <a:solidFill>
                <a:srgbClr val="115BA4"/>
              </a:solidFill>
            </a:endParaRPr>
          </a:p>
          <a:p>
            <a:pPr lvl="2">
              <a:buNone/>
            </a:pPr>
            <a:r>
              <a:rPr lang="en-US" sz="1800" dirty="0" smtClean="0"/>
              <a:t> </a:t>
            </a:r>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35</a:t>
            </a:fld>
            <a:endParaRPr lang="en-US"/>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Offenses with Adult Victims, cont..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rmAutofit lnSpcReduction="10000"/>
          </a:bodyPr>
          <a:lstStyle/>
          <a:p>
            <a:pPr lvl="1"/>
            <a:r>
              <a:rPr lang="en-US" dirty="0" smtClean="0">
                <a:solidFill>
                  <a:srgbClr val="488F4D"/>
                </a:solidFill>
              </a:rPr>
              <a:t>Non-Contact Offenses:	</a:t>
            </a:r>
          </a:p>
          <a:p>
            <a:pPr lvl="2"/>
            <a:r>
              <a:rPr lang="en-US" dirty="0" smtClean="0">
                <a:solidFill>
                  <a:srgbClr val="115BA4"/>
                </a:solidFill>
              </a:rPr>
              <a:t>7 Offenses included no contact or intent for contact (10% of all </a:t>
            </a:r>
            <a:r>
              <a:rPr lang="en-US" dirty="0" err="1" smtClean="0">
                <a:solidFill>
                  <a:srgbClr val="115BA4"/>
                </a:solidFill>
              </a:rPr>
              <a:t>reoffenses</a:t>
            </a:r>
            <a:r>
              <a:rPr lang="en-US" dirty="0" smtClean="0">
                <a:solidFill>
                  <a:srgbClr val="115BA4"/>
                </a:solidFill>
              </a:rPr>
              <a:t>)</a:t>
            </a:r>
          </a:p>
          <a:p>
            <a:pPr lvl="3"/>
            <a:r>
              <a:rPr lang="en-US" dirty="0" smtClean="0">
                <a:solidFill>
                  <a:srgbClr val="115BA4"/>
                </a:solidFill>
              </a:rPr>
              <a:t>6 offenses were exposures</a:t>
            </a:r>
          </a:p>
          <a:p>
            <a:pPr lvl="3"/>
            <a:r>
              <a:rPr lang="en-US" dirty="0" smtClean="0">
                <a:solidFill>
                  <a:srgbClr val="115BA4"/>
                </a:solidFill>
              </a:rPr>
              <a:t>1 offense was stalking</a:t>
            </a:r>
          </a:p>
          <a:p>
            <a:pPr lvl="3"/>
            <a:r>
              <a:rPr lang="en-US" dirty="0" smtClean="0">
                <a:solidFill>
                  <a:srgbClr val="115BA4"/>
                </a:solidFill>
              </a:rPr>
              <a:t>2 Stranger victims, 2 possible stranger victims</a:t>
            </a:r>
          </a:p>
          <a:p>
            <a:pPr lvl="3"/>
            <a:r>
              <a:rPr lang="en-US" dirty="0" smtClean="0">
                <a:solidFill>
                  <a:srgbClr val="115BA4"/>
                </a:solidFill>
              </a:rPr>
              <a:t>0 Offenses included physical violence/threat of physical violence/restraint/coercion/intimidation</a:t>
            </a:r>
          </a:p>
          <a:p>
            <a:pPr lvl="3"/>
            <a:r>
              <a:rPr lang="en-US" dirty="0" smtClean="0">
                <a:solidFill>
                  <a:srgbClr val="115BA4"/>
                </a:solidFill>
              </a:rPr>
              <a:t>2 Offenses were convicted (2 NP, 2 Acquitted, 1 Not Filed)</a:t>
            </a:r>
          </a:p>
          <a:p>
            <a:pPr lvl="3"/>
            <a:r>
              <a:rPr lang="en-US" dirty="0" smtClean="0">
                <a:solidFill>
                  <a:srgbClr val="115BA4"/>
                </a:solidFill>
              </a:rPr>
              <a:t>Average Age of offender = 42.8 (median 44)</a:t>
            </a:r>
          </a:p>
          <a:p>
            <a:pPr lvl="3"/>
            <a:r>
              <a:rPr lang="en-US" dirty="0" smtClean="0">
                <a:solidFill>
                  <a:srgbClr val="115BA4"/>
                </a:solidFill>
              </a:rPr>
              <a:t>1 Offense with teenage victim (age 14), and 3 offenses with possible teenage or adult victims (ages unknown)</a:t>
            </a:r>
          </a:p>
          <a:p>
            <a:pPr lvl="3">
              <a:buNone/>
            </a:pPr>
            <a:endParaRPr lang="en-US" dirty="0" smtClean="0">
              <a:solidFill>
                <a:srgbClr val="115BA4"/>
              </a:solidFill>
            </a:endParaRPr>
          </a:p>
          <a:p>
            <a:pPr lvl="2">
              <a:buNone/>
            </a:pPr>
            <a:endParaRPr lang="en-US" dirty="0" smtClean="0"/>
          </a:p>
          <a:p>
            <a:pPr lvl="2">
              <a:buNone/>
            </a:pPr>
            <a:endParaRPr lang="en-US"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36</a:t>
            </a:fld>
            <a:endParaRPr lang="en-US"/>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Reoffenses</a:t>
            </a:r>
            <a:r>
              <a:rPr lang="en-US" dirty="0" smtClean="0"/>
              <a:t> by Type of Offense and Age at Release </a:t>
            </a:r>
            <a:br>
              <a:rPr lang="en-US" dirty="0" smtClean="0"/>
            </a:br>
            <a:r>
              <a:rPr lang="en-US" dirty="0" smtClean="0"/>
              <a:t>(charges and convictions)</a:t>
            </a:r>
            <a:br>
              <a:rPr lang="en-US" dirty="0" smtClean="0"/>
            </a:br>
            <a:endParaRPr lang="en-US" sz="3100" dirty="0"/>
          </a:p>
        </p:txBody>
      </p:sp>
      <p:graphicFrame>
        <p:nvGraphicFramePr>
          <p:cNvPr id="5" name="Content Placeholder 4"/>
          <p:cNvGraphicFramePr>
            <a:graphicFrameLocks noGrp="1"/>
          </p:cNvGraphicFramePr>
          <p:nvPr>
            <p:ph idx="1"/>
          </p:nvPr>
        </p:nvGraphicFramePr>
        <p:xfrm>
          <a:off x="533400" y="1981200"/>
          <a:ext cx="7848600" cy="3048000"/>
        </p:xfrm>
        <a:graphic>
          <a:graphicData uri="http://schemas.openxmlformats.org/drawingml/2006/table">
            <a:tbl>
              <a:tblPr firstRow="1" bandRow="1">
                <a:tableStyleId>{5C22544A-7EE6-4342-B048-85BDC9FD1C3A}</a:tableStyleId>
              </a:tblPr>
              <a:tblGrid>
                <a:gridCol w="1244290"/>
                <a:gridCol w="765717"/>
                <a:gridCol w="1244290"/>
                <a:gridCol w="861432"/>
                <a:gridCol w="861432"/>
                <a:gridCol w="861432"/>
                <a:gridCol w="1244290"/>
                <a:gridCol w="765717"/>
              </a:tblGrid>
              <a:tr h="370840">
                <a:tc>
                  <a:txBody>
                    <a:bodyPr/>
                    <a:lstStyle/>
                    <a:p>
                      <a:r>
                        <a:rPr lang="en-US" sz="1200" dirty="0" smtClean="0"/>
                        <a:t>Age</a:t>
                      </a:r>
                    </a:p>
                    <a:p>
                      <a:r>
                        <a:rPr lang="en-US" sz="1200" dirty="0" smtClean="0"/>
                        <a:t>(at release)</a:t>
                      </a:r>
                      <a:endParaRPr lang="en-US" sz="1200" dirty="0"/>
                    </a:p>
                  </a:txBody>
                  <a:tcPr/>
                </a:tc>
                <a:tc>
                  <a:txBody>
                    <a:bodyPr/>
                    <a:lstStyle/>
                    <a:p>
                      <a:r>
                        <a:rPr lang="en-US" sz="1200" dirty="0" smtClean="0"/>
                        <a:t>n=</a:t>
                      </a:r>
                      <a:endParaRPr lang="en-US" sz="1200" dirty="0"/>
                    </a:p>
                  </a:txBody>
                  <a:tcPr/>
                </a:tc>
                <a:tc>
                  <a:txBody>
                    <a:bodyPr/>
                    <a:lstStyle/>
                    <a:p>
                      <a:r>
                        <a:rPr lang="en-US" sz="1200" dirty="0" smtClean="0">
                          <a:solidFill>
                            <a:schemeClr val="bg1"/>
                          </a:solidFill>
                        </a:rPr>
                        <a:t>CONTACT OFFENSE</a:t>
                      </a:r>
                      <a:endParaRPr lang="en-US" sz="1200" dirty="0">
                        <a:solidFill>
                          <a:schemeClr val="bg1"/>
                        </a:solidFill>
                      </a:endParaRPr>
                    </a:p>
                  </a:txBody>
                  <a:tcPr/>
                </a:tc>
                <a:tc>
                  <a:txBody>
                    <a:bodyPr/>
                    <a:lstStyle/>
                    <a:p>
                      <a:pPr algn="ctr"/>
                      <a:r>
                        <a:rPr lang="en-US" sz="1200" dirty="0" smtClean="0">
                          <a:solidFill>
                            <a:schemeClr val="bg1"/>
                          </a:solidFill>
                        </a:rPr>
                        <a:t>Rate</a:t>
                      </a:r>
                      <a:endParaRPr lang="en-US" sz="1200" dirty="0">
                        <a:solidFill>
                          <a:schemeClr val="bg1"/>
                        </a:solidFill>
                      </a:endParaRPr>
                    </a:p>
                  </a:txBody>
                  <a:tcPr/>
                </a:tc>
                <a:tc>
                  <a:txBody>
                    <a:bodyPr/>
                    <a:lstStyle/>
                    <a:p>
                      <a:r>
                        <a:rPr lang="en-US" sz="1200" dirty="0" smtClean="0"/>
                        <a:t>RAPE</a:t>
                      </a:r>
                      <a:endParaRPr lang="en-US" sz="1200" dirty="0"/>
                    </a:p>
                  </a:txBody>
                  <a:tcPr/>
                </a:tc>
                <a:tc>
                  <a:txBody>
                    <a:bodyPr/>
                    <a:lstStyle/>
                    <a:p>
                      <a:pPr algn="ctr"/>
                      <a:r>
                        <a:rPr lang="en-US" sz="1200" dirty="0" smtClean="0"/>
                        <a:t>Rate</a:t>
                      </a:r>
                      <a:endParaRPr lang="en-US" sz="1200" dirty="0"/>
                    </a:p>
                  </a:txBody>
                  <a:tcPr/>
                </a:tc>
                <a:tc>
                  <a:txBody>
                    <a:bodyPr/>
                    <a:lstStyle/>
                    <a:p>
                      <a:r>
                        <a:rPr lang="en-US" sz="1200" dirty="0" smtClean="0"/>
                        <a:t>CONTACT OFFENSE AGAINST CHILD</a:t>
                      </a:r>
                      <a:endParaRPr lang="en-US" sz="1200" dirty="0"/>
                    </a:p>
                  </a:txBody>
                  <a:tcPr/>
                </a:tc>
                <a:tc>
                  <a:txBody>
                    <a:bodyPr/>
                    <a:lstStyle/>
                    <a:p>
                      <a:pPr algn="ctr"/>
                      <a:r>
                        <a:rPr lang="en-US" sz="1200" dirty="0" smtClean="0">
                          <a:solidFill>
                            <a:schemeClr val="bg1"/>
                          </a:solidFill>
                        </a:rPr>
                        <a:t>Rate</a:t>
                      </a:r>
                      <a:endParaRPr lang="en-US" sz="1200" dirty="0">
                        <a:solidFill>
                          <a:schemeClr val="bg1"/>
                        </a:solidFill>
                      </a:endParaRPr>
                    </a:p>
                  </a:txBody>
                  <a:tcPr/>
                </a:tc>
              </a:tr>
              <a:tr h="370840">
                <a:tc>
                  <a:txBody>
                    <a:bodyPr/>
                    <a:lstStyle/>
                    <a:p>
                      <a:r>
                        <a:rPr lang="en-US" dirty="0" smtClean="0">
                          <a:solidFill>
                            <a:schemeClr val="accent6">
                              <a:lumMod val="75000"/>
                            </a:schemeClr>
                          </a:solidFill>
                        </a:rPr>
                        <a:t>18-29</a:t>
                      </a:r>
                      <a:endParaRPr lang="en-US" dirty="0">
                        <a:solidFill>
                          <a:schemeClr val="accent6">
                            <a:lumMod val="75000"/>
                          </a:schemeClr>
                        </a:solidFill>
                      </a:endParaRPr>
                    </a:p>
                  </a:txBody>
                  <a:tcPr/>
                </a:tc>
                <a:tc>
                  <a:txBody>
                    <a:bodyPr/>
                    <a:lstStyle/>
                    <a:p>
                      <a:pPr algn="r"/>
                      <a:r>
                        <a:rPr lang="en-US" dirty="0" smtClean="0">
                          <a:solidFill>
                            <a:srgbClr val="488F4D"/>
                          </a:solidFill>
                        </a:rPr>
                        <a:t>  75</a:t>
                      </a:r>
                      <a:endParaRPr lang="en-US" dirty="0">
                        <a:solidFill>
                          <a:srgbClr val="488F4D"/>
                        </a:solidFill>
                      </a:endParaRPr>
                    </a:p>
                  </a:txBody>
                  <a:tcPr/>
                </a:tc>
                <a:tc>
                  <a:txBody>
                    <a:bodyPr/>
                    <a:lstStyle/>
                    <a:p>
                      <a:pPr algn="r"/>
                      <a:r>
                        <a:rPr lang="en-US" dirty="0" smtClean="0">
                          <a:solidFill>
                            <a:srgbClr val="115BA4"/>
                          </a:solidFill>
                        </a:rPr>
                        <a:t>  2</a:t>
                      </a:r>
                      <a:endParaRPr lang="en-US" dirty="0">
                        <a:solidFill>
                          <a:srgbClr val="115BA4"/>
                        </a:solidFill>
                      </a:endParaRPr>
                    </a:p>
                  </a:txBody>
                  <a:tcPr/>
                </a:tc>
                <a:tc>
                  <a:txBody>
                    <a:bodyPr/>
                    <a:lstStyle/>
                    <a:p>
                      <a:pPr algn="r"/>
                      <a:r>
                        <a:rPr lang="en-US" dirty="0" smtClean="0">
                          <a:solidFill>
                            <a:srgbClr val="115BA4"/>
                          </a:solidFill>
                        </a:rPr>
                        <a:t>3%</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  2</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3%</a:t>
                      </a:r>
                      <a:endParaRPr lang="en-US" dirty="0">
                        <a:solidFill>
                          <a:schemeClr val="accent2">
                            <a:lumMod val="75000"/>
                          </a:schemeClr>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30-39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147</a:t>
                      </a:r>
                      <a:endParaRPr lang="en-US" dirty="0">
                        <a:solidFill>
                          <a:srgbClr val="488F4D"/>
                        </a:solidFill>
                      </a:endParaRPr>
                    </a:p>
                  </a:txBody>
                  <a:tcPr/>
                </a:tc>
                <a:tc>
                  <a:txBody>
                    <a:bodyPr/>
                    <a:lstStyle/>
                    <a:p>
                      <a:pPr algn="r"/>
                      <a:r>
                        <a:rPr lang="en-US" dirty="0" smtClean="0">
                          <a:solidFill>
                            <a:srgbClr val="115BA4"/>
                          </a:solidFill>
                        </a:rPr>
                        <a:t>20</a:t>
                      </a:r>
                      <a:endParaRPr lang="en-US" dirty="0">
                        <a:solidFill>
                          <a:srgbClr val="115BA4"/>
                        </a:solidFill>
                      </a:endParaRPr>
                    </a:p>
                  </a:txBody>
                  <a:tcPr/>
                </a:tc>
                <a:tc>
                  <a:txBody>
                    <a:bodyPr/>
                    <a:lstStyle/>
                    <a:p>
                      <a:pPr algn="r"/>
                      <a:r>
                        <a:rPr lang="en-US" dirty="0" smtClean="0">
                          <a:solidFill>
                            <a:srgbClr val="115BA4"/>
                          </a:solidFill>
                        </a:rPr>
                        <a:t>14%</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12</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8%</a:t>
                      </a:r>
                      <a:endParaRPr lang="en-US" dirty="0">
                        <a:solidFill>
                          <a:schemeClr val="accent2">
                            <a:lumMod val="75000"/>
                          </a:schemeClr>
                        </a:solidFill>
                      </a:endParaRPr>
                    </a:p>
                  </a:txBody>
                  <a:tcPr/>
                </a:tc>
                <a:tc>
                  <a:txBody>
                    <a:bodyPr/>
                    <a:lstStyle/>
                    <a:p>
                      <a:pPr algn="r"/>
                      <a:r>
                        <a:rPr lang="en-US" dirty="0" smtClean="0">
                          <a:solidFill>
                            <a:schemeClr val="accent4"/>
                          </a:solidFill>
                        </a:rPr>
                        <a:t>  5</a:t>
                      </a:r>
                      <a:endParaRPr lang="en-US" dirty="0">
                        <a:solidFill>
                          <a:schemeClr val="accent4"/>
                        </a:solidFill>
                      </a:endParaRPr>
                    </a:p>
                  </a:txBody>
                  <a:tcPr/>
                </a:tc>
                <a:tc>
                  <a:txBody>
                    <a:bodyPr/>
                    <a:lstStyle/>
                    <a:p>
                      <a:pPr algn="r"/>
                      <a:r>
                        <a:rPr lang="en-US" dirty="0" smtClean="0">
                          <a:solidFill>
                            <a:schemeClr val="accent4"/>
                          </a:solidFill>
                        </a:rPr>
                        <a:t>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40-49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245</a:t>
                      </a:r>
                      <a:endParaRPr lang="en-US" dirty="0">
                        <a:solidFill>
                          <a:srgbClr val="488F4D"/>
                        </a:solidFill>
                      </a:endParaRPr>
                    </a:p>
                  </a:txBody>
                  <a:tcPr/>
                </a:tc>
                <a:tc>
                  <a:txBody>
                    <a:bodyPr/>
                    <a:lstStyle/>
                    <a:p>
                      <a:pPr algn="r"/>
                      <a:r>
                        <a:rPr lang="en-US" dirty="0" smtClean="0">
                          <a:solidFill>
                            <a:srgbClr val="115BA4"/>
                          </a:solidFill>
                        </a:rPr>
                        <a:t>22</a:t>
                      </a:r>
                      <a:endParaRPr lang="en-US" dirty="0">
                        <a:solidFill>
                          <a:srgbClr val="115BA4"/>
                        </a:solidFill>
                      </a:endParaRPr>
                    </a:p>
                  </a:txBody>
                  <a:tcPr/>
                </a:tc>
                <a:tc>
                  <a:txBody>
                    <a:bodyPr/>
                    <a:lstStyle/>
                    <a:p>
                      <a:pPr algn="r"/>
                      <a:r>
                        <a:rPr lang="en-US" dirty="0" smtClean="0">
                          <a:solidFill>
                            <a:srgbClr val="115BA4"/>
                          </a:solidFill>
                        </a:rPr>
                        <a:t>9%</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11</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4%</a:t>
                      </a:r>
                      <a:endParaRPr lang="en-US" dirty="0">
                        <a:solidFill>
                          <a:schemeClr val="accent2">
                            <a:lumMod val="75000"/>
                          </a:schemeClr>
                        </a:solidFill>
                      </a:endParaRPr>
                    </a:p>
                  </a:txBody>
                  <a:tcPr/>
                </a:tc>
                <a:tc>
                  <a:txBody>
                    <a:bodyPr/>
                    <a:lstStyle/>
                    <a:p>
                      <a:pPr algn="r"/>
                      <a:r>
                        <a:rPr lang="en-US" dirty="0" smtClean="0">
                          <a:solidFill>
                            <a:schemeClr val="accent4"/>
                          </a:solidFill>
                        </a:rPr>
                        <a:t>10</a:t>
                      </a:r>
                      <a:endParaRPr lang="en-US" dirty="0">
                        <a:solidFill>
                          <a:schemeClr val="accent4"/>
                        </a:solidFill>
                      </a:endParaRPr>
                    </a:p>
                  </a:txBody>
                  <a:tcPr/>
                </a:tc>
                <a:tc>
                  <a:txBody>
                    <a:bodyPr/>
                    <a:lstStyle/>
                    <a:p>
                      <a:pPr algn="r"/>
                      <a:r>
                        <a:rPr lang="en-US" dirty="0" smtClean="0">
                          <a:solidFill>
                            <a:schemeClr val="accent4"/>
                          </a:solidFill>
                        </a:rPr>
                        <a:t>4%</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50-59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149</a:t>
                      </a:r>
                      <a:endParaRPr lang="en-US" dirty="0">
                        <a:solidFill>
                          <a:srgbClr val="488F4D"/>
                        </a:solidFill>
                      </a:endParaRPr>
                    </a:p>
                  </a:txBody>
                  <a:tcPr/>
                </a:tc>
                <a:tc>
                  <a:txBody>
                    <a:bodyPr/>
                    <a:lstStyle/>
                    <a:p>
                      <a:pPr algn="r"/>
                      <a:r>
                        <a:rPr lang="en-US" dirty="0" smtClean="0">
                          <a:solidFill>
                            <a:srgbClr val="115BA4"/>
                          </a:solidFill>
                        </a:rPr>
                        <a:t>  8</a:t>
                      </a:r>
                      <a:endParaRPr lang="en-US" dirty="0">
                        <a:solidFill>
                          <a:srgbClr val="115BA4"/>
                        </a:solidFill>
                      </a:endParaRPr>
                    </a:p>
                  </a:txBody>
                  <a:tcPr/>
                </a:tc>
                <a:tc>
                  <a:txBody>
                    <a:bodyPr/>
                    <a:lstStyle/>
                    <a:p>
                      <a:pPr algn="r"/>
                      <a:r>
                        <a:rPr lang="en-US" dirty="0" smtClean="0">
                          <a:solidFill>
                            <a:srgbClr val="115BA4"/>
                          </a:solidFill>
                        </a:rPr>
                        <a:t>5%</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  1</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1%</a:t>
                      </a:r>
                      <a:endParaRPr lang="en-US" dirty="0">
                        <a:solidFill>
                          <a:schemeClr val="accent2">
                            <a:lumMod val="75000"/>
                          </a:schemeClr>
                        </a:solidFill>
                      </a:endParaRPr>
                    </a:p>
                  </a:txBody>
                  <a:tcPr/>
                </a:tc>
                <a:tc>
                  <a:txBody>
                    <a:bodyPr/>
                    <a:lstStyle/>
                    <a:p>
                      <a:pPr algn="r"/>
                      <a:r>
                        <a:rPr lang="en-US" dirty="0" smtClean="0">
                          <a:solidFill>
                            <a:schemeClr val="accent4"/>
                          </a:solidFill>
                        </a:rPr>
                        <a:t>  4</a:t>
                      </a:r>
                      <a:endParaRPr lang="en-US" dirty="0">
                        <a:solidFill>
                          <a:schemeClr val="accent4"/>
                        </a:solidFill>
                      </a:endParaRPr>
                    </a:p>
                  </a:txBody>
                  <a:tcPr/>
                </a:tc>
                <a:tc>
                  <a:txBody>
                    <a:bodyPr/>
                    <a:lstStyle/>
                    <a:p>
                      <a:pPr algn="r"/>
                      <a:r>
                        <a:rPr lang="en-US" dirty="0" smtClean="0">
                          <a:solidFill>
                            <a:schemeClr val="accent4"/>
                          </a:solidFill>
                        </a:rPr>
                        <a:t>  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60+</a:t>
                      </a:r>
                      <a:endParaRPr lang="en-US" sz="18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800" kern="1200" dirty="0" smtClean="0">
                          <a:solidFill>
                            <a:srgbClr val="488F4D"/>
                          </a:solidFill>
                          <a:latin typeface="+mn-lt"/>
                          <a:ea typeface="+mn-ea"/>
                          <a:cs typeface="+mn-cs"/>
                        </a:rPr>
                        <a:t>  94</a:t>
                      </a:r>
                      <a:endParaRPr lang="en-US" sz="1800" kern="1200" dirty="0">
                        <a:solidFill>
                          <a:srgbClr val="488F4D"/>
                        </a:solidFill>
                        <a:latin typeface="+mn-lt"/>
                        <a:ea typeface="+mn-ea"/>
                        <a:cs typeface="+mn-cs"/>
                      </a:endParaRPr>
                    </a:p>
                  </a:txBody>
                  <a:tcPr/>
                </a:tc>
                <a:tc>
                  <a:txBody>
                    <a:bodyPr/>
                    <a:lstStyle/>
                    <a:p>
                      <a:pPr algn="r"/>
                      <a:r>
                        <a:rPr lang="en-US" sz="1800" kern="1200" dirty="0" smtClean="0">
                          <a:solidFill>
                            <a:srgbClr val="115BA4"/>
                          </a:solidFill>
                          <a:latin typeface="+mn-lt"/>
                          <a:ea typeface="+mn-ea"/>
                          <a:cs typeface="+mn-cs"/>
                        </a:rPr>
                        <a:t>  1</a:t>
                      </a:r>
                      <a:endParaRPr lang="en-US" sz="1800" kern="1200" dirty="0">
                        <a:solidFill>
                          <a:srgbClr val="115BA4"/>
                        </a:solidFill>
                        <a:latin typeface="+mn-lt"/>
                        <a:ea typeface="+mn-ea"/>
                        <a:cs typeface="+mn-cs"/>
                      </a:endParaRPr>
                    </a:p>
                  </a:txBody>
                  <a:tcPr/>
                </a:tc>
                <a:tc>
                  <a:txBody>
                    <a:bodyPr/>
                    <a:lstStyle/>
                    <a:p>
                      <a:pPr algn="r"/>
                      <a:r>
                        <a:rPr lang="en-US" sz="1800" kern="1200" dirty="0" smtClean="0">
                          <a:solidFill>
                            <a:srgbClr val="115BA4"/>
                          </a:solidFill>
                          <a:latin typeface="+mn-lt"/>
                          <a:ea typeface="+mn-ea"/>
                          <a:cs typeface="+mn-cs"/>
                        </a:rPr>
                        <a:t>1%</a:t>
                      </a:r>
                      <a:endParaRPr lang="en-US" sz="1800" kern="1200" dirty="0">
                        <a:solidFill>
                          <a:srgbClr val="115BA4"/>
                        </a:solidFill>
                        <a:latin typeface="+mn-lt"/>
                        <a:ea typeface="+mn-ea"/>
                        <a:cs typeface="+mn-cs"/>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  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4"/>
                          </a:solidFill>
                          <a:latin typeface="+mn-lt"/>
                          <a:ea typeface="+mn-ea"/>
                          <a:cs typeface="+mn-cs"/>
                        </a:rPr>
                        <a:t>  0</a:t>
                      </a:r>
                      <a:endParaRPr lang="en-US" sz="18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  0%</a:t>
                      </a:r>
                      <a:endParaRPr lang="en-US" b="1" dirty="0">
                        <a:solidFill>
                          <a:schemeClr val="accent4"/>
                        </a:solidFill>
                      </a:endParaRPr>
                    </a:p>
                  </a:txBody>
                  <a:tcPr/>
                </a:tc>
              </a:tr>
              <a:tr h="370840">
                <a:tc>
                  <a:txBody>
                    <a:bodyPr/>
                    <a:lstStyle/>
                    <a:p>
                      <a:r>
                        <a:rPr lang="en-US" sz="1600" b="1" dirty="0" smtClean="0">
                          <a:solidFill>
                            <a:srgbClr val="C00000"/>
                          </a:solidFill>
                        </a:rPr>
                        <a:t>TOTAL</a:t>
                      </a:r>
                      <a:endParaRPr lang="en-US" sz="1600" b="1" dirty="0">
                        <a:solidFill>
                          <a:srgbClr val="C00000"/>
                        </a:solidFill>
                      </a:endParaRPr>
                    </a:p>
                  </a:txBody>
                  <a:tcPr/>
                </a:tc>
                <a:tc>
                  <a:txBody>
                    <a:bodyPr/>
                    <a:lstStyle/>
                    <a:p>
                      <a:pPr algn="r"/>
                      <a:r>
                        <a:rPr lang="en-US" b="1" dirty="0" smtClean="0">
                          <a:solidFill>
                            <a:srgbClr val="488F4D"/>
                          </a:solidFill>
                        </a:rPr>
                        <a:t>710</a:t>
                      </a:r>
                      <a:endParaRPr lang="en-US" b="1" dirty="0">
                        <a:solidFill>
                          <a:srgbClr val="488F4D"/>
                        </a:solidFill>
                      </a:endParaRPr>
                    </a:p>
                  </a:txBody>
                  <a:tcPr/>
                </a:tc>
                <a:tc>
                  <a:txBody>
                    <a:bodyPr/>
                    <a:lstStyle/>
                    <a:p>
                      <a:pPr algn="r"/>
                      <a:r>
                        <a:rPr lang="en-US" b="1" dirty="0" smtClean="0">
                          <a:solidFill>
                            <a:srgbClr val="115BA4"/>
                          </a:solidFill>
                        </a:rPr>
                        <a:t>53</a:t>
                      </a:r>
                      <a:endParaRPr lang="en-US" b="1" dirty="0">
                        <a:solidFill>
                          <a:srgbClr val="115BA4"/>
                        </a:solidFill>
                      </a:endParaRPr>
                    </a:p>
                  </a:txBody>
                  <a:tcPr/>
                </a:tc>
                <a:tc>
                  <a:txBody>
                    <a:bodyPr/>
                    <a:lstStyle/>
                    <a:p>
                      <a:pPr algn="r"/>
                      <a:r>
                        <a:rPr lang="en-US" b="1" dirty="0" smtClean="0">
                          <a:solidFill>
                            <a:srgbClr val="115BA4"/>
                          </a:solidFill>
                        </a:rPr>
                        <a:t>7%</a:t>
                      </a:r>
                      <a:endParaRPr lang="en-US" b="1" dirty="0">
                        <a:solidFill>
                          <a:srgbClr val="115BA4"/>
                        </a:solidFill>
                      </a:endParaRPr>
                    </a:p>
                  </a:txBody>
                  <a:tcPr/>
                </a:tc>
                <a:tc>
                  <a:txBody>
                    <a:bodyPr/>
                    <a:lstStyle/>
                    <a:p>
                      <a:pPr algn="r"/>
                      <a:r>
                        <a:rPr lang="en-US" b="1" dirty="0" smtClean="0">
                          <a:solidFill>
                            <a:srgbClr val="C00000"/>
                          </a:solidFill>
                        </a:rPr>
                        <a:t>26</a:t>
                      </a:r>
                      <a:endParaRPr lang="en-US" b="1" dirty="0">
                        <a:solidFill>
                          <a:srgbClr val="C00000"/>
                        </a:solidFill>
                      </a:endParaRPr>
                    </a:p>
                  </a:txBody>
                  <a:tcPr/>
                </a:tc>
                <a:tc>
                  <a:txBody>
                    <a:bodyPr/>
                    <a:lstStyle/>
                    <a:p>
                      <a:pPr algn="r"/>
                      <a:r>
                        <a:rPr lang="en-US" b="1" dirty="0" smtClean="0">
                          <a:solidFill>
                            <a:srgbClr val="C00000"/>
                          </a:solidFill>
                        </a:rPr>
                        <a:t>4%</a:t>
                      </a:r>
                      <a:endParaRPr lang="en-US" b="1" dirty="0">
                        <a:solidFill>
                          <a:srgbClr val="C00000"/>
                        </a:solidFill>
                      </a:endParaRPr>
                    </a:p>
                  </a:txBody>
                  <a:tcPr/>
                </a:tc>
                <a:tc>
                  <a:txBody>
                    <a:bodyPr/>
                    <a:lstStyle/>
                    <a:p>
                      <a:pPr algn="r"/>
                      <a:r>
                        <a:rPr lang="en-US" b="1" dirty="0" smtClean="0">
                          <a:solidFill>
                            <a:srgbClr val="7030A0"/>
                          </a:solidFill>
                        </a:rPr>
                        <a:t>19</a:t>
                      </a:r>
                      <a:endParaRPr lang="en-US" b="1" dirty="0">
                        <a:solidFill>
                          <a:srgbClr val="7030A0"/>
                        </a:solidFill>
                      </a:endParaRPr>
                    </a:p>
                  </a:txBody>
                  <a:tcPr/>
                </a:tc>
                <a:tc>
                  <a:txBody>
                    <a:bodyPr/>
                    <a:lstStyle/>
                    <a:p>
                      <a:pPr algn="r"/>
                      <a:r>
                        <a:rPr lang="en-US" b="1" dirty="0" smtClean="0">
                          <a:solidFill>
                            <a:srgbClr val="7030A0"/>
                          </a:solidFill>
                        </a:rPr>
                        <a:t>3%</a:t>
                      </a:r>
                      <a:endParaRPr lang="en-US" b="1" dirty="0">
                        <a:solidFill>
                          <a:srgbClr val="7030A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37</a:t>
            </a:fld>
            <a:endParaRPr lang="en-US"/>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err="1" smtClean="0"/>
              <a:t>Reoffenses</a:t>
            </a:r>
            <a:r>
              <a:rPr lang="en-US" dirty="0" smtClean="0"/>
              <a:t> by Type of Offense and Age at Release </a:t>
            </a:r>
            <a:br>
              <a:rPr lang="en-US" dirty="0" smtClean="0"/>
            </a:br>
            <a:r>
              <a:rPr lang="en-US" dirty="0" smtClean="0"/>
              <a:t>(convictions only)</a:t>
            </a:r>
            <a:br>
              <a:rPr lang="en-US" dirty="0" smtClean="0"/>
            </a:br>
            <a:endParaRPr lang="en-US" sz="3100" dirty="0"/>
          </a:p>
        </p:txBody>
      </p:sp>
      <p:graphicFrame>
        <p:nvGraphicFramePr>
          <p:cNvPr id="5" name="Content Placeholder 4"/>
          <p:cNvGraphicFramePr>
            <a:graphicFrameLocks noGrp="1"/>
          </p:cNvGraphicFramePr>
          <p:nvPr>
            <p:ph idx="1"/>
          </p:nvPr>
        </p:nvGraphicFramePr>
        <p:xfrm>
          <a:off x="533400" y="1981200"/>
          <a:ext cx="7772401" cy="3048000"/>
        </p:xfrm>
        <a:graphic>
          <a:graphicData uri="http://schemas.openxmlformats.org/drawingml/2006/table">
            <a:tbl>
              <a:tblPr firstRow="1" bandRow="1">
                <a:tableStyleId>{5C22544A-7EE6-4342-B048-85BDC9FD1C3A}</a:tableStyleId>
              </a:tblPr>
              <a:tblGrid>
                <a:gridCol w="1097280"/>
                <a:gridCol w="731520"/>
                <a:gridCol w="990600"/>
                <a:gridCol w="914400"/>
                <a:gridCol w="685800"/>
                <a:gridCol w="838200"/>
                <a:gridCol w="1143000"/>
                <a:gridCol w="1371601"/>
              </a:tblGrid>
              <a:tr h="370840">
                <a:tc>
                  <a:txBody>
                    <a:bodyPr/>
                    <a:lstStyle/>
                    <a:p>
                      <a:r>
                        <a:rPr lang="en-US" sz="1200" dirty="0" smtClean="0"/>
                        <a:t>Age</a:t>
                      </a:r>
                    </a:p>
                    <a:p>
                      <a:r>
                        <a:rPr lang="en-US" sz="1200" dirty="0" smtClean="0"/>
                        <a:t>(at release)</a:t>
                      </a:r>
                      <a:endParaRPr lang="en-US" sz="1200" dirty="0"/>
                    </a:p>
                  </a:txBody>
                  <a:tcPr/>
                </a:tc>
                <a:tc>
                  <a:txBody>
                    <a:bodyPr/>
                    <a:lstStyle/>
                    <a:p>
                      <a:r>
                        <a:rPr lang="en-US" sz="1200" dirty="0" smtClean="0"/>
                        <a:t>n=</a:t>
                      </a:r>
                      <a:endParaRPr lang="en-US" sz="1200" dirty="0"/>
                    </a:p>
                  </a:txBody>
                  <a:tcPr/>
                </a:tc>
                <a:tc>
                  <a:txBody>
                    <a:bodyPr/>
                    <a:lstStyle/>
                    <a:p>
                      <a:pPr marL="0" algn="r" defTabSz="914400" rtl="0" eaLnBrk="1" latinLnBrk="0" hangingPunct="1"/>
                      <a:r>
                        <a:rPr lang="en-US" sz="1200" b="1" kern="1200" dirty="0" smtClean="0">
                          <a:solidFill>
                            <a:schemeClr val="bg1"/>
                          </a:solidFill>
                          <a:latin typeface="+mn-lt"/>
                          <a:ea typeface="+mn-ea"/>
                          <a:cs typeface="+mn-cs"/>
                        </a:rPr>
                        <a:t>CONTACT OFFENSE</a:t>
                      </a:r>
                      <a:endParaRPr lang="en-US" sz="1200" b="1" kern="1200" dirty="0">
                        <a:solidFill>
                          <a:schemeClr val="bg1"/>
                        </a:solidFill>
                        <a:latin typeface="+mn-lt"/>
                        <a:ea typeface="+mn-ea"/>
                        <a:cs typeface="+mn-cs"/>
                      </a:endParaRPr>
                    </a:p>
                  </a:txBody>
                  <a:tcPr/>
                </a:tc>
                <a:tc>
                  <a:txBody>
                    <a:bodyPr/>
                    <a:lstStyle/>
                    <a:p>
                      <a:pPr algn="ctr"/>
                      <a:r>
                        <a:rPr lang="en-US" sz="1200" dirty="0" smtClean="0">
                          <a:solidFill>
                            <a:schemeClr val="bg1"/>
                          </a:solidFill>
                        </a:rPr>
                        <a:t>Rate</a:t>
                      </a:r>
                      <a:endParaRPr lang="en-US" sz="1200" dirty="0">
                        <a:solidFill>
                          <a:schemeClr val="bg1"/>
                        </a:solidFill>
                      </a:endParaRPr>
                    </a:p>
                  </a:txBody>
                  <a:tcPr/>
                </a:tc>
                <a:tc>
                  <a:txBody>
                    <a:bodyPr/>
                    <a:lstStyle/>
                    <a:p>
                      <a:r>
                        <a:rPr lang="en-US" sz="1200" dirty="0" smtClean="0"/>
                        <a:t>RAPE</a:t>
                      </a:r>
                      <a:endParaRPr lang="en-US" sz="1200" dirty="0"/>
                    </a:p>
                  </a:txBody>
                  <a:tcPr/>
                </a:tc>
                <a:tc>
                  <a:txBody>
                    <a:bodyPr/>
                    <a:lstStyle/>
                    <a:p>
                      <a:pPr algn="ctr"/>
                      <a:r>
                        <a:rPr lang="en-US" sz="1200" dirty="0" smtClean="0"/>
                        <a:t>Rate</a:t>
                      </a:r>
                      <a:endParaRPr lang="en-US" sz="1200" dirty="0"/>
                    </a:p>
                  </a:txBody>
                  <a:tcPr/>
                </a:tc>
                <a:tc>
                  <a:txBody>
                    <a:bodyPr/>
                    <a:lstStyle/>
                    <a:p>
                      <a:r>
                        <a:rPr lang="en-US" sz="1200" dirty="0" smtClean="0"/>
                        <a:t>CONTACT OFFENSE AGAINST CHILD</a:t>
                      </a:r>
                      <a:endParaRPr lang="en-US" sz="1200" dirty="0"/>
                    </a:p>
                  </a:txBody>
                  <a:tcPr/>
                </a:tc>
                <a:tc>
                  <a:txBody>
                    <a:bodyPr/>
                    <a:lstStyle/>
                    <a:p>
                      <a:pPr algn="ctr"/>
                      <a:r>
                        <a:rPr lang="en-US" sz="1200" dirty="0" smtClean="0">
                          <a:solidFill>
                            <a:schemeClr val="bg1"/>
                          </a:solidFill>
                        </a:rPr>
                        <a:t>Rate</a:t>
                      </a:r>
                      <a:endParaRPr lang="en-US" sz="1200" dirty="0">
                        <a:solidFill>
                          <a:schemeClr val="bg1"/>
                        </a:solidFill>
                      </a:endParaRPr>
                    </a:p>
                  </a:txBody>
                  <a:tcPr/>
                </a:tc>
              </a:tr>
              <a:tr h="370840">
                <a:tc>
                  <a:txBody>
                    <a:bodyPr/>
                    <a:lstStyle/>
                    <a:p>
                      <a:r>
                        <a:rPr lang="en-US" dirty="0" smtClean="0">
                          <a:solidFill>
                            <a:schemeClr val="accent6">
                              <a:lumMod val="75000"/>
                            </a:schemeClr>
                          </a:solidFill>
                        </a:rPr>
                        <a:t>18-29</a:t>
                      </a:r>
                      <a:endParaRPr lang="en-US" dirty="0">
                        <a:solidFill>
                          <a:schemeClr val="accent6">
                            <a:lumMod val="75000"/>
                          </a:schemeClr>
                        </a:solidFill>
                      </a:endParaRPr>
                    </a:p>
                  </a:txBody>
                  <a:tcPr/>
                </a:tc>
                <a:tc>
                  <a:txBody>
                    <a:bodyPr/>
                    <a:lstStyle/>
                    <a:p>
                      <a:pPr algn="r"/>
                      <a:r>
                        <a:rPr lang="en-US" dirty="0" smtClean="0">
                          <a:solidFill>
                            <a:srgbClr val="488F4D"/>
                          </a:solidFill>
                        </a:rPr>
                        <a:t>  75</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  1</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1%</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1%</a:t>
                      </a:r>
                      <a:endParaRPr lang="en-US" dirty="0">
                        <a:solidFill>
                          <a:schemeClr val="accent2">
                            <a:lumMod val="75000"/>
                          </a:schemeClr>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c>
                  <a:txBody>
                    <a:bodyPr/>
                    <a:lstStyle/>
                    <a:p>
                      <a:pPr algn="r"/>
                      <a:r>
                        <a:rPr lang="en-US" dirty="0" smtClean="0">
                          <a:solidFill>
                            <a:schemeClr val="accent4"/>
                          </a:solidFill>
                        </a:rPr>
                        <a:t>  0%</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30-39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147</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15</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10%</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10</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7%</a:t>
                      </a:r>
                      <a:endParaRPr lang="en-US" dirty="0">
                        <a:solidFill>
                          <a:schemeClr val="accent2">
                            <a:lumMod val="75000"/>
                          </a:schemeClr>
                        </a:solidFill>
                      </a:endParaRPr>
                    </a:p>
                  </a:txBody>
                  <a:tcPr/>
                </a:tc>
                <a:tc>
                  <a:txBody>
                    <a:bodyPr/>
                    <a:lstStyle/>
                    <a:p>
                      <a:pPr algn="r"/>
                      <a:r>
                        <a:rPr lang="en-US" dirty="0" smtClean="0">
                          <a:solidFill>
                            <a:schemeClr val="accent4"/>
                          </a:solidFill>
                        </a:rPr>
                        <a:t>  3</a:t>
                      </a:r>
                      <a:endParaRPr lang="en-US" dirty="0">
                        <a:solidFill>
                          <a:schemeClr val="accent4"/>
                        </a:solidFill>
                      </a:endParaRPr>
                    </a:p>
                  </a:txBody>
                  <a:tcPr/>
                </a:tc>
                <a:tc>
                  <a:txBody>
                    <a:bodyPr/>
                    <a:lstStyle/>
                    <a:p>
                      <a:pPr algn="r"/>
                      <a:r>
                        <a:rPr lang="en-US" dirty="0" smtClean="0">
                          <a:solidFill>
                            <a:schemeClr val="accent4"/>
                          </a:solidFill>
                        </a:rPr>
                        <a:t>2%</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40-49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245</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16</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7%</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8</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3%</a:t>
                      </a:r>
                      <a:endParaRPr lang="en-US" dirty="0">
                        <a:solidFill>
                          <a:schemeClr val="accent2">
                            <a:lumMod val="75000"/>
                          </a:schemeClr>
                        </a:solidFill>
                      </a:endParaRPr>
                    </a:p>
                  </a:txBody>
                  <a:tcPr/>
                </a:tc>
                <a:tc>
                  <a:txBody>
                    <a:bodyPr/>
                    <a:lstStyle/>
                    <a:p>
                      <a:pPr algn="r"/>
                      <a:r>
                        <a:rPr lang="en-US" dirty="0" smtClean="0">
                          <a:solidFill>
                            <a:schemeClr val="accent4"/>
                          </a:solidFill>
                        </a:rPr>
                        <a:t>7</a:t>
                      </a:r>
                      <a:endParaRPr lang="en-US" dirty="0">
                        <a:solidFill>
                          <a:schemeClr val="accent4"/>
                        </a:solidFill>
                      </a:endParaRPr>
                    </a:p>
                  </a:txBody>
                  <a:tcPr/>
                </a:tc>
                <a:tc>
                  <a:txBody>
                    <a:bodyPr/>
                    <a:lstStyle/>
                    <a:p>
                      <a:pPr algn="r"/>
                      <a:r>
                        <a:rPr lang="en-US" dirty="0" smtClean="0">
                          <a:solidFill>
                            <a:schemeClr val="accent4"/>
                          </a:solidFill>
                        </a:rPr>
                        <a:t>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50-59</a:t>
                      </a:r>
                      <a:endParaRPr lang="en-US" sz="1800" kern="1200" dirty="0">
                        <a:solidFill>
                          <a:schemeClr val="accent6">
                            <a:lumMod val="75000"/>
                          </a:schemeClr>
                        </a:solidFill>
                        <a:latin typeface="+mn-lt"/>
                        <a:ea typeface="+mn-ea"/>
                        <a:cs typeface="+mn-cs"/>
                      </a:endParaRPr>
                    </a:p>
                  </a:txBody>
                  <a:tcPr/>
                </a:tc>
                <a:tc>
                  <a:txBody>
                    <a:bodyPr/>
                    <a:lstStyle/>
                    <a:p>
                      <a:pPr algn="r"/>
                      <a:r>
                        <a:rPr lang="en-US" dirty="0" smtClean="0">
                          <a:solidFill>
                            <a:srgbClr val="488F4D"/>
                          </a:solidFill>
                        </a:rPr>
                        <a:t>149</a:t>
                      </a:r>
                      <a:endParaRPr lang="en-US"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  4</a:t>
                      </a:r>
                      <a:endParaRPr lang="en-US" sz="1800" b="1" kern="1200" dirty="0">
                        <a:solidFill>
                          <a:srgbClr val="115BA4"/>
                        </a:solidFill>
                        <a:latin typeface="+mn-lt"/>
                        <a:ea typeface="+mn-ea"/>
                        <a:cs typeface="+mn-cs"/>
                      </a:endParaRPr>
                    </a:p>
                  </a:txBody>
                  <a:tcPr/>
                </a:tc>
                <a:tc>
                  <a:txBody>
                    <a:bodyPr/>
                    <a:lstStyle/>
                    <a:p>
                      <a:pPr algn="r"/>
                      <a:r>
                        <a:rPr lang="en-US" dirty="0" smtClean="0">
                          <a:solidFill>
                            <a:srgbClr val="115BA4"/>
                          </a:solidFill>
                        </a:rPr>
                        <a:t>3%</a:t>
                      </a:r>
                      <a:endParaRPr lang="en-US" dirty="0">
                        <a:solidFill>
                          <a:srgbClr val="115BA4"/>
                        </a:solidFill>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dirty="0" smtClean="0">
                          <a:solidFill>
                            <a:schemeClr val="accent2">
                              <a:lumMod val="75000"/>
                            </a:schemeClr>
                          </a:solidFill>
                        </a:rPr>
                        <a:t>0%</a:t>
                      </a:r>
                      <a:endParaRPr lang="en-US" dirty="0">
                        <a:solidFill>
                          <a:schemeClr val="accent2">
                            <a:lumMod val="75000"/>
                          </a:schemeClr>
                        </a:solidFill>
                      </a:endParaRPr>
                    </a:p>
                  </a:txBody>
                  <a:tcPr/>
                </a:tc>
                <a:tc>
                  <a:txBody>
                    <a:bodyPr/>
                    <a:lstStyle/>
                    <a:p>
                      <a:pPr algn="r"/>
                      <a:r>
                        <a:rPr lang="en-US" dirty="0" smtClean="0">
                          <a:solidFill>
                            <a:schemeClr val="accent4"/>
                          </a:solidFill>
                        </a:rPr>
                        <a:t>  4</a:t>
                      </a:r>
                      <a:endParaRPr lang="en-US" dirty="0">
                        <a:solidFill>
                          <a:schemeClr val="accent4"/>
                        </a:solidFill>
                      </a:endParaRPr>
                    </a:p>
                  </a:txBody>
                  <a:tcPr/>
                </a:tc>
                <a:tc>
                  <a:txBody>
                    <a:bodyPr/>
                    <a:lstStyle/>
                    <a:p>
                      <a:pPr algn="r"/>
                      <a:r>
                        <a:rPr lang="en-US" dirty="0" smtClean="0">
                          <a:solidFill>
                            <a:schemeClr val="accent4"/>
                          </a:solidFill>
                        </a:rPr>
                        <a:t>  3%</a:t>
                      </a:r>
                      <a:endParaRPr lang="en-US" dirty="0">
                        <a:solidFill>
                          <a:schemeClr val="accent4"/>
                        </a:solidFill>
                      </a:endParaRPr>
                    </a:p>
                  </a:txBody>
                  <a:tcPr/>
                </a:tc>
              </a:tr>
              <a:tr h="370840">
                <a:tc>
                  <a:txBody>
                    <a:bodyPr/>
                    <a:lstStyle/>
                    <a:p>
                      <a:pPr marL="0" algn="l" defTabSz="914400" rtl="0" eaLnBrk="1" latinLnBrk="0" hangingPunct="1"/>
                      <a:r>
                        <a:rPr lang="en-US" sz="1800" kern="1200" dirty="0" smtClean="0">
                          <a:solidFill>
                            <a:schemeClr val="accent6">
                              <a:lumMod val="75000"/>
                            </a:schemeClr>
                          </a:solidFill>
                          <a:latin typeface="+mn-lt"/>
                          <a:ea typeface="+mn-ea"/>
                          <a:cs typeface="+mn-cs"/>
                        </a:rPr>
                        <a:t>60+</a:t>
                      </a:r>
                      <a:endParaRPr lang="en-US" sz="18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800" kern="1200" dirty="0" smtClean="0">
                          <a:solidFill>
                            <a:srgbClr val="488F4D"/>
                          </a:solidFill>
                          <a:latin typeface="+mn-lt"/>
                          <a:ea typeface="+mn-ea"/>
                          <a:cs typeface="+mn-cs"/>
                        </a:rPr>
                        <a:t>  94</a:t>
                      </a:r>
                      <a:endParaRPr lang="en-US" sz="1800" kern="1200" dirty="0">
                        <a:solidFill>
                          <a:srgbClr val="488F4D"/>
                        </a:solidFill>
                        <a:latin typeface="+mn-lt"/>
                        <a:ea typeface="+mn-ea"/>
                        <a:cs typeface="+mn-cs"/>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  0</a:t>
                      </a:r>
                      <a:endParaRPr lang="en-US" sz="1800" b="1" kern="1200" dirty="0">
                        <a:solidFill>
                          <a:srgbClr val="115BA4"/>
                        </a:solidFill>
                        <a:latin typeface="+mn-lt"/>
                        <a:ea typeface="+mn-ea"/>
                        <a:cs typeface="+mn-cs"/>
                      </a:endParaRPr>
                    </a:p>
                  </a:txBody>
                  <a:tcPr/>
                </a:tc>
                <a:tc>
                  <a:txBody>
                    <a:bodyPr/>
                    <a:lstStyle/>
                    <a:p>
                      <a:pPr algn="r"/>
                      <a:r>
                        <a:rPr lang="en-US" sz="1800" kern="1200" dirty="0" smtClean="0">
                          <a:solidFill>
                            <a:srgbClr val="115BA4"/>
                          </a:solidFill>
                          <a:latin typeface="+mn-lt"/>
                          <a:ea typeface="+mn-ea"/>
                          <a:cs typeface="+mn-cs"/>
                        </a:rPr>
                        <a:t>0%</a:t>
                      </a:r>
                      <a:endParaRPr lang="en-US" sz="1800" kern="1200" dirty="0">
                        <a:solidFill>
                          <a:srgbClr val="115BA4"/>
                        </a:solidFill>
                        <a:latin typeface="+mn-lt"/>
                        <a:ea typeface="+mn-ea"/>
                        <a:cs typeface="+mn-cs"/>
                      </a:endParaRPr>
                    </a:p>
                  </a:txBody>
                  <a:tcPr/>
                </a:tc>
                <a:tc>
                  <a:txBody>
                    <a:bodyPr/>
                    <a:lstStyle/>
                    <a:p>
                      <a:pPr marL="0" algn="r" defTabSz="914400" rtl="0" eaLnBrk="1" latinLnBrk="0" hangingPunct="1"/>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2">
                              <a:lumMod val="75000"/>
                            </a:schemeClr>
                          </a:solidFill>
                          <a:latin typeface="+mn-lt"/>
                          <a:ea typeface="+mn-ea"/>
                          <a:cs typeface="+mn-cs"/>
                        </a:rPr>
                        <a:t>0%</a:t>
                      </a:r>
                      <a:endParaRPr lang="en-US" sz="1800" kern="1200" dirty="0">
                        <a:solidFill>
                          <a:schemeClr val="accent2">
                            <a:lumMod val="75000"/>
                          </a:schemeClr>
                        </a:solidFill>
                        <a:latin typeface="+mn-lt"/>
                        <a:ea typeface="+mn-ea"/>
                        <a:cs typeface="+mn-cs"/>
                      </a:endParaRPr>
                    </a:p>
                  </a:txBody>
                  <a:tcPr/>
                </a:tc>
                <a:tc>
                  <a:txBody>
                    <a:bodyPr/>
                    <a:lstStyle/>
                    <a:p>
                      <a:pPr algn="r"/>
                      <a:r>
                        <a:rPr lang="en-US" sz="1800" kern="1200" dirty="0" smtClean="0">
                          <a:solidFill>
                            <a:schemeClr val="accent4"/>
                          </a:solidFill>
                          <a:latin typeface="+mn-lt"/>
                          <a:ea typeface="+mn-ea"/>
                          <a:cs typeface="+mn-cs"/>
                        </a:rPr>
                        <a:t>  0</a:t>
                      </a:r>
                      <a:endParaRPr lang="en-US" sz="18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solidFill>
                            <a:schemeClr val="accent4"/>
                          </a:solidFill>
                        </a:rPr>
                        <a:t>  0%</a:t>
                      </a:r>
                      <a:endParaRPr lang="en-US" b="1" dirty="0">
                        <a:solidFill>
                          <a:schemeClr val="accent4"/>
                        </a:solidFill>
                      </a:endParaRPr>
                    </a:p>
                  </a:txBody>
                  <a:tcPr/>
                </a:tc>
              </a:tr>
              <a:tr h="370840">
                <a:tc>
                  <a:txBody>
                    <a:bodyPr/>
                    <a:lstStyle/>
                    <a:p>
                      <a:r>
                        <a:rPr lang="en-US" sz="1600" b="1" dirty="0" smtClean="0">
                          <a:solidFill>
                            <a:srgbClr val="C00000"/>
                          </a:solidFill>
                        </a:rPr>
                        <a:t>TOTAL</a:t>
                      </a:r>
                      <a:endParaRPr lang="en-US" sz="1600" b="1" dirty="0">
                        <a:solidFill>
                          <a:srgbClr val="C00000"/>
                        </a:solidFill>
                      </a:endParaRPr>
                    </a:p>
                  </a:txBody>
                  <a:tcPr/>
                </a:tc>
                <a:tc>
                  <a:txBody>
                    <a:bodyPr/>
                    <a:lstStyle/>
                    <a:p>
                      <a:pPr algn="r"/>
                      <a:r>
                        <a:rPr lang="en-US" b="1" dirty="0" smtClean="0">
                          <a:solidFill>
                            <a:srgbClr val="488F4D"/>
                          </a:solidFill>
                        </a:rPr>
                        <a:t>710</a:t>
                      </a:r>
                      <a:endParaRPr lang="en-US" b="1" dirty="0">
                        <a:solidFill>
                          <a:srgbClr val="488F4D"/>
                        </a:solidFill>
                      </a:endParaRPr>
                    </a:p>
                  </a:txBody>
                  <a:tcPr/>
                </a:tc>
                <a:tc>
                  <a:txBody>
                    <a:bodyPr/>
                    <a:lstStyle/>
                    <a:p>
                      <a:pPr marL="0" algn="r" defTabSz="914400" rtl="0" eaLnBrk="1" latinLnBrk="0" hangingPunct="1"/>
                      <a:r>
                        <a:rPr lang="en-US" sz="1800" b="1" kern="1200" dirty="0" smtClean="0">
                          <a:solidFill>
                            <a:srgbClr val="115BA4"/>
                          </a:solidFill>
                          <a:latin typeface="+mn-lt"/>
                          <a:ea typeface="+mn-ea"/>
                          <a:cs typeface="+mn-cs"/>
                        </a:rPr>
                        <a:t>36</a:t>
                      </a:r>
                      <a:endParaRPr lang="en-US" sz="1800" b="1" kern="1200" dirty="0">
                        <a:solidFill>
                          <a:srgbClr val="115BA4"/>
                        </a:solidFill>
                        <a:latin typeface="+mn-lt"/>
                        <a:ea typeface="+mn-ea"/>
                        <a:cs typeface="+mn-cs"/>
                      </a:endParaRPr>
                    </a:p>
                  </a:txBody>
                  <a:tcPr/>
                </a:tc>
                <a:tc>
                  <a:txBody>
                    <a:bodyPr/>
                    <a:lstStyle/>
                    <a:p>
                      <a:pPr algn="r"/>
                      <a:r>
                        <a:rPr lang="en-US" b="1" dirty="0" smtClean="0">
                          <a:solidFill>
                            <a:srgbClr val="115BA4"/>
                          </a:solidFill>
                        </a:rPr>
                        <a:t>5%</a:t>
                      </a:r>
                      <a:endParaRPr lang="en-US" b="1" dirty="0">
                        <a:solidFill>
                          <a:srgbClr val="115BA4"/>
                        </a:solidFill>
                      </a:endParaRPr>
                    </a:p>
                  </a:txBody>
                  <a:tcPr/>
                </a:tc>
                <a:tc>
                  <a:txBody>
                    <a:bodyPr/>
                    <a:lstStyle/>
                    <a:p>
                      <a:pPr algn="r"/>
                      <a:r>
                        <a:rPr lang="en-US" b="1" dirty="0" smtClean="0">
                          <a:solidFill>
                            <a:srgbClr val="C00000"/>
                          </a:solidFill>
                        </a:rPr>
                        <a:t>19</a:t>
                      </a:r>
                      <a:endParaRPr lang="en-US" b="1" dirty="0">
                        <a:solidFill>
                          <a:srgbClr val="C00000"/>
                        </a:solidFill>
                      </a:endParaRPr>
                    </a:p>
                  </a:txBody>
                  <a:tcPr/>
                </a:tc>
                <a:tc>
                  <a:txBody>
                    <a:bodyPr/>
                    <a:lstStyle/>
                    <a:p>
                      <a:pPr algn="r"/>
                      <a:r>
                        <a:rPr lang="en-US" b="1" dirty="0" smtClean="0">
                          <a:solidFill>
                            <a:srgbClr val="C00000"/>
                          </a:solidFill>
                        </a:rPr>
                        <a:t>3%</a:t>
                      </a:r>
                      <a:endParaRPr lang="en-US" b="1" dirty="0">
                        <a:solidFill>
                          <a:srgbClr val="C00000"/>
                        </a:solidFill>
                      </a:endParaRPr>
                    </a:p>
                  </a:txBody>
                  <a:tcPr/>
                </a:tc>
                <a:tc>
                  <a:txBody>
                    <a:bodyPr/>
                    <a:lstStyle/>
                    <a:p>
                      <a:pPr algn="r"/>
                      <a:r>
                        <a:rPr lang="en-US" b="1" dirty="0" smtClean="0">
                          <a:solidFill>
                            <a:srgbClr val="7030A0"/>
                          </a:solidFill>
                        </a:rPr>
                        <a:t>14</a:t>
                      </a:r>
                      <a:endParaRPr lang="en-US" b="1" dirty="0">
                        <a:solidFill>
                          <a:srgbClr val="7030A0"/>
                        </a:solidFill>
                      </a:endParaRPr>
                    </a:p>
                  </a:txBody>
                  <a:tcPr/>
                </a:tc>
                <a:tc>
                  <a:txBody>
                    <a:bodyPr/>
                    <a:lstStyle/>
                    <a:p>
                      <a:pPr algn="r"/>
                      <a:r>
                        <a:rPr lang="en-US" b="1" dirty="0" smtClean="0">
                          <a:solidFill>
                            <a:srgbClr val="7030A0"/>
                          </a:solidFill>
                        </a:rPr>
                        <a:t>2%</a:t>
                      </a:r>
                      <a:endParaRPr lang="en-US" b="1" dirty="0">
                        <a:solidFill>
                          <a:srgbClr val="7030A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38</a:t>
            </a:fld>
            <a:endParaRPr lang="en-US"/>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Rates for Contact Offenses and Non-Contact Offenses by </a:t>
            </a:r>
            <a:br>
              <a:rPr lang="en-US" dirty="0" smtClean="0"/>
            </a:br>
            <a:r>
              <a:rPr lang="en-US" dirty="0" smtClean="0"/>
              <a:t>Offender Age</a:t>
            </a:r>
            <a:endParaRPr lang="en-US" dirty="0"/>
          </a:p>
        </p:txBody>
      </p:sp>
      <p:graphicFrame>
        <p:nvGraphicFramePr>
          <p:cNvPr id="5" name="Content Placeholder 4"/>
          <p:cNvGraphicFramePr>
            <a:graphicFrameLocks noGrp="1"/>
          </p:cNvGraphicFramePr>
          <p:nvPr>
            <p:ph idx="1"/>
          </p:nvPr>
        </p:nvGraphicFramePr>
        <p:xfrm>
          <a:off x="457200" y="1981200"/>
          <a:ext cx="8229600" cy="3322320"/>
        </p:xfrm>
        <a:graphic>
          <a:graphicData uri="http://schemas.openxmlformats.org/drawingml/2006/table">
            <a:tbl>
              <a:tblPr firstRow="1" bandRow="1">
                <a:tableStyleId>{5C22544A-7EE6-4342-B048-85BDC9FD1C3A}</a:tableStyleId>
              </a:tblPr>
              <a:tblGrid>
                <a:gridCol w="1006363"/>
                <a:gridCol w="670909"/>
                <a:gridCol w="782726"/>
                <a:gridCol w="894544"/>
                <a:gridCol w="782726"/>
                <a:gridCol w="800492"/>
                <a:gridCol w="877824"/>
                <a:gridCol w="768096"/>
                <a:gridCol w="877824"/>
                <a:gridCol w="768096"/>
              </a:tblGrid>
              <a:tr h="457200">
                <a:tc>
                  <a:txBody>
                    <a:bodyPr/>
                    <a:lstStyle/>
                    <a:p>
                      <a:r>
                        <a:rPr lang="en-US" sz="1400" dirty="0" smtClean="0"/>
                        <a:t>Age</a:t>
                      </a:r>
                    </a:p>
                    <a:p>
                      <a:endParaRPr lang="en-US" dirty="0"/>
                    </a:p>
                  </a:txBody>
                  <a:tcPr/>
                </a:tc>
                <a:tc>
                  <a:txBody>
                    <a:bodyPr/>
                    <a:lstStyle/>
                    <a:p>
                      <a:r>
                        <a:rPr lang="en-US" sz="1200" dirty="0" smtClean="0"/>
                        <a:t>n=</a:t>
                      </a:r>
                      <a:endParaRPr lang="en-US" sz="1200" dirty="0"/>
                    </a:p>
                  </a:txBody>
                  <a:tcPr/>
                </a:tc>
                <a:tc>
                  <a:txBody>
                    <a:bodyPr/>
                    <a:lstStyle/>
                    <a:p>
                      <a:r>
                        <a:rPr lang="en-US" sz="1200" dirty="0" smtClean="0"/>
                        <a:t>C.O.</a:t>
                      </a:r>
                      <a:r>
                        <a:rPr lang="en-US" sz="1200" baseline="0" dirty="0" smtClean="0"/>
                        <a:t> (all)</a:t>
                      </a:r>
                      <a:endParaRPr lang="en-US" sz="1200" dirty="0"/>
                    </a:p>
                  </a:txBody>
                  <a:tcPr/>
                </a:tc>
                <a:tc>
                  <a:txBody>
                    <a:bodyPr/>
                    <a:lstStyle/>
                    <a:p>
                      <a:r>
                        <a:rPr lang="en-US" sz="1200" dirty="0" smtClean="0"/>
                        <a:t>Rate</a:t>
                      </a:r>
                      <a:endParaRPr lang="en-US" sz="1200" dirty="0"/>
                    </a:p>
                  </a:txBody>
                  <a:tcPr/>
                </a:tc>
                <a:tc>
                  <a:txBody>
                    <a:bodyPr/>
                    <a:lstStyle/>
                    <a:p>
                      <a:pPr marL="0" algn="l" defTabSz="914400" rtl="0" eaLnBrk="1" latinLnBrk="0" hangingPunct="1"/>
                      <a:r>
                        <a:rPr lang="en-US" sz="1200" b="1" kern="1200" dirty="0" smtClean="0">
                          <a:solidFill>
                            <a:schemeClr val="lt1"/>
                          </a:solidFill>
                          <a:latin typeface="+mn-lt"/>
                          <a:ea typeface="+mn-ea"/>
                          <a:cs typeface="+mn-cs"/>
                        </a:rPr>
                        <a:t>C.O. (</a:t>
                      </a:r>
                      <a:r>
                        <a:rPr lang="en-US" sz="1200" b="1" kern="1200" dirty="0" err="1" smtClean="0">
                          <a:solidFill>
                            <a:schemeClr val="lt1"/>
                          </a:solidFill>
                          <a:latin typeface="+mn-lt"/>
                          <a:ea typeface="+mn-ea"/>
                          <a:cs typeface="+mn-cs"/>
                        </a:rPr>
                        <a:t>cn</a:t>
                      </a:r>
                      <a:r>
                        <a:rPr lang="en-US" sz="1200" b="1" kern="1200" dirty="0" smtClean="0">
                          <a:solidFill>
                            <a:schemeClr val="lt1"/>
                          </a:solidFill>
                          <a:latin typeface="+mn-lt"/>
                          <a:ea typeface="+mn-ea"/>
                          <a:cs typeface="+mn-cs"/>
                        </a:rPr>
                        <a:t>)</a:t>
                      </a:r>
                    </a:p>
                  </a:txBody>
                  <a:tcPr/>
                </a:tc>
                <a:tc>
                  <a:txBody>
                    <a:bodyPr/>
                    <a:lstStyle/>
                    <a:p>
                      <a:r>
                        <a:rPr lang="en-US" sz="1200" dirty="0" smtClean="0"/>
                        <a:t>Rate</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N.C.</a:t>
                      </a:r>
                      <a:r>
                        <a:rPr lang="en-US" sz="1200" baseline="0" dirty="0" smtClean="0"/>
                        <a:t> (all)</a:t>
                      </a:r>
                      <a:endParaRPr lang="en-US" sz="1200"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Rate</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latin typeface="+mn-lt"/>
                          <a:ea typeface="+mn-ea"/>
                          <a:cs typeface="+mn-cs"/>
                        </a:rPr>
                        <a:t>N.C. (</a:t>
                      </a:r>
                      <a:r>
                        <a:rPr lang="en-US" sz="1200" b="1" kern="1200" dirty="0" err="1" smtClean="0">
                          <a:solidFill>
                            <a:schemeClr val="lt1"/>
                          </a:solidFill>
                          <a:latin typeface="+mn-lt"/>
                          <a:ea typeface="+mn-ea"/>
                          <a:cs typeface="+mn-cs"/>
                        </a:rPr>
                        <a:t>cn</a:t>
                      </a:r>
                      <a:r>
                        <a:rPr lang="en-US" sz="1200" b="1" kern="1200" dirty="0" smtClean="0">
                          <a:solidFill>
                            <a:schemeClr val="lt1"/>
                          </a:solidFill>
                          <a:latin typeface="+mn-lt"/>
                          <a:ea typeface="+mn-ea"/>
                          <a:cs typeface="+mn-cs"/>
                        </a:rPr>
                        <a:t>)</a:t>
                      </a:r>
                    </a:p>
                    <a:p>
                      <a:endParaRPr lang="en-US" dirty="0"/>
                    </a:p>
                  </a:txBody>
                  <a:tcPr/>
                </a:tc>
                <a:tc>
                  <a:txBody>
                    <a:bodyPr/>
                    <a:lstStyle/>
                    <a:p>
                      <a:r>
                        <a:rPr lang="en-US" sz="1200" dirty="0" smtClean="0"/>
                        <a:t>Rate</a:t>
                      </a:r>
                      <a:endParaRPr lang="en-US" sz="1200" dirty="0"/>
                    </a:p>
                  </a:txBody>
                  <a:tcPr/>
                </a:tc>
              </a:tr>
              <a:tr h="457200">
                <a:tc>
                  <a:txBody>
                    <a:bodyPr/>
                    <a:lstStyle/>
                    <a:p>
                      <a:r>
                        <a:rPr lang="en-US" sz="1200" dirty="0" smtClean="0">
                          <a:solidFill>
                            <a:schemeClr val="accent6">
                              <a:lumMod val="75000"/>
                            </a:schemeClr>
                          </a:solidFill>
                        </a:rPr>
                        <a:t>18-29</a:t>
                      </a:r>
                      <a:endParaRPr lang="en-US" sz="1200" dirty="0">
                        <a:solidFill>
                          <a:schemeClr val="accent6">
                            <a:lumMod val="75000"/>
                          </a:schemeClr>
                        </a:solidFill>
                      </a:endParaRPr>
                    </a:p>
                  </a:txBody>
                  <a:tcPr/>
                </a:tc>
                <a:tc>
                  <a:txBody>
                    <a:bodyPr/>
                    <a:lstStyle/>
                    <a:p>
                      <a:pPr algn="r"/>
                      <a:r>
                        <a:rPr lang="en-US" sz="1200" dirty="0" smtClean="0">
                          <a:solidFill>
                            <a:srgbClr val="488F4D"/>
                          </a:solidFill>
                        </a:rPr>
                        <a:t>  75</a:t>
                      </a:r>
                      <a:endParaRPr lang="en-US" sz="1200" dirty="0">
                        <a:solidFill>
                          <a:srgbClr val="488F4D"/>
                        </a:solidFill>
                      </a:endParaRPr>
                    </a:p>
                  </a:txBody>
                  <a:tcPr/>
                </a:tc>
                <a:tc>
                  <a:txBody>
                    <a:bodyPr/>
                    <a:lstStyle/>
                    <a:p>
                      <a:pPr algn="r"/>
                      <a:r>
                        <a:rPr lang="en-US" sz="1400" dirty="0" smtClean="0">
                          <a:solidFill>
                            <a:srgbClr val="115BA4"/>
                          </a:solidFill>
                        </a:rPr>
                        <a:t>  2</a:t>
                      </a:r>
                      <a:endParaRPr lang="en-US" sz="1400" dirty="0">
                        <a:solidFill>
                          <a:srgbClr val="115BA4"/>
                        </a:solidFill>
                      </a:endParaRPr>
                    </a:p>
                  </a:txBody>
                  <a:tcPr/>
                </a:tc>
                <a:tc>
                  <a:txBody>
                    <a:bodyPr/>
                    <a:lstStyle/>
                    <a:p>
                      <a:pPr algn="r"/>
                      <a:r>
                        <a:rPr lang="en-US" sz="1400" dirty="0" smtClean="0">
                          <a:solidFill>
                            <a:srgbClr val="115BA4"/>
                          </a:solidFill>
                        </a:rPr>
                        <a:t>3%</a:t>
                      </a:r>
                      <a:endParaRPr lang="en-US" sz="1400" dirty="0">
                        <a:solidFill>
                          <a:srgbClr val="115BA4"/>
                        </a:solidFill>
                      </a:endParaRPr>
                    </a:p>
                  </a:txBody>
                  <a:tcPr/>
                </a:tc>
                <a:tc>
                  <a:txBody>
                    <a:bodyPr/>
                    <a:lstStyle/>
                    <a:p>
                      <a:pPr algn="r"/>
                      <a:r>
                        <a:rPr lang="en-US" sz="1400" dirty="0" smtClean="0">
                          <a:solidFill>
                            <a:srgbClr val="115BA4"/>
                          </a:solidFill>
                        </a:rPr>
                        <a:t>  1</a:t>
                      </a:r>
                      <a:endParaRPr lang="en-US" sz="1400" dirty="0">
                        <a:solidFill>
                          <a:srgbClr val="115BA4"/>
                        </a:solidFill>
                      </a:endParaRPr>
                    </a:p>
                  </a:txBody>
                  <a:tcPr/>
                </a:tc>
                <a:tc>
                  <a:txBody>
                    <a:bodyPr/>
                    <a:lstStyle/>
                    <a:p>
                      <a:pPr algn="r"/>
                      <a:r>
                        <a:rPr lang="en-US" sz="1400" dirty="0" smtClean="0">
                          <a:solidFill>
                            <a:srgbClr val="115BA4"/>
                          </a:solidFill>
                        </a:rPr>
                        <a:t>1%</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30-39</a:t>
                      </a:r>
                      <a:endParaRPr lang="en-US" sz="1200" kern="1200" dirty="0">
                        <a:solidFill>
                          <a:schemeClr val="accent6">
                            <a:lumMod val="75000"/>
                          </a:schemeClr>
                        </a:solidFill>
                        <a:latin typeface="+mn-lt"/>
                        <a:ea typeface="+mn-ea"/>
                        <a:cs typeface="+mn-cs"/>
                      </a:endParaRPr>
                    </a:p>
                  </a:txBody>
                  <a:tcPr/>
                </a:tc>
                <a:tc>
                  <a:txBody>
                    <a:bodyPr/>
                    <a:lstStyle/>
                    <a:p>
                      <a:pPr algn="r"/>
                      <a:r>
                        <a:rPr lang="en-US" sz="1200" dirty="0" smtClean="0">
                          <a:solidFill>
                            <a:srgbClr val="488F4D"/>
                          </a:solidFill>
                        </a:rPr>
                        <a:t>147</a:t>
                      </a:r>
                      <a:endParaRPr lang="en-US" sz="1200" dirty="0">
                        <a:solidFill>
                          <a:srgbClr val="488F4D"/>
                        </a:solidFill>
                      </a:endParaRPr>
                    </a:p>
                  </a:txBody>
                  <a:tcPr/>
                </a:tc>
                <a:tc>
                  <a:txBody>
                    <a:bodyPr/>
                    <a:lstStyle/>
                    <a:p>
                      <a:pPr algn="r"/>
                      <a:r>
                        <a:rPr lang="en-US" sz="1400" dirty="0" smtClean="0">
                          <a:solidFill>
                            <a:srgbClr val="115BA4"/>
                          </a:solidFill>
                        </a:rPr>
                        <a:t>20</a:t>
                      </a:r>
                      <a:endParaRPr lang="en-US" sz="1400" dirty="0">
                        <a:solidFill>
                          <a:srgbClr val="115BA4"/>
                        </a:solidFill>
                      </a:endParaRPr>
                    </a:p>
                  </a:txBody>
                  <a:tcPr/>
                </a:tc>
                <a:tc>
                  <a:txBody>
                    <a:bodyPr/>
                    <a:lstStyle/>
                    <a:p>
                      <a:pPr algn="r"/>
                      <a:r>
                        <a:rPr lang="en-US" sz="1400" dirty="0" smtClean="0">
                          <a:solidFill>
                            <a:srgbClr val="115BA4"/>
                          </a:solidFill>
                        </a:rPr>
                        <a:t>14%</a:t>
                      </a:r>
                      <a:endParaRPr lang="en-US" sz="1400" dirty="0">
                        <a:solidFill>
                          <a:srgbClr val="115BA4"/>
                        </a:solidFill>
                      </a:endParaRPr>
                    </a:p>
                  </a:txBody>
                  <a:tcPr/>
                </a:tc>
                <a:tc>
                  <a:txBody>
                    <a:bodyPr/>
                    <a:lstStyle/>
                    <a:p>
                      <a:pPr algn="r"/>
                      <a:r>
                        <a:rPr lang="en-US" sz="1400" dirty="0" smtClean="0">
                          <a:solidFill>
                            <a:srgbClr val="115BA4"/>
                          </a:solidFill>
                        </a:rPr>
                        <a:t>15</a:t>
                      </a:r>
                      <a:endParaRPr lang="en-US" sz="1400" dirty="0">
                        <a:solidFill>
                          <a:srgbClr val="115BA4"/>
                        </a:solidFill>
                      </a:endParaRPr>
                    </a:p>
                  </a:txBody>
                  <a:tcPr/>
                </a:tc>
                <a:tc>
                  <a:txBody>
                    <a:bodyPr/>
                    <a:lstStyle/>
                    <a:p>
                      <a:pPr algn="r"/>
                      <a:r>
                        <a:rPr lang="en-US" sz="1400" dirty="0" smtClean="0">
                          <a:solidFill>
                            <a:srgbClr val="115BA4"/>
                          </a:solidFill>
                        </a:rPr>
                        <a:t>10%</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4</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3%</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3</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2%</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40-49</a:t>
                      </a:r>
                      <a:endParaRPr lang="en-US" sz="1200" kern="1200" dirty="0">
                        <a:solidFill>
                          <a:schemeClr val="accent6">
                            <a:lumMod val="75000"/>
                          </a:schemeClr>
                        </a:solidFill>
                        <a:latin typeface="+mn-lt"/>
                        <a:ea typeface="+mn-ea"/>
                        <a:cs typeface="+mn-cs"/>
                      </a:endParaRPr>
                    </a:p>
                  </a:txBody>
                  <a:tcPr/>
                </a:tc>
                <a:tc>
                  <a:txBody>
                    <a:bodyPr/>
                    <a:lstStyle/>
                    <a:p>
                      <a:pPr algn="r"/>
                      <a:r>
                        <a:rPr lang="en-US" sz="1200" dirty="0" smtClean="0">
                          <a:solidFill>
                            <a:srgbClr val="488F4D"/>
                          </a:solidFill>
                        </a:rPr>
                        <a:t>245</a:t>
                      </a:r>
                      <a:endParaRPr lang="en-US" sz="1200" dirty="0">
                        <a:solidFill>
                          <a:srgbClr val="488F4D"/>
                        </a:solidFill>
                      </a:endParaRPr>
                    </a:p>
                  </a:txBody>
                  <a:tcPr/>
                </a:tc>
                <a:tc>
                  <a:txBody>
                    <a:bodyPr/>
                    <a:lstStyle/>
                    <a:p>
                      <a:pPr algn="r"/>
                      <a:r>
                        <a:rPr lang="en-US" sz="1400" dirty="0" smtClean="0">
                          <a:solidFill>
                            <a:srgbClr val="115BA4"/>
                          </a:solidFill>
                        </a:rPr>
                        <a:t>22</a:t>
                      </a:r>
                      <a:endParaRPr lang="en-US" sz="1400" dirty="0">
                        <a:solidFill>
                          <a:srgbClr val="115BA4"/>
                        </a:solidFill>
                      </a:endParaRPr>
                    </a:p>
                  </a:txBody>
                  <a:tcPr/>
                </a:tc>
                <a:tc>
                  <a:txBody>
                    <a:bodyPr/>
                    <a:lstStyle/>
                    <a:p>
                      <a:pPr algn="r"/>
                      <a:r>
                        <a:rPr lang="en-US" sz="1400" dirty="0" smtClean="0">
                          <a:solidFill>
                            <a:srgbClr val="115BA4"/>
                          </a:solidFill>
                        </a:rPr>
                        <a:t>9%</a:t>
                      </a:r>
                      <a:endParaRPr lang="en-US" sz="1400" dirty="0">
                        <a:solidFill>
                          <a:srgbClr val="115BA4"/>
                        </a:solidFill>
                      </a:endParaRPr>
                    </a:p>
                  </a:txBody>
                  <a:tcPr/>
                </a:tc>
                <a:tc>
                  <a:txBody>
                    <a:bodyPr/>
                    <a:lstStyle/>
                    <a:p>
                      <a:pPr algn="r"/>
                      <a:r>
                        <a:rPr lang="en-US" sz="1400" dirty="0" smtClean="0">
                          <a:solidFill>
                            <a:srgbClr val="115BA4"/>
                          </a:solidFill>
                        </a:rPr>
                        <a:t>16</a:t>
                      </a:r>
                      <a:endParaRPr lang="en-US" sz="1400" dirty="0">
                        <a:solidFill>
                          <a:srgbClr val="115BA4"/>
                        </a:solidFill>
                      </a:endParaRPr>
                    </a:p>
                  </a:txBody>
                  <a:tcPr/>
                </a:tc>
                <a:tc>
                  <a:txBody>
                    <a:bodyPr/>
                    <a:lstStyle/>
                    <a:p>
                      <a:pPr algn="r"/>
                      <a:r>
                        <a:rPr lang="en-US" sz="1400" dirty="0" smtClean="0">
                          <a:solidFill>
                            <a:srgbClr val="115BA4"/>
                          </a:solidFill>
                        </a:rPr>
                        <a:t>7%</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9</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4%</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3</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50-59</a:t>
                      </a:r>
                      <a:endParaRPr lang="en-US" sz="1200" kern="1200" dirty="0">
                        <a:solidFill>
                          <a:schemeClr val="accent6">
                            <a:lumMod val="75000"/>
                          </a:schemeClr>
                        </a:solidFill>
                        <a:latin typeface="+mn-lt"/>
                        <a:ea typeface="+mn-ea"/>
                        <a:cs typeface="+mn-cs"/>
                      </a:endParaRPr>
                    </a:p>
                  </a:txBody>
                  <a:tcPr/>
                </a:tc>
                <a:tc>
                  <a:txBody>
                    <a:bodyPr/>
                    <a:lstStyle/>
                    <a:p>
                      <a:pPr algn="r"/>
                      <a:r>
                        <a:rPr lang="en-US" sz="1200" dirty="0" smtClean="0">
                          <a:solidFill>
                            <a:srgbClr val="488F4D"/>
                          </a:solidFill>
                        </a:rPr>
                        <a:t>149</a:t>
                      </a:r>
                      <a:endParaRPr lang="en-US" sz="1200" dirty="0">
                        <a:solidFill>
                          <a:srgbClr val="488F4D"/>
                        </a:solidFill>
                      </a:endParaRPr>
                    </a:p>
                  </a:txBody>
                  <a:tcPr/>
                </a:tc>
                <a:tc>
                  <a:txBody>
                    <a:bodyPr/>
                    <a:lstStyle/>
                    <a:p>
                      <a:pPr algn="r"/>
                      <a:r>
                        <a:rPr lang="en-US" sz="1400" dirty="0" smtClean="0">
                          <a:solidFill>
                            <a:srgbClr val="115BA4"/>
                          </a:solidFill>
                        </a:rPr>
                        <a:t>  8</a:t>
                      </a:r>
                      <a:endParaRPr lang="en-US" sz="1400" dirty="0">
                        <a:solidFill>
                          <a:srgbClr val="115BA4"/>
                        </a:solidFill>
                      </a:endParaRPr>
                    </a:p>
                  </a:txBody>
                  <a:tcPr/>
                </a:tc>
                <a:tc>
                  <a:txBody>
                    <a:bodyPr/>
                    <a:lstStyle/>
                    <a:p>
                      <a:pPr algn="r"/>
                      <a:r>
                        <a:rPr lang="en-US" sz="1400" dirty="0" smtClean="0">
                          <a:solidFill>
                            <a:srgbClr val="115BA4"/>
                          </a:solidFill>
                        </a:rPr>
                        <a:t>5%</a:t>
                      </a:r>
                      <a:endParaRPr lang="en-US" sz="1400" dirty="0">
                        <a:solidFill>
                          <a:srgbClr val="115BA4"/>
                        </a:solidFill>
                      </a:endParaRPr>
                    </a:p>
                  </a:txBody>
                  <a:tcPr/>
                </a:tc>
                <a:tc>
                  <a:txBody>
                    <a:bodyPr/>
                    <a:lstStyle/>
                    <a:p>
                      <a:pPr algn="r"/>
                      <a:r>
                        <a:rPr lang="en-US" sz="1400" dirty="0" smtClean="0">
                          <a:solidFill>
                            <a:srgbClr val="115BA4"/>
                          </a:solidFill>
                        </a:rPr>
                        <a:t>  4</a:t>
                      </a:r>
                      <a:endParaRPr lang="en-US" sz="1400" dirty="0">
                        <a:solidFill>
                          <a:srgbClr val="115BA4"/>
                        </a:solidFill>
                      </a:endParaRPr>
                    </a:p>
                  </a:txBody>
                  <a:tcPr/>
                </a:tc>
                <a:tc>
                  <a:txBody>
                    <a:bodyPr/>
                    <a:lstStyle/>
                    <a:p>
                      <a:pPr algn="r"/>
                      <a:r>
                        <a:rPr lang="en-US" sz="1400" dirty="0" smtClean="0">
                          <a:solidFill>
                            <a:srgbClr val="115BA4"/>
                          </a:solidFill>
                        </a:rPr>
                        <a:t>3%</a:t>
                      </a:r>
                      <a:endParaRPr lang="en-US" sz="1400" dirty="0">
                        <a:solidFill>
                          <a:srgbClr val="115BA4"/>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r>
              <a:tr h="457200">
                <a:tc>
                  <a:txBody>
                    <a:bodyPr/>
                    <a:lstStyle/>
                    <a:p>
                      <a:pPr marL="0" algn="l" defTabSz="914400" rtl="0" eaLnBrk="1" latinLnBrk="0" hangingPunct="1"/>
                      <a:r>
                        <a:rPr lang="en-US" sz="1200" kern="1200" dirty="0" smtClean="0">
                          <a:solidFill>
                            <a:schemeClr val="accent6">
                              <a:lumMod val="75000"/>
                            </a:schemeClr>
                          </a:solidFill>
                          <a:latin typeface="+mn-lt"/>
                          <a:ea typeface="+mn-ea"/>
                          <a:cs typeface="+mn-cs"/>
                        </a:rPr>
                        <a:t>60+</a:t>
                      </a:r>
                      <a:endParaRPr lang="en-US" sz="12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200" kern="1200" dirty="0" smtClean="0">
                          <a:solidFill>
                            <a:srgbClr val="488F4D"/>
                          </a:solidFill>
                          <a:latin typeface="+mn-lt"/>
                          <a:ea typeface="+mn-ea"/>
                          <a:cs typeface="+mn-cs"/>
                        </a:rPr>
                        <a:t>  94</a:t>
                      </a:r>
                      <a:endParaRPr lang="en-US" sz="1200" kern="1200" dirty="0">
                        <a:solidFill>
                          <a:srgbClr val="488F4D"/>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  1</a:t>
                      </a:r>
                      <a:endParaRPr lang="en-US" sz="1400" kern="1200" dirty="0">
                        <a:solidFill>
                          <a:srgbClr val="115BA4"/>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1%</a:t>
                      </a:r>
                      <a:endParaRPr lang="en-US" sz="1400" kern="1200" dirty="0">
                        <a:solidFill>
                          <a:srgbClr val="115BA4"/>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  0</a:t>
                      </a:r>
                      <a:endParaRPr lang="en-US" sz="1400" kern="1200" dirty="0">
                        <a:solidFill>
                          <a:srgbClr val="115BA4"/>
                        </a:solidFill>
                        <a:latin typeface="+mn-lt"/>
                        <a:ea typeface="+mn-ea"/>
                        <a:cs typeface="+mn-cs"/>
                      </a:endParaRPr>
                    </a:p>
                  </a:txBody>
                  <a:tcPr/>
                </a:tc>
                <a:tc>
                  <a:txBody>
                    <a:bodyPr/>
                    <a:lstStyle/>
                    <a:p>
                      <a:pPr algn="r"/>
                      <a:r>
                        <a:rPr lang="en-US" sz="1400" kern="1200" dirty="0" smtClean="0">
                          <a:solidFill>
                            <a:srgbClr val="115BA4"/>
                          </a:solidFill>
                          <a:latin typeface="+mn-lt"/>
                          <a:ea typeface="+mn-ea"/>
                          <a:cs typeface="+mn-cs"/>
                        </a:rPr>
                        <a:t>0%</a:t>
                      </a:r>
                      <a:endParaRPr lang="en-US" sz="1400" kern="1200" dirty="0">
                        <a:solidFill>
                          <a:srgbClr val="115BA4"/>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r>
              <a:tr h="457200">
                <a:tc>
                  <a:txBody>
                    <a:bodyPr/>
                    <a:lstStyle/>
                    <a:p>
                      <a:pPr algn="l"/>
                      <a:r>
                        <a:rPr lang="en-US" sz="1200" b="1" dirty="0" smtClean="0">
                          <a:solidFill>
                            <a:srgbClr val="C00000"/>
                          </a:solidFill>
                        </a:rPr>
                        <a:t>TOTAL</a:t>
                      </a:r>
                      <a:endParaRPr lang="en-US" sz="1200" b="1" dirty="0">
                        <a:solidFill>
                          <a:srgbClr val="C00000"/>
                        </a:solidFill>
                      </a:endParaRPr>
                    </a:p>
                  </a:txBody>
                  <a:tcPr/>
                </a:tc>
                <a:tc>
                  <a:txBody>
                    <a:bodyPr/>
                    <a:lstStyle/>
                    <a:p>
                      <a:pPr algn="r"/>
                      <a:r>
                        <a:rPr lang="en-US" sz="1200" b="1" dirty="0" smtClean="0">
                          <a:solidFill>
                            <a:srgbClr val="488F4D"/>
                          </a:solidFill>
                        </a:rPr>
                        <a:t>710</a:t>
                      </a:r>
                      <a:endParaRPr lang="en-US" sz="1200" b="1" dirty="0">
                        <a:solidFill>
                          <a:srgbClr val="488F4D"/>
                        </a:solidFill>
                      </a:endParaRPr>
                    </a:p>
                  </a:txBody>
                  <a:tcPr/>
                </a:tc>
                <a:tc>
                  <a:txBody>
                    <a:bodyPr/>
                    <a:lstStyle/>
                    <a:p>
                      <a:pPr algn="r"/>
                      <a:r>
                        <a:rPr lang="en-US" sz="1400" b="1" dirty="0" smtClean="0">
                          <a:solidFill>
                            <a:srgbClr val="115BA4"/>
                          </a:solidFill>
                        </a:rPr>
                        <a:t>53</a:t>
                      </a:r>
                      <a:endParaRPr lang="en-US" sz="1400" b="1" dirty="0">
                        <a:solidFill>
                          <a:srgbClr val="115BA4"/>
                        </a:solidFill>
                      </a:endParaRPr>
                    </a:p>
                  </a:txBody>
                  <a:tcPr/>
                </a:tc>
                <a:tc>
                  <a:txBody>
                    <a:bodyPr/>
                    <a:lstStyle/>
                    <a:p>
                      <a:pPr algn="r"/>
                      <a:r>
                        <a:rPr lang="en-US" sz="1400" b="1" dirty="0" smtClean="0">
                          <a:solidFill>
                            <a:srgbClr val="115BA4"/>
                          </a:solidFill>
                        </a:rPr>
                        <a:t>7%</a:t>
                      </a:r>
                      <a:endParaRPr lang="en-US" sz="1400" b="1" dirty="0">
                        <a:solidFill>
                          <a:srgbClr val="115BA4"/>
                        </a:solidFill>
                      </a:endParaRPr>
                    </a:p>
                  </a:txBody>
                  <a:tcPr/>
                </a:tc>
                <a:tc>
                  <a:txBody>
                    <a:bodyPr/>
                    <a:lstStyle/>
                    <a:p>
                      <a:pPr algn="r"/>
                      <a:r>
                        <a:rPr lang="en-US" sz="1400" b="1" dirty="0" smtClean="0">
                          <a:solidFill>
                            <a:srgbClr val="115BA4"/>
                          </a:solidFill>
                        </a:rPr>
                        <a:t>36</a:t>
                      </a:r>
                      <a:endParaRPr lang="en-US" sz="1400" b="1" dirty="0">
                        <a:solidFill>
                          <a:srgbClr val="115BA4"/>
                        </a:solidFill>
                      </a:endParaRPr>
                    </a:p>
                  </a:txBody>
                  <a:tcPr/>
                </a:tc>
                <a:tc>
                  <a:txBody>
                    <a:bodyPr/>
                    <a:lstStyle/>
                    <a:p>
                      <a:pPr algn="r"/>
                      <a:r>
                        <a:rPr lang="en-US" sz="1400" b="1" dirty="0" smtClean="0">
                          <a:solidFill>
                            <a:srgbClr val="115BA4"/>
                          </a:solidFill>
                        </a:rPr>
                        <a:t>5%</a:t>
                      </a:r>
                      <a:endParaRPr lang="en-US" sz="1400" b="1" dirty="0">
                        <a:solidFill>
                          <a:srgbClr val="115BA4"/>
                        </a:solidFill>
                      </a:endParaRPr>
                    </a:p>
                  </a:txBody>
                  <a:tcPr/>
                </a:tc>
                <a:tc>
                  <a:txBody>
                    <a:bodyPr/>
                    <a:lstStyle/>
                    <a:p>
                      <a:pPr algn="r"/>
                      <a:r>
                        <a:rPr lang="en-US" sz="1400" b="1" dirty="0" smtClean="0">
                          <a:solidFill>
                            <a:srgbClr val="C00000"/>
                          </a:solidFill>
                        </a:rPr>
                        <a:t>15</a:t>
                      </a:r>
                      <a:endParaRPr lang="en-US" sz="1400" b="1" dirty="0">
                        <a:solidFill>
                          <a:srgbClr val="C00000"/>
                        </a:solidFill>
                      </a:endParaRPr>
                    </a:p>
                  </a:txBody>
                  <a:tcPr/>
                </a:tc>
                <a:tc>
                  <a:txBody>
                    <a:bodyPr/>
                    <a:lstStyle/>
                    <a:p>
                      <a:pPr algn="r"/>
                      <a:r>
                        <a:rPr lang="en-US" sz="1400" b="1" dirty="0" smtClean="0">
                          <a:solidFill>
                            <a:srgbClr val="C00000"/>
                          </a:solidFill>
                        </a:rPr>
                        <a:t>2%</a:t>
                      </a:r>
                      <a:endParaRPr lang="en-US" sz="1400" b="1" dirty="0">
                        <a:solidFill>
                          <a:srgbClr val="C00000"/>
                        </a:solidFill>
                      </a:endParaRPr>
                    </a:p>
                  </a:txBody>
                  <a:tcPr/>
                </a:tc>
                <a:tc>
                  <a:txBody>
                    <a:bodyPr/>
                    <a:lstStyle/>
                    <a:p>
                      <a:pPr algn="r"/>
                      <a:r>
                        <a:rPr lang="en-US" sz="1400" b="1" dirty="0" smtClean="0">
                          <a:solidFill>
                            <a:srgbClr val="C00000"/>
                          </a:solidFill>
                        </a:rPr>
                        <a:t>8</a:t>
                      </a:r>
                      <a:endParaRPr lang="en-US" sz="1400" b="1" dirty="0">
                        <a:solidFill>
                          <a:srgbClr val="C00000"/>
                        </a:solidFill>
                      </a:endParaRPr>
                    </a:p>
                  </a:txBody>
                  <a:tcPr/>
                </a:tc>
                <a:tc>
                  <a:txBody>
                    <a:bodyPr/>
                    <a:lstStyle/>
                    <a:p>
                      <a:pPr algn="r"/>
                      <a:r>
                        <a:rPr lang="en-US" sz="1400" b="1" dirty="0" smtClean="0">
                          <a:solidFill>
                            <a:srgbClr val="C00000"/>
                          </a:solidFill>
                        </a:rPr>
                        <a:t>1%</a:t>
                      </a:r>
                      <a:endParaRPr lang="en-US" sz="1400" b="1" dirty="0">
                        <a:solidFill>
                          <a:srgbClr val="C0000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39</a:t>
            </a:fld>
            <a:endParaRPr lang="en-US"/>
          </a:p>
        </p:txBody>
      </p:sp>
      <p:sp>
        <p:nvSpPr>
          <p:cNvPr id="6" name="TextBox 5"/>
          <p:cNvSpPr txBox="1"/>
          <p:nvPr/>
        </p:nvSpPr>
        <p:spPr>
          <a:xfrm>
            <a:off x="609600" y="5410200"/>
            <a:ext cx="5486400" cy="646331"/>
          </a:xfrm>
          <a:prstGeom prst="rect">
            <a:avLst/>
          </a:prstGeom>
          <a:noFill/>
        </p:spPr>
        <p:txBody>
          <a:bodyPr wrap="square" rtlCol="0">
            <a:spAutoFit/>
          </a:bodyPr>
          <a:lstStyle/>
          <a:p>
            <a:r>
              <a:rPr lang="en-US" sz="1800" dirty="0" smtClean="0"/>
              <a:t>C.O. = Contact Offense</a:t>
            </a:r>
          </a:p>
          <a:p>
            <a:r>
              <a:rPr lang="en-US" sz="1800" dirty="0" smtClean="0"/>
              <a:t>N.C. = Non-Contact Offense</a:t>
            </a:r>
            <a:endParaRPr lang="en-US" sz="18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Release Times</a:t>
            </a:r>
            <a:endParaRPr lang="en-US" dirty="0"/>
          </a:p>
        </p:txBody>
      </p:sp>
      <p:sp>
        <p:nvSpPr>
          <p:cNvPr id="3" name="Content Placeholder 2"/>
          <p:cNvSpPr>
            <a:spLocks noGrp="1"/>
          </p:cNvSpPr>
          <p:nvPr>
            <p:ph idx="1"/>
          </p:nvPr>
        </p:nvSpPr>
        <p:spPr>
          <a:xfrm>
            <a:off x="457200" y="838200"/>
            <a:ext cx="8229600" cy="5867400"/>
          </a:xfrm>
        </p:spPr>
        <p:txBody>
          <a:bodyPr>
            <a:normAutofit fontScale="47500" lnSpcReduction="20000"/>
          </a:bodyPr>
          <a:lstStyle/>
          <a:p>
            <a:r>
              <a:rPr lang="en-US" sz="4500" dirty="0" smtClean="0">
                <a:solidFill>
                  <a:srgbClr val="FF0000"/>
                </a:solidFill>
              </a:rPr>
              <a:t>Offenders released from commitment (NLM) have not been released nearly as long as other groups.  </a:t>
            </a:r>
            <a:r>
              <a:rPr lang="en-US" sz="4500" dirty="0" smtClean="0"/>
              <a:t>They are also the oldest at release and have the lowest average Static score. </a:t>
            </a:r>
          </a:p>
          <a:p>
            <a:endParaRPr lang="en-US" sz="4500" dirty="0" smtClean="0"/>
          </a:p>
          <a:p>
            <a:r>
              <a:rPr lang="en-US" sz="4500" dirty="0" smtClean="0">
                <a:solidFill>
                  <a:srgbClr val="488F4D"/>
                </a:solidFill>
              </a:rPr>
              <a:t>Proportionally, prison releases have been out the longest, were  the youngest at release, and have the highest average score.</a:t>
            </a:r>
          </a:p>
          <a:p>
            <a:pPr>
              <a:buNone/>
            </a:pPr>
            <a:endParaRPr lang="en-US" sz="4500" dirty="0" smtClean="0"/>
          </a:p>
          <a:p>
            <a:r>
              <a:rPr lang="en-US" sz="4500" b="1" dirty="0" smtClean="0">
                <a:solidFill>
                  <a:srgbClr val="FF0000"/>
                </a:solidFill>
              </a:rPr>
              <a:t>27%</a:t>
            </a:r>
            <a:r>
              <a:rPr lang="en-US" sz="4500" dirty="0" smtClean="0"/>
              <a:t> NLM have been released </a:t>
            </a:r>
            <a:r>
              <a:rPr lang="en-US" sz="4500" b="1" dirty="0" smtClean="0">
                <a:solidFill>
                  <a:srgbClr val="FF0000"/>
                </a:solidFill>
              </a:rPr>
              <a:t>over 5 years</a:t>
            </a:r>
            <a:r>
              <a:rPr lang="en-US" sz="4500" dirty="0" smtClean="0">
                <a:solidFill>
                  <a:srgbClr val="FF0000"/>
                </a:solidFill>
              </a:rPr>
              <a:t> </a:t>
            </a:r>
            <a:r>
              <a:rPr lang="en-US" sz="4500" dirty="0" smtClean="0"/>
              <a:t>(51% for 3 or less yrs.)  Average Age = </a:t>
            </a:r>
            <a:r>
              <a:rPr lang="en-US" sz="4500" b="1" u="sng" dirty="0" smtClean="0"/>
              <a:t>49.7</a:t>
            </a:r>
            <a:r>
              <a:rPr lang="en-US" sz="4500" dirty="0" smtClean="0"/>
              <a:t>.  Average 99R score = </a:t>
            </a:r>
            <a:r>
              <a:rPr lang="en-US" sz="4500" b="1" u="sng" dirty="0" smtClean="0"/>
              <a:t>4.5</a:t>
            </a:r>
          </a:p>
          <a:p>
            <a:pPr>
              <a:buNone/>
            </a:pPr>
            <a:endParaRPr lang="en-US" sz="4500" dirty="0" smtClean="0"/>
          </a:p>
          <a:p>
            <a:r>
              <a:rPr lang="en-US" sz="4500" b="1" dirty="0" smtClean="0">
                <a:solidFill>
                  <a:srgbClr val="FF0000"/>
                </a:solidFill>
              </a:rPr>
              <a:t>45% </a:t>
            </a:r>
            <a:r>
              <a:rPr lang="en-US" sz="4500" dirty="0" smtClean="0"/>
              <a:t>settlement agreements out 5+ yrs. (21% for 3 or less years) </a:t>
            </a:r>
          </a:p>
          <a:p>
            <a:pPr>
              <a:buNone/>
            </a:pPr>
            <a:r>
              <a:rPr lang="en-US" sz="4500" dirty="0" smtClean="0"/>
              <a:t>             Average Age = </a:t>
            </a:r>
            <a:r>
              <a:rPr lang="en-US" sz="4500" b="1" u="sng" dirty="0" smtClean="0"/>
              <a:t>46.3</a:t>
            </a:r>
            <a:r>
              <a:rPr lang="en-US" sz="4500" dirty="0" smtClean="0"/>
              <a:t>.  Avg. 99R score = </a:t>
            </a:r>
            <a:r>
              <a:rPr lang="en-US" sz="4500" b="1" u="sng" dirty="0" smtClean="0"/>
              <a:t>5.0</a:t>
            </a:r>
            <a:endParaRPr lang="en-US" sz="4500" b="1" u="sng" dirty="0" smtClean="0">
              <a:solidFill>
                <a:srgbClr val="FF0000"/>
              </a:solidFill>
            </a:endParaRPr>
          </a:p>
          <a:p>
            <a:pPr>
              <a:buNone/>
            </a:pPr>
            <a:endParaRPr lang="en-US" sz="4500" b="1" dirty="0" smtClean="0">
              <a:solidFill>
                <a:srgbClr val="FF0000"/>
              </a:solidFill>
            </a:endParaRPr>
          </a:p>
          <a:p>
            <a:r>
              <a:rPr lang="en-US" sz="4500" b="1" dirty="0" smtClean="0">
                <a:solidFill>
                  <a:srgbClr val="FF0000"/>
                </a:solidFill>
              </a:rPr>
              <a:t>66%</a:t>
            </a:r>
            <a:r>
              <a:rPr lang="en-US" sz="4500" dirty="0" smtClean="0"/>
              <a:t> detainees out 5+ yrs. (17% for 3 or less years)</a:t>
            </a:r>
          </a:p>
          <a:p>
            <a:pPr>
              <a:buNone/>
            </a:pPr>
            <a:r>
              <a:rPr lang="en-US" sz="4500" dirty="0" smtClean="0"/>
              <a:t>             Average Age = </a:t>
            </a:r>
            <a:r>
              <a:rPr lang="en-US" sz="4500" b="1" u="sng" dirty="0" smtClean="0"/>
              <a:t>45.4</a:t>
            </a:r>
            <a:r>
              <a:rPr lang="en-US" sz="4500" dirty="0" smtClean="0"/>
              <a:t>.  Avg. 99R score = </a:t>
            </a:r>
            <a:r>
              <a:rPr lang="en-US" sz="4500" b="1" u="sng" dirty="0" smtClean="0"/>
              <a:t>5.1</a:t>
            </a:r>
          </a:p>
          <a:p>
            <a:endParaRPr lang="en-US" sz="4500" dirty="0" smtClean="0"/>
          </a:p>
          <a:p>
            <a:r>
              <a:rPr lang="en-US" sz="4500" b="1" dirty="0" smtClean="0">
                <a:solidFill>
                  <a:srgbClr val="FF0000"/>
                </a:solidFill>
              </a:rPr>
              <a:t>86%</a:t>
            </a:r>
            <a:r>
              <a:rPr lang="en-US" sz="4500" dirty="0" smtClean="0"/>
              <a:t> prison releases out 5+ yrs. (7% for 3 or less years)</a:t>
            </a:r>
          </a:p>
          <a:p>
            <a:pPr>
              <a:buNone/>
            </a:pPr>
            <a:r>
              <a:rPr lang="en-US" sz="4500" dirty="0" smtClean="0"/>
              <a:t>             Average Age = </a:t>
            </a:r>
            <a:r>
              <a:rPr lang="en-US" sz="4500" b="1" u="sng" dirty="0" smtClean="0"/>
              <a:t>42</a:t>
            </a:r>
            <a:r>
              <a:rPr lang="en-US" sz="4500" dirty="0" smtClean="0"/>
              <a:t>.  Avg. 99R score = </a:t>
            </a:r>
            <a:r>
              <a:rPr lang="en-US" sz="4500" b="1" u="sng" dirty="0" smtClean="0"/>
              <a:t>5.3</a:t>
            </a:r>
          </a:p>
          <a:p>
            <a:endParaRPr lang="en-US" sz="2400" dirty="0" smtClean="0"/>
          </a:p>
          <a:p>
            <a:pPr>
              <a:buNone/>
            </a:pPr>
            <a:r>
              <a:rPr lang="en-US" sz="2400" dirty="0" smtClean="0"/>
              <a:t>                     </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a:t>
            </a:fld>
            <a:endParaRPr lang="en-US"/>
          </a:p>
        </p:txBody>
      </p:sp>
    </p:spTree>
    <p:extLst>
      <p:ext uri="{BB962C8B-B14F-4D97-AF65-F5344CB8AC3E}">
        <p14:creationId xmlns="" xmlns:p14="http://schemas.microsoft.com/office/powerpoint/2010/main" val="1929462421"/>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Rates for Rapes and Contact Offenses against Children by Offender Age</a:t>
            </a:r>
            <a:endParaRPr lang="en-US" dirty="0"/>
          </a:p>
        </p:txBody>
      </p:sp>
      <p:graphicFrame>
        <p:nvGraphicFramePr>
          <p:cNvPr id="5" name="Content Placeholder 4"/>
          <p:cNvGraphicFramePr>
            <a:graphicFrameLocks noGrp="1"/>
          </p:cNvGraphicFramePr>
          <p:nvPr>
            <p:ph idx="1"/>
          </p:nvPr>
        </p:nvGraphicFramePr>
        <p:xfrm>
          <a:off x="457200" y="1828800"/>
          <a:ext cx="8077200" cy="3810000"/>
        </p:xfrm>
        <a:graphic>
          <a:graphicData uri="http://schemas.openxmlformats.org/drawingml/2006/table">
            <a:tbl>
              <a:tblPr firstRow="1" bandRow="1">
                <a:tableStyleId>{5C22544A-7EE6-4342-B048-85BDC9FD1C3A}</a:tableStyleId>
              </a:tblPr>
              <a:tblGrid>
                <a:gridCol w="807720"/>
                <a:gridCol w="807720"/>
                <a:gridCol w="807720"/>
                <a:gridCol w="807720"/>
                <a:gridCol w="807720"/>
                <a:gridCol w="807720"/>
                <a:gridCol w="807720"/>
                <a:gridCol w="807720"/>
                <a:gridCol w="807720"/>
                <a:gridCol w="807720"/>
              </a:tblGrid>
              <a:tr h="457200">
                <a:tc>
                  <a:txBody>
                    <a:bodyPr/>
                    <a:lstStyle/>
                    <a:p>
                      <a:r>
                        <a:rPr lang="en-US" sz="1600" dirty="0" smtClean="0"/>
                        <a:t>Age</a:t>
                      </a:r>
                    </a:p>
                    <a:p>
                      <a:endParaRPr lang="en-US" sz="1600" dirty="0"/>
                    </a:p>
                  </a:txBody>
                  <a:tcPr/>
                </a:tc>
                <a:tc>
                  <a:txBody>
                    <a:bodyPr/>
                    <a:lstStyle/>
                    <a:p>
                      <a:r>
                        <a:rPr lang="en-US" sz="1600" dirty="0" smtClean="0"/>
                        <a:t>n=</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Rape</a:t>
                      </a:r>
                      <a:r>
                        <a:rPr lang="en-US" sz="1600" baseline="0" dirty="0" smtClean="0"/>
                        <a:t> (all)</a:t>
                      </a:r>
                      <a:endParaRPr lang="en-US" sz="1600" dirty="0" smtClean="0"/>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Rate</a:t>
                      </a:r>
                    </a:p>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lt1"/>
                          </a:solidFill>
                          <a:latin typeface="+mn-lt"/>
                          <a:ea typeface="+mn-ea"/>
                          <a:cs typeface="+mn-cs"/>
                        </a:rPr>
                        <a:t>Rape (</a:t>
                      </a:r>
                      <a:r>
                        <a:rPr lang="en-US" sz="1600" b="1" kern="1200" dirty="0" err="1" smtClean="0">
                          <a:solidFill>
                            <a:schemeClr val="lt1"/>
                          </a:solidFill>
                          <a:latin typeface="+mn-lt"/>
                          <a:ea typeface="+mn-ea"/>
                          <a:cs typeface="+mn-cs"/>
                        </a:rPr>
                        <a:t>cn</a:t>
                      </a:r>
                      <a:r>
                        <a:rPr lang="en-US" sz="1600" b="1" kern="1200" dirty="0" smtClean="0">
                          <a:solidFill>
                            <a:schemeClr val="lt1"/>
                          </a:solidFill>
                          <a:latin typeface="+mn-lt"/>
                          <a:ea typeface="+mn-ea"/>
                          <a:cs typeface="+mn-cs"/>
                        </a:rPr>
                        <a:t>)</a:t>
                      </a:r>
                    </a:p>
                    <a:p>
                      <a:endParaRPr lang="en-US" sz="1600" dirty="0"/>
                    </a:p>
                  </a:txBody>
                  <a:tcPr/>
                </a:tc>
                <a:tc>
                  <a:txBody>
                    <a:bodyPr/>
                    <a:lstStyle/>
                    <a:p>
                      <a:r>
                        <a:rPr lang="en-US" sz="1600" dirty="0" smtClean="0"/>
                        <a:t>Rate</a:t>
                      </a:r>
                      <a:endParaRPr lang="en-US" sz="1600" dirty="0"/>
                    </a:p>
                  </a:txBody>
                  <a:tcPr/>
                </a:tc>
                <a:tc>
                  <a:txBody>
                    <a:bodyPr/>
                    <a:lstStyle/>
                    <a:p>
                      <a:r>
                        <a:rPr lang="en-US" sz="1600" dirty="0" smtClean="0"/>
                        <a:t>C.O.</a:t>
                      </a:r>
                      <a:r>
                        <a:rPr lang="en-US" sz="1600" baseline="0" dirty="0" smtClean="0"/>
                        <a:t> </a:t>
                      </a:r>
                    </a:p>
                    <a:p>
                      <a:r>
                        <a:rPr lang="en-US" sz="1600" baseline="0" dirty="0" smtClean="0"/>
                        <a:t>Child </a:t>
                      </a:r>
                    </a:p>
                    <a:p>
                      <a:r>
                        <a:rPr lang="en-US" sz="1600" baseline="0" dirty="0" smtClean="0"/>
                        <a:t>(all)</a:t>
                      </a:r>
                      <a:endParaRPr lang="en-US" sz="1600" dirty="0" smtClean="0"/>
                    </a:p>
                    <a:p>
                      <a:pPr marL="0" algn="l" defTabSz="914400" rtl="0" eaLnBrk="1" latinLnBrk="0" hangingPunct="1"/>
                      <a:endParaRPr lang="en-US" sz="1600" b="1" kern="1200" dirty="0" smtClean="0">
                        <a:solidFill>
                          <a:schemeClr val="lt1"/>
                        </a:solidFill>
                        <a:latin typeface="+mn-lt"/>
                        <a:ea typeface="+mn-ea"/>
                        <a:cs typeface="+mn-cs"/>
                      </a:endParaRPr>
                    </a:p>
                  </a:txBody>
                  <a:tcPr/>
                </a:tc>
                <a:tc>
                  <a:txBody>
                    <a:bodyPr/>
                    <a:lstStyle/>
                    <a:p>
                      <a:r>
                        <a:rPr lang="en-US" sz="1600" dirty="0" smtClean="0"/>
                        <a:t>Rate</a:t>
                      </a:r>
                      <a:endParaRPr lang="en-US" sz="1600" dirty="0"/>
                    </a:p>
                  </a:txBody>
                  <a:tcPr/>
                </a:tc>
                <a:tc>
                  <a:txBody>
                    <a:bodyPr/>
                    <a:lstStyle/>
                    <a:p>
                      <a:r>
                        <a:rPr lang="en-US" sz="1600" dirty="0" smtClean="0"/>
                        <a:t>C.O.</a:t>
                      </a:r>
                      <a:r>
                        <a:rPr lang="en-US" sz="1600" baseline="0" dirty="0" smtClean="0"/>
                        <a:t> </a:t>
                      </a:r>
                    </a:p>
                    <a:p>
                      <a:r>
                        <a:rPr lang="en-US" sz="1600" baseline="0" dirty="0" smtClean="0"/>
                        <a:t>Child</a:t>
                      </a:r>
                    </a:p>
                    <a:p>
                      <a:r>
                        <a:rPr lang="en-US" sz="1600" baseline="0" dirty="0" smtClean="0"/>
                        <a:t>(</a:t>
                      </a:r>
                      <a:r>
                        <a:rPr lang="en-US" sz="1600" baseline="0" dirty="0" err="1" smtClean="0"/>
                        <a:t>cn</a:t>
                      </a:r>
                      <a:r>
                        <a:rPr lang="en-US" sz="1600" baseline="0" dirty="0" smtClean="0"/>
                        <a:t>)</a:t>
                      </a:r>
                      <a:endParaRPr lang="en-US" sz="1600" dirty="0" smtClean="0"/>
                    </a:p>
                    <a:p>
                      <a:endParaRPr lang="en-US" sz="1600" dirty="0"/>
                    </a:p>
                  </a:txBody>
                  <a:tcPr/>
                </a:tc>
                <a:tc>
                  <a:txBody>
                    <a:bodyPr/>
                    <a:lstStyle/>
                    <a:p>
                      <a:pPr marL="0" algn="l" defTabSz="914400" rtl="0" eaLnBrk="1" latinLnBrk="0" hangingPunct="1"/>
                      <a:r>
                        <a:rPr lang="en-US" sz="1600" b="1" kern="1200" dirty="0" smtClean="0">
                          <a:solidFill>
                            <a:schemeClr val="lt1"/>
                          </a:solidFill>
                          <a:latin typeface="+mn-lt"/>
                          <a:ea typeface="+mn-ea"/>
                          <a:cs typeface="+mn-cs"/>
                        </a:rPr>
                        <a:t>Rate</a:t>
                      </a:r>
                    </a:p>
                  </a:txBody>
                  <a:tcPr/>
                </a:tc>
              </a:tr>
              <a:tr h="457200">
                <a:tc>
                  <a:txBody>
                    <a:bodyPr/>
                    <a:lstStyle/>
                    <a:p>
                      <a:r>
                        <a:rPr lang="en-US" sz="1400" dirty="0" smtClean="0">
                          <a:solidFill>
                            <a:schemeClr val="accent6">
                              <a:lumMod val="75000"/>
                            </a:schemeClr>
                          </a:solidFill>
                        </a:rPr>
                        <a:t>18-29</a:t>
                      </a:r>
                      <a:endParaRPr lang="en-US" sz="1400" dirty="0">
                        <a:solidFill>
                          <a:schemeClr val="accent6">
                            <a:lumMod val="75000"/>
                          </a:schemeClr>
                        </a:solidFill>
                      </a:endParaRPr>
                    </a:p>
                  </a:txBody>
                  <a:tcPr/>
                </a:tc>
                <a:tc>
                  <a:txBody>
                    <a:bodyPr/>
                    <a:lstStyle/>
                    <a:p>
                      <a:pPr algn="r"/>
                      <a:r>
                        <a:rPr lang="en-US" sz="1400" dirty="0" smtClean="0">
                          <a:solidFill>
                            <a:srgbClr val="488F4D"/>
                          </a:solidFill>
                        </a:rPr>
                        <a:t>  75</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2</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3%</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  0</a:t>
                      </a:r>
                      <a:endParaRPr lang="en-US" sz="1400" dirty="0">
                        <a:solidFill>
                          <a:schemeClr val="accent4"/>
                        </a:solidFill>
                      </a:endParaRPr>
                    </a:p>
                  </a:txBody>
                  <a:tcPr/>
                </a:tc>
                <a:tc>
                  <a:txBody>
                    <a:bodyPr/>
                    <a:lstStyle/>
                    <a:p>
                      <a:pPr algn="r"/>
                      <a:r>
                        <a:rPr lang="en-US" sz="1400" dirty="0" smtClean="0">
                          <a:solidFill>
                            <a:schemeClr val="accent4"/>
                          </a:solidFill>
                        </a:rPr>
                        <a:t> 0%</a:t>
                      </a:r>
                      <a:endParaRPr lang="en-US" sz="1400" dirty="0">
                        <a:solidFill>
                          <a:schemeClr val="accent4"/>
                        </a:solidFill>
                      </a:endParaRPr>
                    </a:p>
                  </a:txBody>
                  <a:tcPr/>
                </a:tc>
                <a:tc>
                  <a:txBody>
                    <a:bodyPr/>
                    <a:lstStyle/>
                    <a:p>
                      <a:pPr algn="r"/>
                      <a:r>
                        <a:rPr lang="en-US" sz="1400" dirty="0" smtClean="0">
                          <a:solidFill>
                            <a:schemeClr val="accent4"/>
                          </a:solidFill>
                        </a:rPr>
                        <a:t>  0</a:t>
                      </a:r>
                      <a:endParaRPr lang="en-US" sz="1400" dirty="0">
                        <a:solidFill>
                          <a:schemeClr val="accent4"/>
                        </a:solidFill>
                      </a:endParaRPr>
                    </a:p>
                  </a:txBody>
                  <a:tcPr/>
                </a:tc>
                <a:tc>
                  <a:txBody>
                    <a:bodyPr/>
                    <a:lstStyle/>
                    <a:p>
                      <a:pPr algn="r"/>
                      <a:r>
                        <a:rPr lang="en-US" sz="1400" dirty="0" smtClean="0">
                          <a:solidFill>
                            <a:schemeClr val="accent4"/>
                          </a:solidFill>
                        </a:rPr>
                        <a:t>0%</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30-39</a:t>
                      </a:r>
                      <a:endParaRPr lang="en-US" sz="1400" kern="1200" dirty="0">
                        <a:solidFill>
                          <a:schemeClr val="accent6">
                            <a:lumMod val="75000"/>
                          </a:schemeClr>
                        </a:solidFill>
                        <a:latin typeface="+mn-lt"/>
                        <a:ea typeface="+mn-ea"/>
                        <a:cs typeface="+mn-cs"/>
                      </a:endParaRPr>
                    </a:p>
                  </a:txBody>
                  <a:tcPr/>
                </a:tc>
                <a:tc>
                  <a:txBody>
                    <a:bodyPr/>
                    <a:lstStyle/>
                    <a:p>
                      <a:pPr algn="r"/>
                      <a:r>
                        <a:rPr lang="en-US" sz="1400" dirty="0" smtClean="0">
                          <a:solidFill>
                            <a:srgbClr val="488F4D"/>
                          </a:solidFill>
                        </a:rPr>
                        <a:t>147</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12</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8%</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10</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7%</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  5</a:t>
                      </a:r>
                      <a:endParaRPr lang="en-US" sz="1400" dirty="0">
                        <a:solidFill>
                          <a:schemeClr val="accent4"/>
                        </a:solidFill>
                      </a:endParaRPr>
                    </a:p>
                  </a:txBody>
                  <a:tcPr/>
                </a:tc>
                <a:tc>
                  <a:txBody>
                    <a:bodyPr/>
                    <a:lstStyle/>
                    <a:p>
                      <a:pPr algn="r"/>
                      <a:r>
                        <a:rPr lang="en-US" sz="1400" dirty="0" smtClean="0">
                          <a:solidFill>
                            <a:schemeClr val="accent4"/>
                          </a:solidFill>
                        </a:rPr>
                        <a:t>3%</a:t>
                      </a:r>
                      <a:endParaRPr lang="en-US" sz="1400" dirty="0">
                        <a:solidFill>
                          <a:schemeClr val="accent4"/>
                        </a:solidFill>
                      </a:endParaRPr>
                    </a:p>
                  </a:txBody>
                  <a:tcPr/>
                </a:tc>
                <a:tc>
                  <a:txBody>
                    <a:bodyPr/>
                    <a:lstStyle/>
                    <a:p>
                      <a:pPr algn="r"/>
                      <a:r>
                        <a:rPr lang="en-US" sz="1400" dirty="0" smtClean="0">
                          <a:solidFill>
                            <a:schemeClr val="accent4"/>
                          </a:solidFill>
                        </a:rPr>
                        <a:t>  3</a:t>
                      </a:r>
                      <a:endParaRPr lang="en-US" sz="1400" dirty="0">
                        <a:solidFill>
                          <a:schemeClr val="accent4"/>
                        </a:solidFill>
                      </a:endParaRPr>
                    </a:p>
                  </a:txBody>
                  <a:tcPr/>
                </a:tc>
                <a:tc>
                  <a:txBody>
                    <a:bodyPr/>
                    <a:lstStyle/>
                    <a:p>
                      <a:pPr algn="r"/>
                      <a:r>
                        <a:rPr lang="en-US" sz="1400" dirty="0" smtClean="0">
                          <a:solidFill>
                            <a:schemeClr val="accent4"/>
                          </a:solidFill>
                        </a:rPr>
                        <a:t>2%</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40-49</a:t>
                      </a:r>
                      <a:endParaRPr lang="en-US" sz="1400" kern="1200" dirty="0">
                        <a:solidFill>
                          <a:schemeClr val="accent6">
                            <a:lumMod val="75000"/>
                          </a:schemeClr>
                        </a:solidFill>
                        <a:latin typeface="+mn-lt"/>
                        <a:ea typeface="+mn-ea"/>
                        <a:cs typeface="+mn-cs"/>
                      </a:endParaRPr>
                    </a:p>
                  </a:txBody>
                  <a:tcPr/>
                </a:tc>
                <a:tc>
                  <a:txBody>
                    <a:bodyPr/>
                    <a:lstStyle/>
                    <a:p>
                      <a:pPr algn="r"/>
                      <a:r>
                        <a:rPr lang="en-US" sz="1400" dirty="0" smtClean="0">
                          <a:solidFill>
                            <a:srgbClr val="488F4D"/>
                          </a:solidFill>
                        </a:rPr>
                        <a:t>245</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11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4%</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8</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3%</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10</a:t>
                      </a:r>
                      <a:endParaRPr lang="en-US" sz="1400" dirty="0">
                        <a:solidFill>
                          <a:schemeClr val="accent4"/>
                        </a:solidFill>
                      </a:endParaRPr>
                    </a:p>
                  </a:txBody>
                  <a:tcPr/>
                </a:tc>
                <a:tc>
                  <a:txBody>
                    <a:bodyPr/>
                    <a:lstStyle/>
                    <a:p>
                      <a:pPr algn="r"/>
                      <a:r>
                        <a:rPr lang="en-US" sz="1400" dirty="0" smtClean="0">
                          <a:solidFill>
                            <a:schemeClr val="accent4"/>
                          </a:solidFill>
                        </a:rPr>
                        <a:t>4%</a:t>
                      </a:r>
                      <a:endParaRPr lang="en-US" sz="1400" dirty="0">
                        <a:solidFill>
                          <a:schemeClr val="accent4"/>
                        </a:solidFill>
                      </a:endParaRPr>
                    </a:p>
                  </a:txBody>
                  <a:tcPr/>
                </a:tc>
                <a:tc>
                  <a:txBody>
                    <a:bodyPr/>
                    <a:lstStyle/>
                    <a:p>
                      <a:pPr algn="r"/>
                      <a:r>
                        <a:rPr lang="en-US" sz="1400" dirty="0" smtClean="0">
                          <a:solidFill>
                            <a:schemeClr val="accent4"/>
                          </a:solidFill>
                        </a:rPr>
                        <a:t>7</a:t>
                      </a:r>
                      <a:endParaRPr lang="en-US" sz="1400" dirty="0">
                        <a:solidFill>
                          <a:schemeClr val="accent4"/>
                        </a:solidFill>
                      </a:endParaRPr>
                    </a:p>
                  </a:txBody>
                  <a:tcPr/>
                </a:tc>
                <a:tc>
                  <a:txBody>
                    <a:bodyPr/>
                    <a:lstStyle/>
                    <a:p>
                      <a:pPr algn="r"/>
                      <a:r>
                        <a:rPr lang="en-US" sz="1400" dirty="0" smtClean="0">
                          <a:solidFill>
                            <a:schemeClr val="accent4"/>
                          </a:solidFill>
                        </a:rPr>
                        <a:t>3%</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50-59</a:t>
                      </a:r>
                      <a:endParaRPr lang="en-US" sz="1400" kern="1200" dirty="0">
                        <a:solidFill>
                          <a:schemeClr val="accent6">
                            <a:lumMod val="75000"/>
                          </a:schemeClr>
                        </a:solidFill>
                        <a:latin typeface="+mn-lt"/>
                        <a:ea typeface="+mn-ea"/>
                        <a:cs typeface="+mn-cs"/>
                      </a:endParaRPr>
                    </a:p>
                  </a:txBody>
                  <a:tcPr/>
                </a:tc>
                <a:tc>
                  <a:txBody>
                    <a:bodyPr/>
                    <a:lstStyle/>
                    <a:p>
                      <a:pPr algn="r"/>
                      <a:r>
                        <a:rPr lang="en-US" sz="1400" dirty="0" smtClean="0">
                          <a:solidFill>
                            <a:srgbClr val="488F4D"/>
                          </a:solidFill>
                        </a:rPr>
                        <a:t>149</a:t>
                      </a:r>
                      <a:endParaRPr lang="en-US" sz="1400" dirty="0">
                        <a:solidFill>
                          <a:srgbClr val="488F4D"/>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1</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1%</a:t>
                      </a:r>
                      <a:endParaRPr lang="en-US" sz="1400" dirty="0">
                        <a:solidFill>
                          <a:schemeClr val="accent2">
                            <a:lumMod val="75000"/>
                          </a:schemeClr>
                        </a:solidFill>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dirty="0" smtClean="0">
                          <a:solidFill>
                            <a:schemeClr val="accent2">
                              <a:lumMod val="75000"/>
                            </a:schemeClr>
                          </a:solidFill>
                        </a:rPr>
                        <a:t>0%</a:t>
                      </a:r>
                      <a:endParaRPr lang="en-US" sz="1400" dirty="0">
                        <a:solidFill>
                          <a:schemeClr val="accent2">
                            <a:lumMod val="75000"/>
                          </a:schemeClr>
                        </a:solidFill>
                      </a:endParaRPr>
                    </a:p>
                  </a:txBody>
                  <a:tcPr/>
                </a:tc>
                <a:tc>
                  <a:txBody>
                    <a:bodyPr/>
                    <a:lstStyle/>
                    <a:p>
                      <a:pPr algn="r"/>
                      <a:r>
                        <a:rPr lang="en-US" sz="1400" dirty="0" smtClean="0">
                          <a:solidFill>
                            <a:schemeClr val="accent4"/>
                          </a:solidFill>
                        </a:rPr>
                        <a:t>  4</a:t>
                      </a:r>
                      <a:endParaRPr lang="en-US" sz="1400" dirty="0">
                        <a:solidFill>
                          <a:schemeClr val="accent4"/>
                        </a:solidFill>
                      </a:endParaRPr>
                    </a:p>
                  </a:txBody>
                  <a:tcPr/>
                </a:tc>
                <a:tc>
                  <a:txBody>
                    <a:bodyPr/>
                    <a:lstStyle/>
                    <a:p>
                      <a:pPr algn="r"/>
                      <a:r>
                        <a:rPr lang="en-US" sz="1400" dirty="0" smtClean="0">
                          <a:solidFill>
                            <a:schemeClr val="accent4"/>
                          </a:solidFill>
                        </a:rPr>
                        <a:t>  3%</a:t>
                      </a:r>
                      <a:endParaRPr lang="en-US" sz="1400" dirty="0">
                        <a:solidFill>
                          <a:schemeClr val="accent4"/>
                        </a:solidFill>
                      </a:endParaRPr>
                    </a:p>
                  </a:txBody>
                  <a:tcPr/>
                </a:tc>
                <a:tc>
                  <a:txBody>
                    <a:bodyPr/>
                    <a:lstStyle/>
                    <a:p>
                      <a:pPr algn="r"/>
                      <a:r>
                        <a:rPr lang="en-US" sz="1400" dirty="0" smtClean="0">
                          <a:solidFill>
                            <a:schemeClr val="accent4"/>
                          </a:solidFill>
                        </a:rPr>
                        <a:t>  4</a:t>
                      </a:r>
                      <a:endParaRPr lang="en-US" sz="1400" dirty="0">
                        <a:solidFill>
                          <a:schemeClr val="accent4"/>
                        </a:solidFill>
                      </a:endParaRPr>
                    </a:p>
                  </a:txBody>
                  <a:tcPr/>
                </a:tc>
                <a:tc>
                  <a:txBody>
                    <a:bodyPr/>
                    <a:lstStyle/>
                    <a:p>
                      <a:pPr algn="r"/>
                      <a:r>
                        <a:rPr lang="en-US" sz="1400" dirty="0" smtClean="0">
                          <a:solidFill>
                            <a:schemeClr val="accent4"/>
                          </a:solidFill>
                        </a:rPr>
                        <a:t>3%</a:t>
                      </a:r>
                      <a:endParaRPr lang="en-US" sz="1400" dirty="0">
                        <a:solidFill>
                          <a:schemeClr val="accent4"/>
                        </a:solidFill>
                      </a:endParaRPr>
                    </a:p>
                  </a:txBody>
                  <a:tcPr/>
                </a:tc>
              </a:tr>
              <a:tr h="457200">
                <a:tc>
                  <a:txBody>
                    <a:bodyPr/>
                    <a:lstStyle/>
                    <a:p>
                      <a:pPr marL="0" algn="l" defTabSz="914400" rtl="0" eaLnBrk="1" latinLnBrk="0" hangingPunct="1"/>
                      <a:r>
                        <a:rPr lang="en-US" sz="1400" kern="1200" dirty="0" smtClean="0">
                          <a:solidFill>
                            <a:schemeClr val="accent6">
                              <a:lumMod val="75000"/>
                            </a:schemeClr>
                          </a:solidFill>
                          <a:latin typeface="+mn-lt"/>
                          <a:ea typeface="+mn-ea"/>
                          <a:cs typeface="+mn-cs"/>
                        </a:rPr>
                        <a:t>60+</a:t>
                      </a:r>
                      <a:endParaRPr lang="en-US" sz="1400" kern="1200" dirty="0">
                        <a:solidFill>
                          <a:schemeClr val="accent6">
                            <a:lumMod val="75000"/>
                          </a:schemeClr>
                        </a:solidFill>
                        <a:latin typeface="+mn-lt"/>
                        <a:ea typeface="+mn-ea"/>
                        <a:cs typeface="+mn-cs"/>
                      </a:endParaRPr>
                    </a:p>
                  </a:txBody>
                  <a:tcPr/>
                </a:tc>
                <a:tc>
                  <a:txBody>
                    <a:bodyPr/>
                    <a:lstStyle/>
                    <a:p>
                      <a:pPr marL="0" algn="r" defTabSz="914400" rtl="0" eaLnBrk="1" latinLnBrk="0" hangingPunct="1"/>
                      <a:r>
                        <a:rPr lang="en-US" sz="1400" kern="1200" dirty="0" smtClean="0">
                          <a:solidFill>
                            <a:srgbClr val="488F4D"/>
                          </a:solidFill>
                          <a:latin typeface="+mn-lt"/>
                          <a:ea typeface="+mn-ea"/>
                          <a:cs typeface="+mn-cs"/>
                        </a:rPr>
                        <a:t>  94</a:t>
                      </a:r>
                      <a:endParaRPr lang="en-US" sz="1400" kern="1200" dirty="0">
                        <a:solidFill>
                          <a:srgbClr val="488F4D"/>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  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marL="0" algn="r" defTabSz="914400" rtl="0" eaLnBrk="1" latinLnBrk="0" hangingPunct="1"/>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2">
                              <a:lumMod val="75000"/>
                            </a:schemeClr>
                          </a:solidFill>
                          <a:latin typeface="+mn-lt"/>
                          <a:ea typeface="+mn-ea"/>
                          <a:cs typeface="+mn-cs"/>
                        </a:rPr>
                        <a:t>0%</a:t>
                      </a:r>
                      <a:endParaRPr lang="en-US" sz="1400" kern="1200" dirty="0">
                        <a:solidFill>
                          <a:schemeClr val="accent2">
                            <a:lumMod val="75000"/>
                          </a:schemeClr>
                        </a:solidFill>
                        <a:latin typeface="+mn-lt"/>
                        <a:ea typeface="+mn-ea"/>
                        <a:cs typeface="+mn-cs"/>
                      </a:endParaRPr>
                    </a:p>
                  </a:txBody>
                  <a:tcPr/>
                </a:tc>
                <a:tc>
                  <a:txBody>
                    <a:bodyPr/>
                    <a:lstStyle/>
                    <a:p>
                      <a:pPr algn="r"/>
                      <a:r>
                        <a:rPr lang="en-US" sz="1400" kern="1200" dirty="0" smtClean="0">
                          <a:solidFill>
                            <a:schemeClr val="accent4"/>
                          </a:solidFill>
                          <a:latin typeface="+mn-lt"/>
                          <a:ea typeface="+mn-ea"/>
                          <a:cs typeface="+mn-cs"/>
                        </a:rPr>
                        <a:t>  0</a:t>
                      </a:r>
                      <a:endParaRPr lang="en-US" sz="14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accent4"/>
                          </a:solidFill>
                        </a:rPr>
                        <a:t>  0%</a:t>
                      </a:r>
                      <a:endParaRPr lang="en-US" sz="1400" b="1" dirty="0">
                        <a:solidFill>
                          <a:schemeClr val="accent4"/>
                        </a:solidFill>
                      </a:endParaRPr>
                    </a:p>
                  </a:txBody>
                  <a:tcPr/>
                </a:tc>
                <a:tc>
                  <a:txBody>
                    <a:bodyPr/>
                    <a:lstStyle/>
                    <a:p>
                      <a:pPr algn="r"/>
                      <a:r>
                        <a:rPr lang="en-US" sz="1400" kern="1200" dirty="0" smtClean="0">
                          <a:solidFill>
                            <a:schemeClr val="accent4"/>
                          </a:solidFill>
                          <a:latin typeface="+mn-lt"/>
                          <a:ea typeface="+mn-ea"/>
                          <a:cs typeface="+mn-cs"/>
                        </a:rPr>
                        <a:t>  0</a:t>
                      </a:r>
                      <a:endParaRPr lang="en-US" sz="1400" kern="1200" dirty="0">
                        <a:solidFill>
                          <a:schemeClr val="accent4"/>
                        </a:solidFill>
                        <a:latin typeface="+mn-lt"/>
                        <a:ea typeface="+mn-ea"/>
                        <a:cs typeface="+mn-cs"/>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accent4"/>
                          </a:solidFill>
                        </a:rPr>
                        <a:t>0%</a:t>
                      </a:r>
                      <a:endParaRPr lang="en-US" sz="1400" b="1" dirty="0">
                        <a:solidFill>
                          <a:schemeClr val="accent4"/>
                        </a:solidFill>
                      </a:endParaRPr>
                    </a:p>
                  </a:txBody>
                  <a:tcPr/>
                </a:tc>
              </a:tr>
              <a:tr h="457200">
                <a:tc>
                  <a:txBody>
                    <a:bodyPr/>
                    <a:lstStyle/>
                    <a:p>
                      <a:pPr algn="l"/>
                      <a:r>
                        <a:rPr lang="en-US" sz="1400" b="1" dirty="0" smtClean="0">
                          <a:solidFill>
                            <a:srgbClr val="C00000"/>
                          </a:solidFill>
                        </a:rPr>
                        <a:t>TOTAL</a:t>
                      </a:r>
                      <a:endParaRPr lang="en-US" sz="1400" b="1" dirty="0">
                        <a:solidFill>
                          <a:srgbClr val="C00000"/>
                        </a:solidFill>
                      </a:endParaRPr>
                    </a:p>
                  </a:txBody>
                  <a:tcPr/>
                </a:tc>
                <a:tc>
                  <a:txBody>
                    <a:bodyPr/>
                    <a:lstStyle/>
                    <a:p>
                      <a:pPr algn="r"/>
                      <a:r>
                        <a:rPr lang="en-US" sz="1400" b="1" dirty="0" smtClean="0">
                          <a:solidFill>
                            <a:srgbClr val="488F4D"/>
                          </a:solidFill>
                        </a:rPr>
                        <a:t>710</a:t>
                      </a:r>
                      <a:endParaRPr lang="en-US" sz="1400" b="1" dirty="0">
                        <a:solidFill>
                          <a:srgbClr val="488F4D"/>
                        </a:solidFill>
                      </a:endParaRPr>
                    </a:p>
                  </a:txBody>
                  <a:tcPr/>
                </a:tc>
                <a:tc>
                  <a:txBody>
                    <a:bodyPr/>
                    <a:lstStyle/>
                    <a:p>
                      <a:pPr algn="r"/>
                      <a:r>
                        <a:rPr lang="en-US" sz="1400" b="1" dirty="0" smtClean="0">
                          <a:solidFill>
                            <a:srgbClr val="C00000"/>
                          </a:solidFill>
                        </a:rPr>
                        <a:t>26</a:t>
                      </a:r>
                      <a:endParaRPr lang="en-US" sz="1400" b="1" dirty="0">
                        <a:solidFill>
                          <a:srgbClr val="C00000"/>
                        </a:solidFill>
                      </a:endParaRPr>
                    </a:p>
                  </a:txBody>
                  <a:tcPr/>
                </a:tc>
                <a:tc>
                  <a:txBody>
                    <a:bodyPr/>
                    <a:lstStyle/>
                    <a:p>
                      <a:pPr algn="r"/>
                      <a:r>
                        <a:rPr lang="en-US" sz="1400" b="1" dirty="0" smtClean="0">
                          <a:solidFill>
                            <a:srgbClr val="C00000"/>
                          </a:solidFill>
                        </a:rPr>
                        <a:t>4%</a:t>
                      </a:r>
                      <a:endParaRPr lang="en-US" sz="1400" b="1" dirty="0">
                        <a:solidFill>
                          <a:srgbClr val="C00000"/>
                        </a:solidFill>
                      </a:endParaRPr>
                    </a:p>
                  </a:txBody>
                  <a:tcPr/>
                </a:tc>
                <a:tc>
                  <a:txBody>
                    <a:bodyPr/>
                    <a:lstStyle/>
                    <a:p>
                      <a:pPr algn="r"/>
                      <a:r>
                        <a:rPr lang="en-US" sz="1400" b="1" dirty="0" smtClean="0">
                          <a:solidFill>
                            <a:srgbClr val="C00000"/>
                          </a:solidFill>
                        </a:rPr>
                        <a:t>19</a:t>
                      </a:r>
                      <a:endParaRPr lang="en-US" sz="1400" b="1" dirty="0">
                        <a:solidFill>
                          <a:srgbClr val="C00000"/>
                        </a:solidFill>
                      </a:endParaRPr>
                    </a:p>
                  </a:txBody>
                  <a:tcPr/>
                </a:tc>
                <a:tc>
                  <a:txBody>
                    <a:bodyPr/>
                    <a:lstStyle/>
                    <a:p>
                      <a:pPr algn="r"/>
                      <a:r>
                        <a:rPr lang="en-US" sz="1400" b="1" dirty="0" smtClean="0">
                          <a:solidFill>
                            <a:srgbClr val="C00000"/>
                          </a:solidFill>
                        </a:rPr>
                        <a:t>3%</a:t>
                      </a:r>
                      <a:endParaRPr lang="en-US" sz="1400" b="1" dirty="0">
                        <a:solidFill>
                          <a:srgbClr val="C00000"/>
                        </a:solidFill>
                      </a:endParaRPr>
                    </a:p>
                  </a:txBody>
                  <a:tcPr/>
                </a:tc>
                <a:tc>
                  <a:txBody>
                    <a:bodyPr/>
                    <a:lstStyle/>
                    <a:p>
                      <a:pPr algn="r"/>
                      <a:r>
                        <a:rPr lang="en-US" sz="1400" b="1" dirty="0" smtClean="0">
                          <a:solidFill>
                            <a:srgbClr val="7030A0"/>
                          </a:solidFill>
                        </a:rPr>
                        <a:t>19</a:t>
                      </a:r>
                      <a:endParaRPr lang="en-US" sz="1400" b="1" dirty="0">
                        <a:solidFill>
                          <a:srgbClr val="7030A0"/>
                        </a:solidFill>
                      </a:endParaRPr>
                    </a:p>
                  </a:txBody>
                  <a:tcPr/>
                </a:tc>
                <a:tc>
                  <a:txBody>
                    <a:bodyPr/>
                    <a:lstStyle/>
                    <a:p>
                      <a:pPr algn="r"/>
                      <a:r>
                        <a:rPr lang="en-US" sz="1400" b="1" dirty="0" smtClean="0">
                          <a:solidFill>
                            <a:srgbClr val="7030A0"/>
                          </a:solidFill>
                        </a:rPr>
                        <a:t>3%</a:t>
                      </a:r>
                      <a:endParaRPr lang="en-US" sz="1400" b="1" dirty="0">
                        <a:solidFill>
                          <a:srgbClr val="7030A0"/>
                        </a:solidFill>
                      </a:endParaRPr>
                    </a:p>
                  </a:txBody>
                  <a:tcPr/>
                </a:tc>
                <a:tc>
                  <a:txBody>
                    <a:bodyPr/>
                    <a:lstStyle/>
                    <a:p>
                      <a:pPr algn="r"/>
                      <a:r>
                        <a:rPr lang="en-US" sz="1400" b="1" dirty="0" smtClean="0">
                          <a:solidFill>
                            <a:srgbClr val="7030A0"/>
                          </a:solidFill>
                        </a:rPr>
                        <a:t>14</a:t>
                      </a:r>
                      <a:endParaRPr lang="en-US" sz="1400" b="1" dirty="0">
                        <a:solidFill>
                          <a:srgbClr val="7030A0"/>
                        </a:solidFill>
                      </a:endParaRPr>
                    </a:p>
                  </a:txBody>
                  <a:tcPr/>
                </a:tc>
                <a:tc>
                  <a:txBody>
                    <a:bodyPr/>
                    <a:lstStyle/>
                    <a:p>
                      <a:pPr algn="r"/>
                      <a:r>
                        <a:rPr lang="en-US" sz="1400" b="1" dirty="0" smtClean="0">
                          <a:solidFill>
                            <a:srgbClr val="7030A0"/>
                          </a:solidFill>
                        </a:rPr>
                        <a:t>2%</a:t>
                      </a:r>
                      <a:endParaRPr lang="en-US" sz="1400" b="1" dirty="0">
                        <a:solidFill>
                          <a:srgbClr val="7030A0"/>
                        </a:solidFill>
                      </a:endParaRPr>
                    </a:p>
                  </a:txBody>
                  <a:tcPr/>
                </a:tc>
              </a:tr>
            </a:tbl>
          </a:graphicData>
        </a:graphic>
      </p:graphicFrame>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40</a:t>
            </a:fld>
            <a:endParaRPr lang="en-US"/>
          </a:p>
        </p:txBody>
      </p:sp>
      <p:sp>
        <p:nvSpPr>
          <p:cNvPr id="6" name="TextBox 5"/>
          <p:cNvSpPr txBox="1"/>
          <p:nvPr/>
        </p:nvSpPr>
        <p:spPr>
          <a:xfrm>
            <a:off x="609600" y="5715000"/>
            <a:ext cx="5486400" cy="369332"/>
          </a:xfrm>
          <a:prstGeom prst="rect">
            <a:avLst/>
          </a:prstGeom>
          <a:noFill/>
        </p:spPr>
        <p:txBody>
          <a:bodyPr wrap="square" rtlCol="0">
            <a:spAutoFit/>
          </a:bodyPr>
          <a:lstStyle/>
          <a:p>
            <a:r>
              <a:rPr lang="en-US" sz="1800" dirty="0" smtClean="0"/>
              <a:t>C.O. Child = Contact Offense against Child</a:t>
            </a: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err="1" smtClean="0"/>
              <a:t>Paraphilia</a:t>
            </a:r>
            <a:r>
              <a:rPr lang="en-US" dirty="0" smtClean="0"/>
              <a:t> NOS </a:t>
            </a:r>
            <a:endParaRPr lang="en-US" dirty="0"/>
          </a:p>
        </p:txBody>
      </p:sp>
      <p:sp>
        <p:nvSpPr>
          <p:cNvPr id="3" name="Content Placeholder 2"/>
          <p:cNvSpPr>
            <a:spLocks noGrp="1"/>
          </p:cNvSpPr>
          <p:nvPr>
            <p:ph idx="1"/>
          </p:nvPr>
        </p:nvSpPr>
        <p:spPr>
          <a:xfrm>
            <a:off x="457200" y="914400"/>
            <a:ext cx="8229600" cy="5791200"/>
          </a:xfrm>
        </p:spPr>
        <p:txBody>
          <a:bodyPr>
            <a:normAutofit/>
          </a:bodyPr>
          <a:lstStyle/>
          <a:p>
            <a:pPr>
              <a:buNone/>
            </a:pPr>
            <a:r>
              <a:rPr lang="en-US" sz="2000" b="1" u="sng" dirty="0" err="1" smtClean="0"/>
              <a:t>Paraphilia</a:t>
            </a:r>
            <a:r>
              <a:rPr lang="en-US" sz="2000" b="1" u="sng" dirty="0" smtClean="0"/>
              <a:t> NOS</a:t>
            </a:r>
            <a:r>
              <a:rPr lang="en-US" sz="2000" dirty="0" smtClean="0"/>
              <a:t> (qualifiers not recorded; </a:t>
            </a:r>
            <a:r>
              <a:rPr lang="en-US" sz="2000" b="1" i="1" u="sng" dirty="0" smtClean="0">
                <a:solidFill>
                  <a:srgbClr val="FF0000"/>
                </a:solidFill>
              </a:rPr>
              <a:t>whole sample</a:t>
            </a:r>
            <a:r>
              <a:rPr lang="en-US" sz="2000" dirty="0" smtClean="0"/>
              <a:t>): </a:t>
            </a:r>
          </a:p>
          <a:p>
            <a:pPr>
              <a:buNone/>
            </a:pPr>
            <a:r>
              <a:rPr lang="en-US" sz="2000" dirty="0" smtClean="0"/>
              <a:t>0-3 year group: 3/75 (</a:t>
            </a:r>
            <a:r>
              <a:rPr lang="en-US" sz="2000" b="1" dirty="0" smtClean="0">
                <a:solidFill>
                  <a:srgbClr val="FF0000"/>
                </a:solidFill>
              </a:rPr>
              <a:t>4%</a:t>
            </a:r>
            <a:r>
              <a:rPr lang="en-US" sz="2000" dirty="0" smtClean="0"/>
              <a:t>) have a </a:t>
            </a:r>
            <a:r>
              <a:rPr lang="en-US" sz="2000" b="1" i="1" u="sng" dirty="0" smtClean="0">
                <a:solidFill>
                  <a:srgbClr val="115BA4"/>
                </a:solidFill>
              </a:rPr>
              <a:t>new rape</a:t>
            </a:r>
            <a:r>
              <a:rPr lang="en-US" sz="2000" b="1" i="1" dirty="0" smtClean="0">
                <a:solidFill>
                  <a:srgbClr val="115BA4"/>
                </a:solidFill>
              </a:rPr>
              <a:t> </a:t>
            </a:r>
            <a:r>
              <a:rPr lang="en-US" sz="2000" dirty="0" smtClean="0"/>
              <a:t>charge</a:t>
            </a:r>
          </a:p>
          <a:p>
            <a:pPr>
              <a:buNone/>
            </a:pPr>
            <a:r>
              <a:rPr lang="en-US" sz="2000" dirty="0" smtClean="0"/>
              <a:t>3+ - 5 year group: 2/73 (</a:t>
            </a:r>
            <a:r>
              <a:rPr lang="en-US" sz="2000" b="1" dirty="0" smtClean="0">
                <a:solidFill>
                  <a:srgbClr val="FF0000"/>
                </a:solidFill>
              </a:rPr>
              <a:t>2.7%</a:t>
            </a:r>
            <a:r>
              <a:rPr lang="en-US" sz="2000" dirty="0" smtClean="0"/>
              <a:t>) have a new rape charge</a:t>
            </a:r>
          </a:p>
          <a:p>
            <a:pPr>
              <a:buNone/>
            </a:pPr>
            <a:r>
              <a:rPr lang="en-US" sz="2000" dirty="0" smtClean="0"/>
              <a:t>5+ -10 year group: 7/122 (</a:t>
            </a:r>
            <a:r>
              <a:rPr lang="en-US" sz="2000" b="1" dirty="0" smtClean="0">
                <a:solidFill>
                  <a:srgbClr val="FF0000"/>
                </a:solidFill>
              </a:rPr>
              <a:t>5.7%</a:t>
            </a:r>
            <a:r>
              <a:rPr lang="en-US" sz="2000" dirty="0" smtClean="0"/>
              <a:t>) have a new rape charge</a:t>
            </a:r>
          </a:p>
          <a:p>
            <a:pPr>
              <a:buNone/>
            </a:pPr>
            <a:r>
              <a:rPr lang="en-US" sz="2000" dirty="0" smtClean="0"/>
              <a:t>10+ year group: 6/45 (</a:t>
            </a:r>
            <a:r>
              <a:rPr lang="en-US" sz="2000" b="1" dirty="0" smtClean="0">
                <a:solidFill>
                  <a:srgbClr val="FF0000"/>
                </a:solidFill>
              </a:rPr>
              <a:t>13.3%</a:t>
            </a:r>
            <a:r>
              <a:rPr lang="en-US" sz="2000" dirty="0" smtClean="0"/>
              <a:t>) have a new rape charge</a:t>
            </a:r>
          </a:p>
          <a:p>
            <a:pPr>
              <a:buNone/>
            </a:pPr>
            <a:endParaRPr lang="en-US" sz="2000" dirty="0" smtClean="0"/>
          </a:p>
          <a:p>
            <a:pPr>
              <a:buNone/>
            </a:pPr>
            <a:r>
              <a:rPr lang="en-US" sz="2000" b="1" u="sng" dirty="0" err="1" smtClean="0"/>
              <a:t>Paraphilia</a:t>
            </a:r>
            <a:r>
              <a:rPr lang="en-US" sz="2000" b="1" u="sng" dirty="0" smtClean="0"/>
              <a:t> NOS</a:t>
            </a:r>
            <a:r>
              <a:rPr lang="en-US" sz="2000" dirty="0" smtClean="0"/>
              <a:t>:</a:t>
            </a:r>
          </a:p>
          <a:p>
            <a:pPr>
              <a:buNone/>
            </a:pPr>
            <a:r>
              <a:rPr lang="en-US" sz="2000" dirty="0" smtClean="0"/>
              <a:t>0-3 yr.: 5 / 75 (</a:t>
            </a:r>
            <a:r>
              <a:rPr lang="en-US" sz="2000" b="1" u="sng" dirty="0" smtClean="0">
                <a:solidFill>
                  <a:srgbClr val="00B050"/>
                </a:solidFill>
              </a:rPr>
              <a:t>6.7%</a:t>
            </a:r>
            <a:r>
              <a:rPr lang="en-US" sz="2000" dirty="0" smtClean="0"/>
              <a:t>) have </a:t>
            </a:r>
            <a:r>
              <a:rPr lang="en-US" sz="2000" b="1" i="1" u="sng" dirty="0" smtClean="0"/>
              <a:t>any new sex</a:t>
            </a:r>
            <a:r>
              <a:rPr lang="en-US" sz="2000" b="1" i="1" dirty="0" smtClean="0"/>
              <a:t> </a:t>
            </a:r>
            <a:r>
              <a:rPr lang="en-US" sz="2000" dirty="0" smtClean="0"/>
              <a:t>charge (sex motivation)</a:t>
            </a:r>
          </a:p>
          <a:p>
            <a:pPr>
              <a:buNone/>
            </a:pPr>
            <a:r>
              <a:rPr lang="en-US" sz="2000" dirty="0" smtClean="0"/>
              <a:t>3+ - 5 yr.: 7 / 73 (</a:t>
            </a:r>
            <a:r>
              <a:rPr lang="en-US" sz="2000" b="1" u="sng" dirty="0" smtClean="0">
                <a:solidFill>
                  <a:srgbClr val="00B050"/>
                </a:solidFill>
              </a:rPr>
              <a:t>9.6%</a:t>
            </a:r>
            <a:r>
              <a:rPr lang="en-US" sz="2000" dirty="0" smtClean="0"/>
              <a:t>) have any new charge (sex mot.)</a:t>
            </a:r>
          </a:p>
          <a:p>
            <a:pPr>
              <a:buNone/>
            </a:pPr>
            <a:r>
              <a:rPr lang="en-US" sz="2000" dirty="0" smtClean="0"/>
              <a:t>5+ - 10 yr.: 18 / 122 (</a:t>
            </a:r>
            <a:r>
              <a:rPr lang="en-US" sz="2000" b="1" u="sng" dirty="0" smtClean="0">
                <a:solidFill>
                  <a:srgbClr val="00B050"/>
                </a:solidFill>
              </a:rPr>
              <a:t>14.8%</a:t>
            </a:r>
            <a:r>
              <a:rPr lang="en-US" sz="2000" dirty="0" smtClean="0"/>
              <a:t>) have any new charge (sex mot.)</a:t>
            </a:r>
          </a:p>
          <a:p>
            <a:pPr>
              <a:buNone/>
            </a:pPr>
            <a:r>
              <a:rPr lang="en-US" sz="2000" dirty="0" smtClean="0"/>
              <a:t>10+ yr.: 9 / 45 (</a:t>
            </a:r>
            <a:r>
              <a:rPr lang="en-US" sz="2000" b="1" u="sng" dirty="0" smtClean="0">
                <a:solidFill>
                  <a:srgbClr val="00B050"/>
                </a:solidFill>
              </a:rPr>
              <a:t>20%</a:t>
            </a:r>
            <a:r>
              <a:rPr lang="en-US" sz="2000" dirty="0" smtClean="0"/>
              <a:t>) have any new charge (sex motivation)</a:t>
            </a:r>
          </a:p>
          <a:p>
            <a:pPr>
              <a:buNone/>
            </a:pPr>
            <a:endParaRPr lang="en-US" sz="2000" b="1" u="sng" dirty="0" smtClean="0">
              <a:solidFill>
                <a:srgbClr val="FF0000"/>
              </a:solidFill>
            </a:endParaRPr>
          </a:p>
          <a:p>
            <a:pPr>
              <a:buNone/>
            </a:pPr>
            <a:r>
              <a:rPr lang="en-US" sz="2000" b="1" u="sng" dirty="0" smtClean="0">
                <a:solidFill>
                  <a:srgbClr val="FF0000"/>
                </a:solidFill>
              </a:rPr>
              <a:t>10+ group</a:t>
            </a:r>
            <a:r>
              <a:rPr lang="en-US" sz="2000" dirty="0" smtClean="0">
                <a:solidFill>
                  <a:srgbClr val="FF0000"/>
                </a:solidFill>
              </a:rPr>
              <a:t>: 2 offenders 50-59 with new </a:t>
            </a:r>
            <a:r>
              <a:rPr lang="en-US" sz="2000" b="1" i="1" u="sng" dirty="0" smtClean="0">
                <a:solidFill>
                  <a:srgbClr val="FF0000"/>
                </a:solidFill>
              </a:rPr>
              <a:t>rape</a:t>
            </a:r>
            <a:r>
              <a:rPr lang="en-US" sz="2000" b="1" i="1" dirty="0" smtClean="0">
                <a:solidFill>
                  <a:srgbClr val="FF0000"/>
                </a:solidFill>
              </a:rPr>
              <a:t> </a:t>
            </a:r>
            <a:r>
              <a:rPr lang="en-US" sz="2000" dirty="0" smtClean="0">
                <a:solidFill>
                  <a:srgbClr val="FF0000"/>
                </a:solidFill>
              </a:rPr>
              <a:t>charge</a:t>
            </a:r>
          </a:p>
          <a:p>
            <a:pPr>
              <a:buNone/>
            </a:pPr>
            <a:r>
              <a:rPr lang="en-US" sz="2000" dirty="0" smtClean="0">
                <a:solidFill>
                  <a:srgbClr val="FF0000"/>
                </a:solidFill>
              </a:rPr>
              <a:t>1 offender age 40-49 with new </a:t>
            </a:r>
            <a:r>
              <a:rPr lang="en-US" sz="2000" b="1" i="1" u="sng" dirty="0" smtClean="0">
                <a:solidFill>
                  <a:srgbClr val="FF0000"/>
                </a:solidFill>
              </a:rPr>
              <a:t>rape</a:t>
            </a:r>
            <a:r>
              <a:rPr lang="en-US" sz="2000" dirty="0" smtClean="0">
                <a:solidFill>
                  <a:srgbClr val="FF0000"/>
                </a:solidFill>
              </a:rPr>
              <a:t> charge</a:t>
            </a:r>
          </a:p>
          <a:p>
            <a:pPr>
              <a:buNone/>
            </a:pPr>
            <a:r>
              <a:rPr lang="en-US" sz="2000" dirty="0" smtClean="0">
                <a:solidFill>
                  <a:srgbClr val="FF0000"/>
                </a:solidFill>
              </a:rPr>
              <a:t>0 offenders age 60 or more.  [Others (3) in their 30s.]</a:t>
            </a:r>
            <a:endParaRPr lang="en-US" sz="20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41</a:t>
            </a:fld>
            <a:endParaRPr lang="en-US"/>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Pedophilia</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buNone/>
            </a:pPr>
            <a:r>
              <a:rPr lang="en-US" sz="2400" b="1" u="sng" dirty="0" smtClean="0"/>
              <a:t>Pedophilia (or Pedophilia + </a:t>
            </a:r>
            <a:r>
              <a:rPr lang="en-US" sz="2400" b="1" u="sng" dirty="0" err="1" smtClean="0"/>
              <a:t>Paraphilia</a:t>
            </a:r>
            <a:r>
              <a:rPr lang="en-US" sz="2400" b="1" u="sng" dirty="0" smtClean="0"/>
              <a:t> NOS</a:t>
            </a:r>
            <a:r>
              <a:rPr lang="en-US" sz="2400" b="1" dirty="0" smtClean="0"/>
              <a:t>) </a:t>
            </a:r>
            <a:r>
              <a:rPr lang="en-US" sz="2400" b="1" dirty="0" smtClean="0">
                <a:solidFill>
                  <a:srgbClr val="FF0000"/>
                </a:solidFill>
              </a:rPr>
              <a:t>(whole sample)</a:t>
            </a:r>
            <a:r>
              <a:rPr lang="en-US" sz="2400" dirty="0" smtClean="0">
                <a:solidFill>
                  <a:srgbClr val="FF0000"/>
                </a:solidFill>
              </a:rPr>
              <a:t>:</a:t>
            </a:r>
          </a:p>
          <a:p>
            <a:pPr>
              <a:buNone/>
            </a:pPr>
            <a:endParaRPr lang="en-US" sz="2400" dirty="0" smtClean="0"/>
          </a:p>
          <a:p>
            <a:pPr>
              <a:buNone/>
            </a:pPr>
            <a:r>
              <a:rPr lang="en-US" sz="2400" dirty="0" smtClean="0"/>
              <a:t>0-3 year: 2/61 (</a:t>
            </a:r>
            <a:r>
              <a:rPr lang="en-US" sz="2400" b="1" dirty="0" smtClean="0">
                <a:solidFill>
                  <a:srgbClr val="FF0000"/>
                </a:solidFill>
              </a:rPr>
              <a:t>3.3%</a:t>
            </a:r>
            <a:r>
              <a:rPr lang="en-US" sz="2400" dirty="0" smtClean="0"/>
              <a:t>) with new </a:t>
            </a:r>
            <a:r>
              <a:rPr lang="en-US" sz="2400" b="1" i="1" u="sng" dirty="0" smtClean="0"/>
              <a:t>child contact </a:t>
            </a:r>
            <a:r>
              <a:rPr lang="en-US" sz="2400" dirty="0" smtClean="0"/>
              <a:t>charge</a:t>
            </a:r>
          </a:p>
          <a:p>
            <a:pPr>
              <a:buNone/>
            </a:pPr>
            <a:r>
              <a:rPr lang="en-US" sz="2400" dirty="0" smtClean="0"/>
              <a:t>3+ - 5 year: 0/46 (</a:t>
            </a:r>
            <a:r>
              <a:rPr lang="en-US" sz="2400" b="1" dirty="0" smtClean="0">
                <a:solidFill>
                  <a:srgbClr val="FF0000"/>
                </a:solidFill>
              </a:rPr>
              <a:t>0%</a:t>
            </a:r>
            <a:r>
              <a:rPr lang="en-US" sz="2400" dirty="0" smtClean="0"/>
              <a:t>) with new child contact charge</a:t>
            </a:r>
          </a:p>
          <a:p>
            <a:pPr>
              <a:buNone/>
            </a:pPr>
            <a:r>
              <a:rPr lang="en-US" sz="2400" dirty="0" smtClean="0"/>
              <a:t>5+ - 10 year: 3/56 (</a:t>
            </a:r>
            <a:r>
              <a:rPr lang="en-US" sz="2400" b="1" dirty="0" smtClean="0">
                <a:solidFill>
                  <a:srgbClr val="FF0000"/>
                </a:solidFill>
              </a:rPr>
              <a:t>5.4%</a:t>
            </a:r>
            <a:r>
              <a:rPr lang="en-US" sz="2400" dirty="0" smtClean="0"/>
              <a:t>) with new child contact charge</a:t>
            </a:r>
          </a:p>
          <a:p>
            <a:pPr>
              <a:buNone/>
            </a:pPr>
            <a:r>
              <a:rPr lang="en-US" sz="2400" dirty="0" smtClean="0"/>
              <a:t>10+ year: 1/37 (</a:t>
            </a:r>
            <a:r>
              <a:rPr lang="en-US" sz="2400" b="1" dirty="0" smtClean="0">
                <a:solidFill>
                  <a:srgbClr val="FF0000"/>
                </a:solidFill>
              </a:rPr>
              <a:t>2.7%</a:t>
            </a:r>
            <a:r>
              <a:rPr lang="en-US" sz="2400" dirty="0" smtClean="0"/>
              <a:t>) with new child contact charge</a:t>
            </a:r>
          </a:p>
          <a:p>
            <a:pPr>
              <a:buNone/>
            </a:pPr>
            <a:endParaRPr lang="en-US" sz="2400" dirty="0" smtClean="0"/>
          </a:p>
          <a:p>
            <a:pPr>
              <a:buNone/>
            </a:pPr>
            <a:r>
              <a:rPr lang="en-US" sz="2400" b="1" u="sng" dirty="0" smtClean="0"/>
              <a:t>Pedophilia</a:t>
            </a:r>
            <a:r>
              <a:rPr lang="en-US" sz="2400" dirty="0" smtClean="0"/>
              <a:t>: </a:t>
            </a:r>
          </a:p>
          <a:p>
            <a:pPr>
              <a:buNone/>
            </a:pPr>
            <a:endParaRPr lang="en-US" sz="2400" dirty="0" smtClean="0"/>
          </a:p>
          <a:p>
            <a:pPr>
              <a:buNone/>
            </a:pPr>
            <a:r>
              <a:rPr lang="en-US" sz="2400" dirty="0" smtClean="0"/>
              <a:t>0-3 yr.: 2/61 (</a:t>
            </a:r>
            <a:r>
              <a:rPr lang="en-US" sz="2400" b="1" u="sng" dirty="0" smtClean="0">
                <a:solidFill>
                  <a:srgbClr val="00B050"/>
                </a:solidFill>
              </a:rPr>
              <a:t>3.3%</a:t>
            </a:r>
            <a:r>
              <a:rPr lang="en-US" sz="2400" dirty="0" smtClean="0"/>
              <a:t>) </a:t>
            </a:r>
            <a:r>
              <a:rPr lang="en-US" sz="2400" b="1" i="1" u="sng" dirty="0" smtClean="0"/>
              <a:t>any new sex</a:t>
            </a:r>
            <a:r>
              <a:rPr lang="en-US" sz="2400" b="1" i="1" dirty="0" smtClean="0"/>
              <a:t> </a:t>
            </a:r>
            <a:r>
              <a:rPr lang="en-US" sz="2400" dirty="0" smtClean="0"/>
              <a:t>charge (sexual motivation)</a:t>
            </a:r>
          </a:p>
          <a:p>
            <a:pPr>
              <a:buNone/>
            </a:pPr>
            <a:r>
              <a:rPr lang="en-US" sz="2400" dirty="0" smtClean="0"/>
              <a:t>3+ - 5 yr.: 3/46 (</a:t>
            </a:r>
            <a:r>
              <a:rPr lang="en-US" sz="2400" b="1" u="sng" dirty="0" smtClean="0">
                <a:solidFill>
                  <a:srgbClr val="00B050"/>
                </a:solidFill>
              </a:rPr>
              <a:t>6.5%</a:t>
            </a:r>
            <a:r>
              <a:rPr lang="en-US" sz="2400" dirty="0" smtClean="0"/>
              <a:t>) any new charge (sex mot.)</a:t>
            </a:r>
          </a:p>
          <a:p>
            <a:pPr>
              <a:buNone/>
            </a:pPr>
            <a:r>
              <a:rPr lang="en-US" sz="2400" dirty="0" smtClean="0"/>
              <a:t>5+ - 10 yr.: 5/56 (</a:t>
            </a:r>
            <a:r>
              <a:rPr lang="en-US" sz="2400" b="1" u="sng" dirty="0" smtClean="0">
                <a:solidFill>
                  <a:srgbClr val="00B050"/>
                </a:solidFill>
              </a:rPr>
              <a:t>8.9%</a:t>
            </a:r>
            <a:r>
              <a:rPr lang="en-US" sz="2400" dirty="0" smtClean="0"/>
              <a:t>) any new charge (sex mot.)</a:t>
            </a:r>
          </a:p>
          <a:p>
            <a:pPr>
              <a:buNone/>
            </a:pPr>
            <a:r>
              <a:rPr lang="en-US" sz="2400" dirty="0" smtClean="0"/>
              <a:t>10+ yr.: 3/37 (</a:t>
            </a:r>
            <a:r>
              <a:rPr lang="en-US" sz="2400" b="1" u="sng" dirty="0" smtClean="0">
                <a:solidFill>
                  <a:srgbClr val="00B050"/>
                </a:solidFill>
              </a:rPr>
              <a:t>8.1%</a:t>
            </a:r>
            <a:r>
              <a:rPr lang="en-US" sz="2400" dirty="0" smtClean="0"/>
              <a:t>) any new charge (sex mot.) </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42</a:t>
            </a:fld>
            <a:endParaRPr lang="en-US"/>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sz="3600" dirty="0" smtClean="0"/>
              <a:t>Breakdown into Categories of Recommended Offenders Later Released</a:t>
            </a:r>
            <a:endParaRPr lang="en-US" sz="3600" dirty="0"/>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r>
              <a:rPr lang="en-US" sz="2400" dirty="0" smtClean="0"/>
              <a:t>Offenders Recommended but Released as FCCC detainees without commitment (no Settlement Agreement): N = </a:t>
            </a:r>
            <a:r>
              <a:rPr lang="en-US" sz="2400" b="1" u="sng" dirty="0" smtClean="0"/>
              <a:t>366</a:t>
            </a:r>
            <a:endParaRPr lang="en-US" sz="2400" dirty="0" smtClean="0"/>
          </a:p>
          <a:p>
            <a:endParaRPr lang="en-US" sz="2400" dirty="0" smtClean="0"/>
          </a:p>
          <a:p>
            <a:r>
              <a:rPr lang="en-US" sz="2400" dirty="0" smtClean="0"/>
              <a:t>Offenders Recommended but Released from Prison: N = </a:t>
            </a:r>
            <a:r>
              <a:rPr lang="en-US" sz="2400" b="1" u="sng" dirty="0" smtClean="0"/>
              <a:t>83</a:t>
            </a:r>
            <a:r>
              <a:rPr lang="en-US" sz="2400" dirty="0" smtClean="0"/>
              <a:t> (no commitment; never went to FCCC)  </a:t>
            </a:r>
            <a:r>
              <a:rPr lang="en-US" sz="2400" dirty="0" smtClean="0">
                <a:solidFill>
                  <a:srgbClr val="FF0000"/>
                </a:solidFill>
              </a:rPr>
              <a:t>4 had Settlement Agreements but were included here.</a:t>
            </a:r>
          </a:p>
          <a:p>
            <a:pPr>
              <a:buNone/>
            </a:pPr>
            <a:endParaRPr lang="en-US" sz="2400" dirty="0" smtClean="0"/>
          </a:p>
          <a:p>
            <a:r>
              <a:rPr lang="en-US" sz="2400" dirty="0" smtClean="0"/>
              <a:t>Offenders Recommended and Committed but later released as no longer meeting criteria: N = </a:t>
            </a:r>
            <a:r>
              <a:rPr lang="en-US" sz="2400" b="1" u="sng" dirty="0" smtClean="0"/>
              <a:t>100</a:t>
            </a:r>
            <a:endParaRPr lang="en-US" sz="2400" dirty="0" smtClean="0"/>
          </a:p>
          <a:p>
            <a:pPr>
              <a:buNone/>
            </a:pPr>
            <a:endParaRPr lang="en-US" sz="2400" dirty="0" smtClean="0"/>
          </a:p>
          <a:p>
            <a:r>
              <a:rPr lang="en-US" sz="2400" dirty="0" smtClean="0"/>
              <a:t>Offenders Recommended but released per Settlement Agreements (from FCCC): N = </a:t>
            </a:r>
            <a:r>
              <a:rPr lang="en-US" sz="2400" b="1" u="sng" dirty="0" smtClean="0"/>
              <a:t>161</a:t>
            </a:r>
            <a:endParaRPr lang="en-US" sz="2000" dirty="0" smtClean="0">
              <a:solidFill>
                <a:srgbClr val="FF0000"/>
              </a:solidFill>
            </a:endParaRPr>
          </a:p>
          <a:p>
            <a:pPr>
              <a:buNone/>
            </a:pPr>
            <a:r>
              <a:rPr lang="en-US" sz="2400" dirty="0" smtClean="0">
                <a:solidFill>
                  <a:srgbClr val="FF0000"/>
                </a:solidFill>
              </a:rPr>
              <a:t>     (Two S/A offenders are also No Longer Meets and included in that category only.)</a:t>
            </a:r>
          </a:p>
          <a:p>
            <a:pPr>
              <a:buNone/>
            </a:pPr>
            <a:endParaRPr lang="en-US" sz="20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43</a:t>
            </a:fld>
            <a:endParaRPr lang="en-US"/>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3200" b="1" dirty="0" smtClean="0"/>
              <a:t>Recommended Offenders Released Without Commitment</a:t>
            </a:r>
            <a:endParaRPr lang="en-US" sz="3200" b="1"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buNone/>
            </a:pPr>
            <a:r>
              <a:rPr lang="en-US" sz="2400" b="1" u="sng" dirty="0" smtClean="0">
                <a:solidFill>
                  <a:srgbClr val="FF0000"/>
                </a:solidFill>
              </a:rPr>
              <a:t>7.3%</a:t>
            </a:r>
            <a:r>
              <a:rPr lang="en-US" sz="2400" dirty="0" smtClean="0">
                <a:solidFill>
                  <a:srgbClr val="FF0000"/>
                </a:solidFill>
              </a:rPr>
              <a:t> </a:t>
            </a:r>
            <a:r>
              <a:rPr lang="en-US" sz="2400" dirty="0" smtClean="0">
                <a:solidFill>
                  <a:schemeClr val="tx2"/>
                </a:solidFill>
              </a:rPr>
              <a:t>(</a:t>
            </a:r>
            <a:r>
              <a:rPr lang="en-US" sz="2400" b="1" u="sng" dirty="0" smtClean="0">
                <a:solidFill>
                  <a:schemeClr val="tx2"/>
                </a:solidFill>
              </a:rPr>
              <a:t>total</a:t>
            </a:r>
            <a:r>
              <a:rPr lang="en-US" sz="2400" dirty="0" smtClean="0">
                <a:solidFill>
                  <a:schemeClr val="tx2"/>
                </a:solidFill>
              </a:rPr>
              <a:t>) </a:t>
            </a:r>
            <a:r>
              <a:rPr lang="en-US" sz="2400" dirty="0" smtClean="0"/>
              <a:t>obtained a new conviction related to a sexually motivated felony offense (33 / 449)</a:t>
            </a:r>
          </a:p>
          <a:p>
            <a:pPr>
              <a:buNone/>
            </a:pPr>
            <a:r>
              <a:rPr lang="en-US" sz="2400" b="1" dirty="0" smtClean="0"/>
              <a:t>10%</a:t>
            </a:r>
            <a:r>
              <a:rPr lang="en-US" sz="2400" dirty="0" smtClean="0"/>
              <a:t> obtained a new charge for anything sexual</a:t>
            </a:r>
          </a:p>
          <a:p>
            <a:pPr>
              <a:buNone/>
            </a:pPr>
            <a:r>
              <a:rPr lang="en-US" sz="2400" dirty="0" smtClean="0"/>
              <a:t>    (45 / 449)</a:t>
            </a:r>
          </a:p>
          <a:p>
            <a:pPr>
              <a:buNone/>
            </a:pPr>
            <a:endParaRPr lang="en-US" sz="2400" b="1" dirty="0" smtClean="0">
              <a:solidFill>
                <a:srgbClr val="FF0000"/>
              </a:solidFill>
            </a:endParaRPr>
          </a:p>
          <a:p>
            <a:pPr>
              <a:buNone/>
            </a:pPr>
            <a:r>
              <a:rPr lang="en-US" sz="2400" b="1" u="sng" dirty="0" smtClean="0">
                <a:solidFill>
                  <a:srgbClr val="FF0000"/>
                </a:solidFill>
              </a:rPr>
              <a:t>5.3%</a:t>
            </a:r>
            <a:r>
              <a:rPr lang="en-US" sz="2400" dirty="0" smtClean="0"/>
              <a:t> of </a:t>
            </a:r>
            <a:r>
              <a:rPr lang="en-US" sz="2400" b="1" u="sng" dirty="0" smtClean="0"/>
              <a:t>released FCCC detainees </a:t>
            </a:r>
            <a:r>
              <a:rPr lang="en-US" sz="2400" dirty="0" smtClean="0"/>
              <a:t>obtained a new conviction (24 / 366). </a:t>
            </a:r>
          </a:p>
          <a:p>
            <a:pPr>
              <a:buNone/>
            </a:pPr>
            <a:r>
              <a:rPr lang="en-US" sz="2400" b="1" dirty="0" smtClean="0"/>
              <a:t>8.7%</a:t>
            </a:r>
            <a:r>
              <a:rPr lang="en-US" sz="2400" dirty="0" smtClean="0"/>
              <a:t> of detainees obtained a new felony charge  </a:t>
            </a:r>
          </a:p>
          <a:p>
            <a:pPr>
              <a:buNone/>
            </a:pPr>
            <a:r>
              <a:rPr lang="en-US" sz="2400" dirty="0" smtClean="0"/>
              <a:t>    (32 / 366)  </a:t>
            </a:r>
          </a:p>
          <a:p>
            <a:pPr>
              <a:buNone/>
            </a:pPr>
            <a:r>
              <a:rPr lang="en-US" sz="2400" b="1" dirty="0" smtClean="0"/>
              <a:t>10.7% </a:t>
            </a:r>
            <a:r>
              <a:rPr lang="en-US" sz="2400" dirty="0" smtClean="0"/>
              <a:t>of detainees obtained any new sex charge (39 / 366)</a:t>
            </a:r>
            <a:endParaRPr lang="en-US" sz="2400" b="1" dirty="0" smtClean="0"/>
          </a:p>
          <a:p>
            <a:pPr>
              <a:buNone/>
            </a:pPr>
            <a:r>
              <a:rPr lang="en-US" sz="1900" dirty="0" smtClean="0">
                <a:solidFill>
                  <a:srgbClr val="FF0000"/>
                </a:solidFill>
              </a:rPr>
              <a:t>[10+: </a:t>
            </a:r>
            <a:r>
              <a:rPr lang="en-US" sz="1900" b="1" u="sng" dirty="0" smtClean="0">
                <a:solidFill>
                  <a:srgbClr val="FF0000"/>
                </a:solidFill>
              </a:rPr>
              <a:t>110</a:t>
            </a:r>
            <a:r>
              <a:rPr lang="en-US" sz="1900" dirty="0" smtClean="0">
                <a:solidFill>
                  <a:srgbClr val="FF0000"/>
                </a:solidFill>
              </a:rPr>
              <a:t>; 5-10: </a:t>
            </a:r>
            <a:r>
              <a:rPr lang="en-US" sz="1900" b="1" u="sng" dirty="0" smtClean="0">
                <a:solidFill>
                  <a:srgbClr val="FF0000"/>
                </a:solidFill>
              </a:rPr>
              <a:t>130</a:t>
            </a:r>
            <a:r>
              <a:rPr lang="en-US" sz="1900" dirty="0" smtClean="0">
                <a:solidFill>
                  <a:srgbClr val="FF0000"/>
                </a:solidFill>
              </a:rPr>
              <a:t>; 3-5: </a:t>
            </a:r>
            <a:r>
              <a:rPr lang="en-US" sz="1900" b="1" u="sng" dirty="0" smtClean="0">
                <a:solidFill>
                  <a:srgbClr val="FF0000"/>
                </a:solidFill>
              </a:rPr>
              <a:t>62</a:t>
            </a:r>
            <a:r>
              <a:rPr lang="en-US" sz="1900" dirty="0" smtClean="0">
                <a:solidFill>
                  <a:srgbClr val="FF0000"/>
                </a:solidFill>
              </a:rPr>
              <a:t>; 0-3: </a:t>
            </a:r>
            <a:r>
              <a:rPr lang="en-US" sz="1900" b="1" u="sng" dirty="0" smtClean="0">
                <a:solidFill>
                  <a:srgbClr val="FF0000"/>
                </a:solidFill>
              </a:rPr>
              <a:t>64</a:t>
            </a:r>
            <a:r>
              <a:rPr lang="en-US" sz="1900" dirty="0" smtClean="0">
                <a:solidFill>
                  <a:srgbClr val="FF0000"/>
                </a:solidFill>
              </a:rPr>
              <a:t>.]</a:t>
            </a:r>
          </a:p>
          <a:p>
            <a:pPr>
              <a:buNone/>
            </a:pPr>
            <a:endParaRPr lang="en-US" sz="2400" b="1" dirty="0" smtClean="0">
              <a:solidFill>
                <a:srgbClr val="FF0000"/>
              </a:solidFill>
            </a:endParaRPr>
          </a:p>
          <a:p>
            <a:pPr>
              <a:buNone/>
            </a:pPr>
            <a:r>
              <a:rPr lang="en-US" sz="2400" b="1" u="sng" dirty="0" smtClean="0">
                <a:solidFill>
                  <a:srgbClr val="FF0000"/>
                </a:solidFill>
              </a:rPr>
              <a:t>10.8%</a:t>
            </a:r>
            <a:r>
              <a:rPr lang="en-US" sz="2400" dirty="0" smtClean="0"/>
              <a:t> of </a:t>
            </a:r>
            <a:r>
              <a:rPr lang="en-US" sz="2400" b="1" u="sng" dirty="0" smtClean="0"/>
              <a:t>recommended offenders released from prison</a:t>
            </a:r>
            <a:r>
              <a:rPr lang="en-US" sz="2400" b="1" dirty="0" smtClean="0"/>
              <a:t> </a:t>
            </a:r>
            <a:r>
              <a:rPr lang="en-US" sz="2400" dirty="0" smtClean="0"/>
              <a:t>obtained a new conviction for a sexually motivated felony (9 / 83)</a:t>
            </a:r>
          </a:p>
          <a:p>
            <a:pPr>
              <a:buNone/>
            </a:pPr>
            <a:r>
              <a:rPr lang="en-US" sz="2400" b="1" dirty="0" smtClean="0"/>
              <a:t>15.7%</a:t>
            </a:r>
            <a:r>
              <a:rPr lang="en-US" sz="2400" dirty="0" smtClean="0"/>
              <a:t> have a new felony charge (13 / 83)</a:t>
            </a:r>
          </a:p>
          <a:p>
            <a:pPr>
              <a:buNone/>
            </a:pPr>
            <a:r>
              <a:rPr lang="en-US" sz="2400" b="1" dirty="0" smtClean="0"/>
              <a:t>16.9% </a:t>
            </a:r>
            <a:r>
              <a:rPr lang="en-US" sz="2400" dirty="0" smtClean="0"/>
              <a:t>have any new sex charge (14 / 83)</a:t>
            </a:r>
          </a:p>
          <a:p>
            <a:pPr>
              <a:buNone/>
            </a:pPr>
            <a:r>
              <a:rPr lang="en-US" sz="2400" dirty="0" smtClean="0">
                <a:solidFill>
                  <a:srgbClr val="FF0000"/>
                </a:solidFill>
              </a:rPr>
              <a:t>[10+: </a:t>
            </a:r>
            <a:r>
              <a:rPr lang="en-US" sz="2400" b="1" u="sng" dirty="0" smtClean="0">
                <a:solidFill>
                  <a:srgbClr val="FF0000"/>
                </a:solidFill>
              </a:rPr>
              <a:t>37</a:t>
            </a:r>
            <a:r>
              <a:rPr lang="en-US" sz="2400" dirty="0" smtClean="0">
                <a:solidFill>
                  <a:srgbClr val="FF0000"/>
                </a:solidFill>
              </a:rPr>
              <a:t>; 5-10: </a:t>
            </a:r>
            <a:r>
              <a:rPr lang="en-US" sz="2400" b="1" u="sng" dirty="0" smtClean="0">
                <a:solidFill>
                  <a:srgbClr val="FF0000"/>
                </a:solidFill>
              </a:rPr>
              <a:t>34</a:t>
            </a:r>
            <a:r>
              <a:rPr lang="en-US" sz="2400" dirty="0" smtClean="0">
                <a:solidFill>
                  <a:srgbClr val="FF0000"/>
                </a:solidFill>
              </a:rPr>
              <a:t>; 3-5: </a:t>
            </a:r>
            <a:r>
              <a:rPr lang="en-US" sz="2400" b="1" u="sng" dirty="0" smtClean="0">
                <a:solidFill>
                  <a:srgbClr val="FF0000"/>
                </a:solidFill>
              </a:rPr>
              <a:t>6</a:t>
            </a:r>
            <a:r>
              <a:rPr lang="en-US" sz="2400" dirty="0" smtClean="0">
                <a:solidFill>
                  <a:srgbClr val="FF0000"/>
                </a:solidFill>
              </a:rPr>
              <a:t>; 0-3: </a:t>
            </a:r>
            <a:r>
              <a:rPr lang="en-US" sz="2400" b="1" u="sng" dirty="0" smtClean="0">
                <a:solidFill>
                  <a:srgbClr val="FF0000"/>
                </a:solidFill>
              </a:rPr>
              <a:t>6</a:t>
            </a:r>
            <a:r>
              <a:rPr lang="en-US" sz="2400" dirty="0" smtClean="0">
                <a:solidFill>
                  <a:srgbClr val="FF0000"/>
                </a:solidFill>
              </a:rPr>
              <a:t>.  Only 12 have been out 5 years or less</a:t>
            </a:r>
            <a:endParaRPr lang="en-US" sz="2400" dirty="0" smtClean="0"/>
          </a:p>
          <a:p>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44</a:t>
            </a:fld>
            <a:endParaRPr lang="en-US"/>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err="1" smtClean="0"/>
              <a:t>Paraphilia</a:t>
            </a:r>
            <a:r>
              <a:rPr lang="en-US" sz="3600" dirty="0" smtClean="0"/>
              <a:t> NOS vs. Pedophilia in Never Committed Offenders</a:t>
            </a:r>
            <a:endParaRPr lang="en-US" sz="3600" dirty="0"/>
          </a:p>
        </p:txBody>
      </p:sp>
      <p:sp>
        <p:nvSpPr>
          <p:cNvPr id="3" name="Content Placeholder 2"/>
          <p:cNvSpPr>
            <a:spLocks noGrp="1"/>
          </p:cNvSpPr>
          <p:nvPr>
            <p:ph idx="1"/>
          </p:nvPr>
        </p:nvSpPr>
        <p:spPr>
          <a:xfrm>
            <a:off x="457200" y="1676400"/>
            <a:ext cx="8229600" cy="4800600"/>
          </a:xfrm>
        </p:spPr>
        <p:txBody>
          <a:bodyPr>
            <a:normAutofit/>
          </a:bodyPr>
          <a:lstStyle/>
          <a:p>
            <a:r>
              <a:rPr lang="en-US" sz="2400" b="1" u="sng" dirty="0" err="1" smtClean="0"/>
              <a:t>Paraphilia</a:t>
            </a:r>
            <a:r>
              <a:rPr lang="en-US" sz="2400" b="1" u="sng" dirty="0" smtClean="0"/>
              <a:t> NOS (with or without Sexual Sadism)</a:t>
            </a:r>
          </a:p>
          <a:p>
            <a:r>
              <a:rPr lang="en-US" sz="2400" b="1" u="sng" dirty="0" smtClean="0"/>
              <a:t>202</a:t>
            </a:r>
            <a:r>
              <a:rPr lang="en-US" sz="2400" dirty="0" smtClean="0"/>
              <a:t> Never Committed offenders with </a:t>
            </a:r>
            <a:r>
              <a:rPr lang="en-US" sz="2400" dirty="0" err="1" smtClean="0"/>
              <a:t>Paraphilia</a:t>
            </a:r>
            <a:r>
              <a:rPr lang="en-US" sz="2400" dirty="0" smtClean="0"/>
              <a:t> NOS and/or Sexual Sadism (196 NOS; 6 Sexual Sadism only.)</a:t>
            </a:r>
          </a:p>
          <a:p>
            <a:endParaRPr lang="en-US" sz="2400" b="1" u="sng" dirty="0" smtClean="0"/>
          </a:p>
          <a:p>
            <a:r>
              <a:rPr lang="en-US" sz="2400" b="1" u="sng" dirty="0" smtClean="0"/>
              <a:t>Rates of New Charges for Rape related offenses:</a:t>
            </a:r>
          </a:p>
          <a:p>
            <a:r>
              <a:rPr lang="en-US" sz="2400" b="1" u="sng" dirty="0" smtClean="0"/>
              <a:t>10+ year</a:t>
            </a:r>
            <a:r>
              <a:rPr lang="en-US" sz="2400" dirty="0" smtClean="0"/>
              <a:t> group: </a:t>
            </a:r>
            <a:r>
              <a:rPr lang="en-US" sz="2400" b="1" dirty="0" smtClean="0">
                <a:solidFill>
                  <a:srgbClr val="FF0000"/>
                </a:solidFill>
              </a:rPr>
              <a:t>3.4%</a:t>
            </a:r>
            <a:r>
              <a:rPr lang="en-US" sz="2400" dirty="0" smtClean="0"/>
              <a:t> with at least a new charge for a rape related offense  (5 / 147)  </a:t>
            </a:r>
            <a:r>
              <a:rPr lang="en-US" sz="2400" b="1" u="sng" dirty="0" smtClean="0"/>
              <a:t>4.8%</a:t>
            </a:r>
            <a:r>
              <a:rPr lang="en-US" sz="2400" dirty="0" smtClean="0"/>
              <a:t> any sex charge.</a:t>
            </a:r>
          </a:p>
          <a:p>
            <a:r>
              <a:rPr lang="en-US" sz="2400" b="1" u="sng" dirty="0" smtClean="0"/>
              <a:t>5+ - 10</a:t>
            </a:r>
            <a:r>
              <a:rPr lang="en-US" sz="2400" dirty="0" smtClean="0"/>
              <a:t> year group: </a:t>
            </a:r>
            <a:r>
              <a:rPr lang="en-US" sz="2400" b="1" dirty="0" smtClean="0">
                <a:solidFill>
                  <a:srgbClr val="FF0000"/>
                </a:solidFill>
              </a:rPr>
              <a:t>3.0%</a:t>
            </a:r>
            <a:r>
              <a:rPr lang="en-US" sz="2400" dirty="0" smtClean="0"/>
              <a:t> (5 / 164)  </a:t>
            </a:r>
            <a:r>
              <a:rPr lang="en-US" sz="2400" b="1" u="sng" dirty="0" smtClean="0"/>
              <a:t>9.8%</a:t>
            </a:r>
            <a:r>
              <a:rPr lang="en-US" sz="2400" dirty="0" smtClean="0"/>
              <a:t> any sex charge.</a:t>
            </a:r>
          </a:p>
          <a:p>
            <a:r>
              <a:rPr lang="en-US" sz="2400" b="1" u="sng" dirty="0" smtClean="0"/>
              <a:t>3+ - 5</a:t>
            </a:r>
            <a:r>
              <a:rPr lang="en-US" sz="2400" dirty="0" smtClean="0"/>
              <a:t> year group: </a:t>
            </a:r>
            <a:r>
              <a:rPr lang="en-US" sz="2400" b="1" dirty="0" smtClean="0">
                <a:solidFill>
                  <a:srgbClr val="FF0000"/>
                </a:solidFill>
              </a:rPr>
              <a:t>2.9%</a:t>
            </a:r>
            <a:r>
              <a:rPr lang="en-US" sz="2400" dirty="0" smtClean="0"/>
              <a:t> (2 / 68) </a:t>
            </a:r>
            <a:r>
              <a:rPr lang="en-US" sz="2400" b="1" u="sng" dirty="0" smtClean="0"/>
              <a:t>5.9%</a:t>
            </a:r>
            <a:r>
              <a:rPr lang="en-US" sz="2400" dirty="0" smtClean="0"/>
              <a:t> any sex charge.</a:t>
            </a:r>
          </a:p>
          <a:p>
            <a:r>
              <a:rPr lang="en-US" sz="2400" b="1" u="sng" dirty="0" smtClean="0"/>
              <a:t>0 – 3</a:t>
            </a:r>
            <a:r>
              <a:rPr lang="en-US" sz="2400" b="1" dirty="0" smtClean="0"/>
              <a:t> </a:t>
            </a:r>
            <a:r>
              <a:rPr lang="en-US" sz="2400" dirty="0" smtClean="0"/>
              <a:t>year group: </a:t>
            </a:r>
            <a:r>
              <a:rPr lang="en-US" sz="2400" b="1" dirty="0" smtClean="0">
                <a:solidFill>
                  <a:srgbClr val="FF0000"/>
                </a:solidFill>
              </a:rPr>
              <a:t>0%</a:t>
            </a:r>
            <a:r>
              <a:rPr lang="en-US" sz="2400" dirty="0" smtClean="0"/>
              <a:t>   </a:t>
            </a:r>
            <a:r>
              <a:rPr lang="en-US" sz="2400" b="1" u="sng" dirty="0" smtClean="0"/>
              <a:t>2.9%</a:t>
            </a:r>
            <a:r>
              <a:rPr lang="en-US" sz="2400" dirty="0" smtClean="0"/>
              <a:t> any charge (2 / 70)</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45</a:t>
            </a:fld>
            <a:endParaRPr lang="en-US"/>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Pedophilia in Never Committed Offenders </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sz="2400" b="1" u="sng" dirty="0" smtClean="0"/>
              <a:t>119</a:t>
            </a:r>
            <a:r>
              <a:rPr lang="en-US" sz="2400" dirty="0" smtClean="0"/>
              <a:t> never committed offenders have a </a:t>
            </a:r>
            <a:r>
              <a:rPr lang="en-US" sz="2400" b="1" u="sng" dirty="0" smtClean="0"/>
              <a:t>Pedophilia</a:t>
            </a:r>
            <a:r>
              <a:rPr lang="en-US" sz="2400" dirty="0" smtClean="0"/>
              <a:t> diagnosis (with or without </a:t>
            </a:r>
            <a:r>
              <a:rPr lang="en-US" sz="2400" dirty="0" err="1" smtClean="0"/>
              <a:t>Paraphilia</a:t>
            </a:r>
            <a:r>
              <a:rPr lang="en-US" sz="2400" dirty="0" smtClean="0"/>
              <a:t> NOS too).</a:t>
            </a:r>
          </a:p>
          <a:p>
            <a:endParaRPr lang="en-US" sz="2400" dirty="0" smtClean="0"/>
          </a:p>
          <a:p>
            <a:r>
              <a:rPr lang="en-US" sz="2400" dirty="0" smtClean="0"/>
              <a:t>10+ year group: </a:t>
            </a:r>
            <a:r>
              <a:rPr lang="en-US" sz="2400" b="1" dirty="0" smtClean="0">
                <a:solidFill>
                  <a:srgbClr val="FF0000"/>
                </a:solidFill>
              </a:rPr>
              <a:t>2.9%</a:t>
            </a:r>
            <a:r>
              <a:rPr lang="en-US" sz="2400" dirty="0" smtClean="0"/>
              <a:t> have a new charge related to child molestation (1 / 34).  </a:t>
            </a:r>
            <a:r>
              <a:rPr lang="en-US" sz="2400" b="1" u="sng" dirty="0" smtClean="0"/>
              <a:t>8.8%</a:t>
            </a:r>
            <a:r>
              <a:rPr lang="en-US" sz="2400" dirty="0" smtClean="0"/>
              <a:t> have any charge (3 / 34)</a:t>
            </a:r>
          </a:p>
          <a:p>
            <a:r>
              <a:rPr lang="en-US" sz="2400" dirty="0" smtClean="0"/>
              <a:t>5+ - 10 group: </a:t>
            </a:r>
            <a:r>
              <a:rPr lang="en-US" sz="2400" b="1" dirty="0" smtClean="0">
                <a:solidFill>
                  <a:srgbClr val="FF0000"/>
                </a:solidFill>
              </a:rPr>
              <a:t>2.6%</a:t>
            </a:r>
            <a:r>
              <a:rPr lang="en-US" sz="2400" dirty="0" smtClean="0"/>
              <a:t> new child molestation charge (1/38)</a:t>
            </a:r>
          </a:p>
          <a:p>
            <a:pPr>
              <a:buNone/>
            </a:pPr>
            <a:r>
              <a:rPr lang="en-US" sz="2400" dirty="0" smtClean="0"/>
              <a:t>    </a:t>
            </a:r>
            <a:r>
              <a:rPr lang="en-US" sz="2400" b="1" u="sng" dirty="0" smtClean="0"/>
              <a:t>5.3%</a:t>
            </a:r>
            <a:r>
              <a:rPr lang="en-US" sz="2400" dirty="0" smtClean="0"/>
              <a:t> have any sex charge (2 / 38)</a:t>
            </a:r>
          </a:p>
          <a:p>
            <a:r>
              <a:rPr lang="en-US" sz="2400" dirty="0" smtClean="0"/>
              <a:t>3+ - 5 group: </a:t>
            </a:r>
            <a:r>
              <a:rPr lang="en-US" sz="2400" b="1" dirty="0" smtClean="0">
                <a:solidFill>
                  <a:srgbClr val="FF0000"/>
                </a:solidFill>
              </a:rPr>
              <a:t>0%</a:t>
            </a:r>
            <a:r>
              <a:rPr lang="en-US" sz="2400" dirty="0" smtClean="0"/>
              <a:t> with new molestation charge  </a:t>
            </a:r>
          </a:p>
          <a:p>
            <a:pPr>
              <a:buNone/>
            </a:pPr>
            <a:r>
              <a:rPr lang="en-US" sz="2400" dirty="0" smtClean="0"/>
              <a:t>    </a:t>
            </a:r>
            <a:r>
              <a:rPr lang="en-US" sz="2400" b="1" u="sng" dirty="0" smtClean="0"/>
              <a:t>11%</a:t>
            </a:r>
            <a:r>
              <a:rPr lang="en-US" sz="2400" dirty="0" smtClean="0"/>
              <a:t> have any new sex charge (2 / 18)</a:t>
            </a:r>
          </a:p>
          <a:p>
            <a:r>
              <a:rPr lang="en-US" sz="2400" dirty="0" smtClean="0"/>
              <a:t>0 – 3 group: </a:t>
            </a:r>
            <a:r>
              <a:rPr lang="en-US" sz="2400" b="1" dirty="0" smtClean="0">
                <a:solidFill>
                  <a:srgbClr val="FF0000"/>
                </a:solidFill>
              </a:rPr>
              <a:t>6.9%</a:t>
            </a:r>
            <a:r>
              <a:rPr lang="en-US" sz="2400" dirty="0" smtClean="0"/>
              <a:t> with new molestation charge or any new sex charge (2 / 29)</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46</a:t>
            </a:fld>
            <a:endParaRPr lang="en-US"/>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dirty="0" smtClean="0"/>
              <a:t>Committed Offenders Released as No Longer Meeting Criteria</a:t>
            </a:r>
            <a:endParaRPr lang="en-US" sz="3200" dirty="0"/>
          </a:p>
        </p:txBody>
      </p:sp>
      <p:sp>
        <p:nvSpPr>
          <p:cNvPr id="3" name="Content Placeholder 2"/>
          <p:cNvSpPr>
            <a:spLocks noGrp="1"/>
          </p:cNvSpPr>
          <p:nvPr>
            <p:ph idx="1"/>
          </p:nvPr>
        </p:nvSpPr>
        <p:spPr>
          <a:xfrm>
            <a:off x="457200" y="1295400"/>
            <a:ext cx="8229600" cy="5410200"/>
          </a:xfrm>
        </p:spPr>
        <p:txBody>
          <a:bodyPr>
            <a:normAutofit/>
          </a:bodyPr>
          <a:lstStyle/>
          <a:p>
            <a:r>
              <a:rPr lang="en-US" sz="2800" b="1" u="sng" dirty="0" smtClean="0"/>
              <a:t>100</a:t>
            </a:r>
            <a:r>
              <a:rPr lang="en-US" sz="2800" dirty="0" smtClean="0"/>
              <a:t> offenders released from commitment status as no longer meeting criteria.  </a:t>
            </a:r>
            <a:r>
              <a:rPr lang="en-US" sz="2800" dirty="0" smtClean="0">
                <a:solidFill>
                  <a:srgbClr val="FF0000"/>
                </a:solidFill>
              </a:rPr>
              <a:t>(Two have Settlement Agreements.)</a:t>
            </a:r>
          </a:p>
          <a:p>
            <a:endParaRPr lang="en-US" sz="2800" dirty="0" smtClean="0"/>
          </a:p>
          <a:p>
            <a:r>
              <a:rPr lang="en-US" sz="2800" b="1" dirty="0" smtClean="0">
                <a:solidFill>
                  <a:srgbClr val="FF0000"/>
                </a:solidFill>
              </a:rPr>
              <a:t>3%</a:t>
            </a:r>
            <a:r>
              <a:rPr lang="en-US" sz="2800" dirty="0" smtClean="0"/>
              <a:t> have a new </a:t>
            </a:r>
            <a:r>
              <a:rPr lang="en-US" sz="2800" b="1" u="sng" dirty="0" smtClean="0"/>
              <a:t>felony</a:t>
            </a:r>
            <a:r>
              <a:rPr lang="en-US" sz="2800" dirty="0" smtClean="0"/>
              <a:t> </a:t>
            </a:r>
            <a:r>
              <a:rPr lang="en-US" sz="2800" b="1" u="sng" dirty="0" smtClean="0"/>
              <a:t>conviction</a:t>
            </a:r>
            <a:r>
              <a:rPr lang="en-US" sz="2800" dirty="0" smtClean="0"/>
              <a:t> related to a sexually motivated offense (3/100)</a:t>
            </a:r>
          </a:p>
          <a:p>
            <a:r>
              <a:rPr lang="en-US" sz="2800" b="1" dirty="0" smtClean="0">
                <a:solidFill>
                  <a:srgbClr val="FF0000"/>
                </a:solidFill>
              </a:rPr>
              <a:t>4%</a:t>
            </a:r>
            <a:r>
              <a:rPr lang="en-US" sz="2800" dirty="0" smtClean="0"/>
              <a:t> have at least a new </a:t>
            </a:r>
            <a:r>
              <a:rPr lang="en-US" sz="2800" b="1" u="sng" dirty="0" smtClean="0"/>
              <a:t>felony</a:t>
            </a:r>
            <a:r>
              <a:rPr lang="en-US" sz="2800" dirty="0" smtClean="0"/>
              <a:t> </a:t>
            </a:r>
            <a:r>
              <a:rPr lang="en-US" sz="2800" b="1" u="sng" dirty="0" smtClean="0"/>
              <a:t>charge</a:t>
            </a:r>
            <a:r>
              <a:rPr lang="en-US" sz="2800" dirty="0" smtClean="0"/>
              <a:t> related to a sexually motivated felony (4/100)</a:t>
            </a:r>
          </a:p>
          <a:p>
            <a:r>
              <a:rPr lang="en-US" sz="2800" b="1" dirty="0" smtClean="0">
                <a:solidFill>
                  <a:srgbClr val="FF0000"/>
                </a:solidFill>
              </a:rPr>
              <a:t>7%</a:t>
            </a:r>
            <a:r>
              <a:rPr lang="en-US" sz="2800" dirty="0" smtClean="0"/>
              <a:t> have </a:t>
            </a:r>
            <a:r>
              <a:rPr lang="en-US" sz="2800" b="1" u="sng" dirty="0" smtClean="0"/>
              <a:t>any</a:t>
            </a:r>
            <a:r>
              <a:rPr lang="en-US" sz="2800" dirty="0" smtClean="0"/>
              <a:t> new sex charge (w / victim) (7/100)</a:t>
            </a:r>
          </a:p>
          <a:p>
            <a:pPr>
              <a:buNone/>
            </a:pPr>
            <a:endParaRPr lang="en-US" sz="2400" dirty="0" smtClean="0">
              <a:solidFill>
                <a:srgbClr val="002060"/>
              </a:solidFill>
            </a:endParaRPr>
          </a:p>
          <a:p>
            <a:pPr>
              <a:buNone/>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47</a:t>
            </a:fld>
            <a:endParaRPr lang="en-US"/>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Time since release</a:t>
            </a:r>
            <a:endParaRPr lang="en-US" dirty="0"/>
          </a:p>
        </p:txBody>
      </p:sp>
      <p:sp>
        <p:nvSpPr>
          <p:cNvPr id="3" name="Content Placeholder 2"/>
          <p:cNvSpPr>
            <a:spLocks noGrp="1"/>
          </p:cNvSpPr>
          <p:nvPr>
            <p:ph idx="1"/>
          </p:nvPr>
        </p:nvSpPr>
        <p:spPr>
          <a:xfrm>
            <a:off x="457200" y="990600"/>
            <a:ext cx="8229600" cy="5562600"/>
          </a:xfrm>
        </p:spPr>
        <p:txBody>
          <a:bodyPr>
            <a:normAutofit fontScale="85000" lnSpcReduction="20000"/>
          </a:bodyPr>
          <a:lstStyle/>
          <a:p>
            <a:r>
              <a:rPr lang="en-US" sz="2400" dirty="0" smtClean="0"/>
              <a:t>Offenders released from commitment (NLM) have not been released as long as offenders with settlement agreements, released detainees, or offenders released from prison.  Their percentages might rise somewhat by the time they match the release periods of the other groups.</a:t>
            </a:r>
          </a:p>
          <a:p>
            <a:endParaRPr lang="en-US" sz="2400" dirty="0" smtClean="0"/>
          </a:p>
          <a:p>
            <a:r>
              <a:rPr lang="en-US" sz="2400" dirty="0" smtClean="0"/>
              <a:t>Proportionally, prison releases have been out the longest</a:t>
            </a:r>
          </a:p>
          <a:p>
            <a:pPr>
              <a:buNone/>
            </a:pPr>
            <a:endParaRPr lang="en-US" sz="2400" dirty="0" smtClean="0"/>
          </a:p>
          <a:p>
            <a:r>
              <a:rPr lang="en-US" sz="2400" b="1" dirty="0" smtClean="0">
                <a:solidFill>
                  <a:srgbClr val="FF0000"/>
                </a:solidFill>
              </a:rPr>
              <a:t>27%</a:t>
            </a:r>
            <a:r>
              <a:rPr lang="en-US" sz="2400" dirty="0" smtClean="0"/>
              <a:t> NLM have been released </a:t>
            </a:r>
            <a:r>
              <a:rPr lang="en-US" sz="2400" b="1" dirty="0" smtClean="0"/>
              <a:t>over 5</a:t>
            </a:r>
            <a:r>
              <a:rPr lang="en-US" sz="2400" dirty="0" smtClean="0"/>
              <a:t> years (51% for 3 or less yrs.)</a:t>
            </a:r>
          </a:p>
          <a:p>
            <a:r>
              <a:rPr lang="en-US" sz="2400" b="1" dirty="0" smtClean="0">
                <a:solidFill>
                  <a:srgbClr val="FF0000"/>
                </a:solidFill>
              </a:rPr>
              <a:t>45% </a:t>
            </a:r>
            <a:r>
              <a:rPr lang="en-US" sz="2400" dirty="0" smtClean="0"/>
              <a:t>settlement agreements (21% for 3 or less years)</a:t>
            </a:r>
            <a:endParaRPr lang="en-US" sz="2400" b="1" dirty="0" smtClean="0">
              <a:solidFill>
                <a:srgbClr val="FF0000"/>
              </a:solidFill>
            </a:endParaRPr>
          </a:p>
          <a:p>
            <a:r>
              <a:rPr lang="en-US" sz="2400" b="1" dirty="0" smtClean="0">
                <a:solidFill>
                  <a:srgbClr val="FF0000"/>
                </a:solidFill>
              </a:rPr>
              <a:t>66%</a:t>
            </a:r>
            <a:r>
              <a:rPr lang="en-US" sz="2400" dirty="0" smtClean="0"/>
              <a:t> detainees (17% for 3 or less years)</a:t>
            </a:r>
          </a:p>
          <a:p>
            <a:r>
              <a:rPr lang="en-US" sz="2400" b="1" dirty="0" smtClean="0">
                <a:solidFill>
                  <a:srgbClr val="FF0000"/>
                </a:solidFill>
              </a:rPr>
              <a:t>86%</a:t>
            </a:r>
            <a:r>
              <a:rPr lang="en-US" sz="2400" dirty="0" smtClean="0"/>
              <a:t> prison releases (7% for 3 or less years)</a:t>
            </a:r>
          </a:p>
          <a:p>
            <a:endParaRPr lang="en-US" sz="2400" dirty="0" smtClean="0"/>
          </a:p>
          <a:p>
            <a:pPr>
              <a:buNone/>
            </a:pPr>
            <a:r>
              <a:rPr lang="en-US" sz="2400" dirty="0" smtClean="0"/>
              <a:t>                     </a:t>
            </a:r>
            <a:r>
              <a:rPr lang="en-US" sz="2400" b="1" u="sng" dirty="0" smtClean="0"/>
              <a:t>NLM</a:t>
            </a:r>
            <a:r>
              <a:rPr lang="en-US" sz="2400" dirty="0" smtClean="0"/>
              <a:t>     </a:t>
            </a:r>
            <a:r>
              <a:rPr lang="en-US" sz="2400" b="1" u="sng" dirty="0" smtClean="0"/>
              <a:t>Settlement Agree.</a:t>
            </a:r>
            <a:r>
              <a:rPr lang="en-US" sz="2400" dirty="0" smtClean="0"/>
              <a:t>     </a:t>
            </a:r>
            <a:r>
              <a:rPr lang="en-US" sz="2400" b="1" u="sng" dirty="0" smtClean="0"/>
              <a:t>Detainees</a:t>
            </a:r>
            <a:r>
              <a:rPr lang="en-US" sz="2400" dirty="0" smtClean="0"/>
              <a:t>      </a:t>
            </a:r>
            <a:r>
              <a:rPr lang="en-US" sz="2400" b="1" u="sng" dirty="0" smtClean="0"/>
              <a:t>Prison</a:t>
            </a:r>
            <a:endParaRPr lang="en-US" sz="2400" dirty="0" smtClean="0"/>
          </a:p>
          <a:p>
            <a:pPr>
              <a:buNone/>
            </a:pPr>
            <a:r>
              <a:rPr lang="en-US" sz="2400" dirty="0" smtClean="0"/>
              <a:t>     10+:            7                    16                        110               37</a:t>
            </a:r>
          </a:p>
          <a:p>
            <a:pPr>
              <a:buNone/>
            </a:pPr>
            <a:r>
              <a:rPr lang="en-US" sz="2400" dirty="0" smtClean="0"/>
              <a:t>     5-10:          20                   67                        130               34</a:t>
            </a:r>
          </a:p>
          <a:p>
            <a:pPr>
              <a:buNone/>
            </a:pPr>
            <a:r>
              <a:rPr lang="en-US" sz="2400" dirty="0" smtClean="0"/>
              <a:t>     3-5:            22                   44                          62                 6 </a:t>
            </a:r>
          </a:p>
          <a:p>
            <a:pPr>
              <a:buNone/>
            </a:pPr>
            <a:r>
              <a:rPr lang="en-US" sz="2400" dirty="0" smtClean="0"/>
              <a:t>     0-3:            51                   34                          64                 6</a:t>
            </a: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48</a:t>
            </a:fld>
            <a:endParaRPr lang="en-US"/>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Longer Meets Releases</a:t>
            </a:r>
            <a:endParaRPr lang="en-US" dirty="0"/>
          </a:p>
        </p:txBody>
      </p:sp>
      <p:sp>
        <p:nvSpPr>
          <p:cNvPr id="3" name="Content Placeholder 2"/>
          <p:cNvSpPr>
            <a:spLocks noGrp="1"/>
          </p:cNvSpPr>
          <p:nvPr>
            <p:ph idx="1"/>
          </p:nvPr>
        </p:nvSpPr>
        <p:spPr/>
        <p:txBody>
          <a:bodyPr>
            <a:normAutofit/>
          </a:bodyPr>
          <a:lstStyle/>
          <a:p>
            <a:r>
              <a:rPr lang="en-US" dirty="0" smtClean="0"/>
              <a:t>10+ group: </a:t>
            </a:r>
            <a:r>
              <a:rPr lang="en-US" b="1" u="sng" dirty="0" smtClean="0"/>
              <a:t>0%</a:t>
            </a:r>
            <a:r>
              <a:rPr lang="en-US" dirty="0" smtClean="0"/>
              <a:t> felony sex convictions </a:t>
            </a:r>
          </a:p>
          <a:p>
            <a:pPr>
              <a:buNone/>
            </a:pPr>
            <a:r>
              <a:rPr lang="en-US" dirty="0" smtClean="0"/>
              <a:t>   (0 / 0) </a:t>
            </a:r>
          </a:p>
          <a:p>
            <a:r>
              <a:rPr lang="en-US" dirty="0" smtClean="0"/>
              <a:t>5+ - 10 group: </a:t>
            </a:r>
            <a:r>
              <a:rPr lang="en-US" b="1" u="sng" dirty="0" smtClean="0"/>
              <a:t>5%</a:t>
            </a:r>
            <a:r>
              <a:rPr lang="en-US" dirty="0" smtClean="0"/>
              <a:t> felony sex convictions (1 / 20)</a:t>
            </a:r>
          </a:p>
          <a:p>
            <a:r>
              <a:rPr lang="en-US" dirty="0" smtClean="0"/>
              <a:t>3+ - 5 group: </a:t>
            </a:r>
            <a:r>
              <a:rPr lang="en-US" b="1" u="sng" dirty="0" smtClean="0"/>
              <a:t>4.5%</a:t>
            </a:r>
            <a:r>
              <a:rPr lang="en-US" dirty="0" smtClean="0"/>
              <a:t> felony sex convictions (1 / 22)</a:t>
            </a:r>
          </a:p>
          <a:p>
            <a:r>
              <a:rPr lang="en-US" dirty="0" smtClean="0"/>
              <a:t>0 – 3 group: </a:t>
            </a:r>
            <a:r>
              <a:rPr lang="en-US" b="1" u="sng" dirty="0" smtClean="0"/>
              <a:t>2%</a:t>
            </a:r>
            <a:r>
              <a:rPr lang="en-US" dirty="0" smtClean="0"/>
              <a:t> felony sex convictions       (1 / 51)</a:t>
            </a:r>
          </a:p>
          <a:p>
            <a:pPr>
              <a:buNone/>
            </a:pPr>
            <a:endParaRPr lang="en-US" sz="2400" dirty="0" smtClean="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49</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smtClean="0"/>
              <a:t>Comparison of released offenders</a:t>
            </a:r>
            <a:endParaRPr lang="en-US" dirty="0"/>
          </a:p>
        </p:txBody>
      </p:sp>
      <p:sp>
        <p:nvSpPr>
          <p:cNvPr id="3" name="Content Placeholder 2"/>
          <p:cNvSpPr>
            <a:spLocks noGrp="1"/>
          </p:cNvSpPr>
          <p:nvPr>
            <p:ph idx="1"/>
          </p:nvPr>
        </p:nvSpPr>
        <p:spPr>
          <a:xfrm>
            <a:off x="457200" y="762000"/>
            <a:ext cx="8229600" cy="5943600"/>
          </a:xfrm>
        </p:spPr>
        <p:txBody>
          <a:bodyPr>
            <a:normAutofit fontScale="77500" lnSpcReduction="20000"/>
          </a:bodyPr>
          <a:lstStyle/>
          <a:p>
            <a:pPr>
              <a:buNone/>
            </a:pPr>
            <a:r>
              <a:rPr lang="en-US" sz="2400" dirty="0" smtClean="0"/>
              <a:t>Felony Sex Offense Conviction: FSC</a:t>
            </a:r>
          </a:p>
          <a:p>
            <a:pPr>
              <a:buNone/>
            </a:pPr>
            <a:r>
              <a:rPr lang="en-US" sz="2400" dirty="0" smtClean="0">
                <a:solidFill>
                  <a:srgbClr val="FF0000"/>
                </a:solidFill>
              </a:rPr>
              <a:t>Any</a:t>
            </a:r>
            <a:r>
              <a:rPr lang="en-US" sz="2400" dirty="0" smtClean="0"/>
              <a:t> </a:t>
            </a:r>
            <a:r>
              <a:rPr lang="en-US" sz="2400" dirty="0" smtClean="0">
                <a:solidFill>
                  <a:srgbClr val="FF0000"/>
                </a:solidFill>
              </a:rPr>
              <a:t>Felony</a:t>
            </a:r>
            <a:r>
              <a:rPr lang="en-US" sz="2400" dirty="0" smtClean="0"/>
              <a:t> Charge, sexually motivated offense (include conviction): </a:t>
            </a:r>
            <a:r>
              <a:rPr lang="en-US" sz="2400" dirty="0" err="1" smtClean="0"/>
              <a:t>FCh</a:t>
            </a:r>
            <a:endParaRPr lang="en-US" sz="2400" dirty="0" smtClean="0"/>
          </a:p>
          <a:p>
            <a:pPr>
              <a:buNone/>
            </a:pPr>
            <a:r>
              <a:rPr lang="en-US" sz="2400" dirty="0" smtClean="0"/>
              <a:t>Any Sex Charge (w / victim): ASC</a:t>
            </a:r>
          </a:p>
          <a:p>
            <a:pPr>
              <a:buNone/>
            </a:pPr>
            <a:r>
              <a:rPr lang="en-US" sz="2400" dirty="0" smtClean="0"/>
              <a:t>Age = Average Age at Release (e.g. for detainees: release from FCCC)</a:t>
            </a:r>
          </a:p>
          <a:p>
            <a:pPr>
              <a:buNone/>
            </a:pPr>
            <a:r>
              <a:rPr lang="en-US" sz="2400" dirty="0" smtClean="0"/>
              <a:t>Average Static-99R scores computed from original Static-99 scores</a:t>
            </a:r>
          </a:p>
          <a:p>
            <a:pPr>
              <a:buNone/>
            </a:pPr>
            <a:endParaRPr lang="en-US" sz="2400" dirty="0" smtClean="0"/>
          </a:p>
          <a:p>
            <a:pPr>
              <a:buNone/>
            </a:pPr>
            <a:r>
              <a:rPr lang="en-US" sz="2400" dirty="0" smtClean="0"/>
              <a:t>NLM = </a:t>
            </a:r>
            <a:r>
              <a:rPr lang="en-US" sz="2400" b="1" dirty="0" smtClean="0"/>
              <a:t>100</a:t>
            </a:r>
            <a:r>
              <a:rPr lang="en-US" sz="2400" dirty="0" smtClean="0"/>
              <a:t>;  IV = </a:t>
            </a:r>
            <a:r>
              <a:rPr lang="en-US" sz="2400" b="1" dirty="0" smtClean="0"/>
              <a:t>39</a:t>
            </a:r>
            <a:r>
              <a:rPr lang="en-US" sz="2400" dirty="0" smtClean="0"/>
              <a:t>;  S/A = </a:t>
            </a:r>
            <a:r>
              <a:rPr lang="en-US" sz="2400" b="1" dirty="0" smtClean="0"/>
              <a:t>161</a:t>
            </a:r>
            <a:r>
              <a:rPr lang="en-US" sz="2400" dirty="0" smtClean="0"/>
              <a:t>;  Detainee = </a:t>
            </a:r>
            <a:r>
              <a:rPr lang="en-US" sz="2400" b="1" dirty="0" smtClean="0"/>
              <a:t>366</a:t>
            </a:r>
            <a:r>
              <a:rPr lang="en-US" sz="2400" dirty="0" smtClean="0"/>
              <a:t>;  Prison = </a:t>
            </a:r>
            <a:r>
              <a:rPr lang="en-US" sz="2400" b="1" dirty="0" smtClean="0"/>
              <a:t>83</a:t>
            </a:r>
          </a:p>
          <a:p>
            <a:pPr>
              <a:buNone/>
            </a:pPr>
            <a:endParaRPr lang="en-US" dirty="0" smtClean="0"/>
          </a:p>
          <a:p>
            <a:pPr>
              <a:buNone/>
            </a:pPr>
            <a:r>
              <a:rPr lang="en-US" sz="2800" dirty="0" smtClean="0"/>
              <a:t>            </a:t>
            </a:r>
            <a:r>
              <a:rPr lang="en-US" sz="2800" u="sng" dirty="0" smtClean="0"/>
              <a:t>NLM</a:t>
            </a:r>
            <a:r>
              <a:rPr lang="en-US" sz="2800" dirty="0" smtClean="0"/>
              <a:t>      </a:t>
            </a:r>
            <a:r>
              <a:rPr lang="en-US" sz="2800" u="sng" dirty="0" smtClean="0"/>
              <a:t>IV</a:t>
            </a:r>
            <a:r>
              <a:rPr lang="en-US" sz="2800" dirty="0" smtClean="0"/>
              <a:t>         </a:t>
            </a:r>
            <a:r>
              <a:rPr lang="en-US" sz="2800" u="sng" dirty="0" smtClean="0"/>
              <a:t>S/A</a:t>
            </a:r>
            <a:r>
              <a:rPr lang="en-US" sz="2800" dirty="0" smtClean="0"/>
              <a:t>       </a:t>
            </a:r>
            <a:r>
              <a:rPr lang="en-US" sz="2800" u="sng" dirty="0" smtClean="0"/>
              <a:t>Detainee</a:t>
            </a:r>
            <a:r>
              <a:rPr lang="en-US" sz="2800" dirty="0" smtClean="0"/>
              <a:t>     </a:t>
            </a:r>
            <a:r>
              <a:rPr lang="en-US" sz="2800" u="sng" dirty="0" smtClean="0"/>
              <a:t>Prison</a:t>
            </a:r>
          </a:p>
          <a:p>
            <a:pPr>
              <a:buNone/>
            </a:pPr>
            <a:r>
              <a:rPr lang="en-US" sz="2800" dirty="0" smtClean="0"/>
              <a:t>FSC:      3%      0.0%    3.1%        6.6%       10.8%</a:t>
            </a:r>
          </a:p>
          <a:p>
            <a:pPr>
              <a:buNone/>
            </a:pPr>
            <a:r>
              <a:rPr lang="en-US" sz="2800" dirty="0" err="1" smtClean="0"/>
              <a:t>FCh</a:t>
            </a:r>
            <a:r>
              <a:rPr lang="en-US" sz="2800" dirty="0" smtClean="0"/>
              <a:t>:       4%     2.6%     6.8%       8.7%        15.7%                     </a:t>
            </a:r>
          </a:p>
          <a:p>
            <a:pPr>
              <a:buNone/>
            </a:pPr>
            <a:r>
              <a:rPr lang="en-US" sz="2800" dirty="0" smtClean="0"/>
              <a:t>ASC:      7%      5.1%     6.8%      10.7%       16.9%</a:t>
            </a:r>
          </a:p>
          <a:p>
            <a:pPr>
              <a:buNone/>
            </a:pPr>
            <a:r>
              <a:rPr lang="en-US" sz="2800" dirty="0" smtClean="0"/>
              <a:t>99R:       4.5      4.9        5.0          5.1             5.3</a:t>
            </a:r>
          </a:p>
          <a:p>
            <a:pPr>
              <a:buNone/>
            </a:pPr>
            <a:r>
              <a:rPr lang="en-US" sz="2800" dirty="0" smtClean="0"/>
              <a:t>Age:       49.7    48.4      46.3        45.4          42.0                       </a:t>
            </a:r>
          </a:p>
          <a:p>
            <a:pPr>
              <a:buNone/>
            </a:pPr>
            <a:endParaRPr lang="en-US" sz="2800" dirty="0" smtClean="0"/>
          </a:p>
          <a:p>
            <a:pPr>
              <a:buNone/>
            </a:pPr>
            <a:r>
              <a:rPr lang="en-US" sz="2800" dirty="0" smtClean="0"/>
              <a:t>Max Benefit: Avg. 99R = 4.4;  Avg. Age = 48.2;  FC/ASC = </a:t>
            </a:r>
            <a:r>
              <a:rPr lang="en-US" sz="2800" b="1" u="sng" dirty="0" smtClean="0"/>
              <a:t>12.5%</a:t>
            </a:r>
          </a:p>
          <a:p>
            <a:pPr>
              <a:buNone/>
            </a:pPr>
            <a:endParaRPr lang="en-US" sz="2400" dirty="0" smtClean="0"/>
          </a:p>
          <a:p>
            <a:pPr>
              <a:buNone/>
            </a:pPr>
            <a:r>
              <a:rPr lang="en-US" sz="2400" b="1" dirty="0" smtClean="0"/>
              <a:t>NLM: 27% released 5+ yrs.  IV: 28%   S/A: 45%   Det.: 66%   </a:t>
            </a:r>
            <a:r>
              <a:rPr lang="en-US" sz="2400" b="1" dirty="0" err="1" smtClean="0"/>
              <a:t>Pris</a:t>
            </a:r>
            <a:r>
              <a:rPr lang="en-US" sz="2400" b="1" dirty="0" smtClean="0"/>
              <a:t>.: 86%</a:t>
            </a:r>
            <a:endParaRPr lang="en-US" sz="2400" b="1"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a:t>
            </a:fld>
            <a:endParaRPr lang="en-US"/>
          </a:p>
        </p:txBody>
      </p:sp>
    </p:spTree>
    <p:extLst>
      <p:ext uri="{BB962C8B-B14F-4D97-AF65-F5344CB8AC3E}">
        <p14:creationId xmlns="" xmlns:p14="http://schemas.microsoft.com/office/powerpoint/2010/main" val="952551388"/>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Phase IV releases</a:t>
            </a:r>
            <a:endParaRPr lang="en-US" dirty="0"/>
          </a:p>
        </p:txBody>
      </p:sp>
      <p:sp>
        <p:nvSpPr>
          <p:cNvPr id="3" name="Content Placeholder 2"/>
          <p:cNvSpPr>
            <a:spLocks noGrp="1"/>
          </p:cNvSpPr>
          <p:nvPr>
            <p:ph idx="1"/>
          </p:nvPr>
        </p:nvSpPr>
        <p:spPr>
          <a:xfrm>
            <a:off x="457200" y="990600"/>
            <a:ext cx="8229600" cy="5638800"/>
          </a:xfrm>
        </p:spPr>
        <p:txBody>
          <a:bodyPr>
            <a:normAutofit fontScale="92500" lnSpcReduction="10000"/>
          </a:bodyPr>
          <a:lstStyle/>
          <a:p>
            <a:r>
              <a:rPr lang="en-US" sz="2400" dirty="0" smtClean="0"/>
              <a:t>Phase IV releases: </a:t>
            </a:r>
            <a:r>
              <a:rPr lang="en-US" sz="2400" b="1" u="sng" dirty="0" smtClean="0">
                <a:solidFill>
                  <a:srgbClr val="FF0000"/>
                </a:solidFill>
              </a:rPr>
              <a:t>2.6%</a:t>
            </a:r>
            <a:r>
              <a:rPr lang="en-US" sz="2400" b="1" dirty="0" smtClean="0"/>
              <a:t> </a:t>
            </a:r>
            <a:r>
              <a:rPr lang="en-US" sz="2400" dirty="0" smtClean="0"/>
              <a:t>with new felony charges (2 / 39)</a:t>
            </a:r>
            <a:endParaRPr lang="en-US" sz="2400" b="1" dirty="0" smtClean="0"/>
          </a:p>
          <a:p>
            <a:r>
              <a:rPr lang="en-US" sz="2400" dirty="0" smtClean="0"/>
              <a:t>Phase IV (no max benefit): </a:t>
            </a:r>
            <a:r>
              <a:rPr lang="en-US" sz="2400" b="1" u="sng" dirty="0" smtClean="0"/>
              <a:t>0%</a:t>
            </a:r>
            <a:r>
              <a:rPr lang="en-US" sz="2400" dirty="0" smtClean="0"/>
              <a:t>  (0 / 23)</a:t>
            </a:r>
          </a:p>
          <a:p>
            <a:r>
              <a:rPr lang="en-US" sz="2400" dirty="0" smtClean="0"/>
              <a:t>Phase IV Maximum Benefit: </a:t>
            </a:r>
            <a:r>
              <a:rPr lang="en-US" sz="2400" b="1" u="sng" dirty="0" smtClean="0"/>
              <a:t>12.5%</a:t>
            </a:r>
            <a:r>
              <a:rPr lang="en-US" sz="2400" dirty="0" smtClean="0"/>
              <a:t> (same 2 as above / 16)</a:t>
            </a:r>
          </a:p>
          <a:p>
            <a:pPr>
              <a:buNone/>
            </a:pPr>
            <a:r>
              <a:rPr lang="en-US" sz="2400" dirty="0" smtClean="0">
                <a:solidFill>
                  <a:srgbClr val="00B050"/>
                </a:solidFill>
              </a:rPr>
              <a:t>For the Max Benefit group: One offender with a misdemeanor battery charge pending (child contact).  A second offender with a felony charge related to an alleged rape of known victim; domestic violence (</a:t>
            </a:r>
            <a:r>
              <a:rPr lang="en-US" sz="2400" dirty="0" err="1" smtClean="0">
                <a:solidFill>
                  <a:srgbClr val="00B050"/>
                </a:solidFill>
              </a:rPr>
              <a:t>nolle</a:t>
            </a:r>
            <a:r>
              <a:rPr lang="en-US" sz="2400" dirty="0" smtClean="0">
                <a:solidFill>
                  <a:srgbClr val="00B050"/>
                </a:solidFill>
              </a:rPr>
              <a:t> </a:t>
            </a:r>
            <a:r>
              <a:rPr lang="en-US" sz="2400" dirty="0" err="1" smtClean="0">
                <a:solidFill>
                  <a:srgbClr val="00B050"/>
                </a:solidFill>
              </a:rPr>
              <a:t>prossed</a:t>
            </a:r>
            <a:r>
              <a:rPr lang="en-US" sz="2400" dirty="0" smtClean="0">
                <a:solidFill>
                  <a:srgbClr val="00B050"/>
                </a:solidFill>
              </a:rPr>
              <a:t>)</a:t>
            </a:r>
          </a:p>
          <a:p>
            <a:pPr>
              <a:buNone/>
            </a:pPr>
            <a:endParaRPr lang="en-US" sz="2400" dirty="0" smtClean="0">
              <a:solidFill>
                <a:srgbClr val="FF0000"/>
              </a:solidFill>
            </a:endParaRPr>
          </a:p>
          <a:p>
            <a:pPr>
              <a:buNone/>
            </a:pPr>
            <a:r>
              <a:rPr lang="en-US" sz="2400" dirty="0" smtClean="0">
                <a:solidFill>
                  <a:srgbClr val="FF0000"/>
                </a:solidFill>
              </a:rPr>
              <a:t>Phase IV group breakdown:</a:t>
            </a:r>
          </a:p>
          <a:p>
            <a:r>
              <a:rPr lang="en-US" sz="2400" dirty="0" smtClean="0">
                <a:solidFill>
                  <a:schemeClr val="tx2"/>
                </a:solidFill>
              </a:rPr>
              <a:t>10+ group: 0</a:t>
            </a:r>
          </a:p>
          <a:p>
            <a:r>
              <a:rPr lang="en-US" sz="2400" dirty="0" smtClean="0">
                <a:solidFill>
                  <a:schemeClr val="tx2"/>
                </a:solidFill>
              </a:rPr>
              <a:t>5+ - 10 group: 11  (Max. Benefit = 4)</a:t>
            </a:r>
          </a:p>
          <a:p>
            <a:r>
              <a:rPr lang="en-US" sz="2400" dirty="0" smtClean="0">
                <a:solidFill>
                  <a:schemeClr val="tx2"/>
                </a:solidFill>
              </a:rPr>
              <a:t>3+ - 5 group: 19    (Max. Benefit = 13)</a:t>
            </a:r>
          </a:p>
          <a:p>
            <a:r>
              <a:rPr lang="en-US" sz="2400" dirty="0" smtClean="0">
                <a:solidFill>
                  <a:schemeClr val="tx2"/>
                </a:solidFill>
              </a:rPr>
              <a:t>0 – 3 group: 9 (in our study) 4 on FCCC release list that we have yet to examine.  (Max. Benefit = 6)</a:t>
            </a:r>
          </a:p>
          <a:p>
            <a:r>
              <a:rPr lang="en-US" sz="2400" dirty="0" smtClean="0">
                <a:solidFill>
                  <a:srgbClr val="FF0000"/>
                </a:solidFill>
              </a:rPr>
              <a:t>22.8% released more than 5 years</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50</a:t>
            </a:fld>
            <a:endParaRPr lang="en-US"/>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Settlement Agreements</a:t>
            </a:r>
            <a:endParaRPr lang="en-US" dirty="0"/>
          </a:p>
        </p:txBody>
      </p:sp>
      <p:sp>
        <p:nvSpPr>
          <p:cNvPr id="3" name="Content Placeholder 2"/>
          <p:cNvSpPr>
            <a:spLocks noGrp="1"/>
          </p:cNvSpPr>
          <p:nvPr>
            <p:ph idx="1"/>
          </p:nvPr>
        </p:nvSpPr>
        <p:spPr>
          <a:xfrm>
            <a:off x="457200" y="1066800"/>
            <a:ext cx="8229600" cy="5638800"/>
          </a:xfrm>
        </p:spPr>
        <p:txBody>
          <a:bodyPr>
            <a:normAutofit fontScale="92500" lnSpcReduction="10000"/>
          </a:bodyPr>
          <a:lstStyle/>
          <a:p>
            <a:r>
              <a:rPr lang="en-US" sz="2400" dirty="0" smtClean="0">
                <a:solidFill>
                  <a:srgbClr val="FF0000"/>
                </a:solidFill>
              </a:rPr>
              <a:t>3.1%</a:t>
            </a:r>
            <a:r>
              <a:rPr lang="en-US" sz="2400" dirty="0" smtClean="0"/>
              <a:t> of S/A offenders have a new felony sex offense conviction (5 / 161)   </a:t>
            </a:r>
            <a:r>
              <a:rPr lang="en-US" sz="2400" dirty="0" smtClean="0">
                <a:solidFill>
                  <a:srgbClr val="002060"/>
                </a:solidFill>
              </a:rPr>
              <a:t>[8 more were just found; no felony sex offense convictions. </a:t>
            </a:r>
            <a:r>
              <a:rPr lang="en-US" sz="2400" b="1" u="sng" dirty="0" smtClean="0">
                <a:solidFill>
                  <a:srgbClr val="002060"/>
                </a:solidFill>
              </a:rPr>
              <a:t>3.0%</a:t>
            </a:r>
            <a:r>
              <a:rPr lang="en-US" sz="2400" dirty="0" smtClean="0">
                <a:solidFill>
                  <a:srgbClr val="002060"/>
                </a:solidFill>
              </a:rPr>
              <a:t> if these are included.  </a:t>
            </a:r>
            <a:r>
              <a:rPr lang="en-US" sz="2400" dirty="0" smtClean="0">
                <a:solidFill>
                  <a:srgbClr val="488F4D"/>
                </a:solidFill>
              </a:rPr>
              <a:t>One of these was for child pornography possession. </a:t>
            </a:r>
          </a:p>
          <a:p>
            <a:r>
              <a:rPr lang="en-US" sz="2400" dirty="0" smtClean="0">
                <a:solidFill>
                  <a:srgbClr val="FF0000"/>
                </a:solidFill>
              </a:rPr>
              <a:t>6.8%</a:t>
            </a:r>
            <a:r>
              <a:rPr lang="en-US" sz="2400" dirty="0" smtClean="0"/>
              <a:t> have a new felony charge related to a sexually motivated offense (11 / 161)</a:t>
            </a:r>
            <a:endParaRPr lang="en-US" sz="2400" dirty="0" smtClean="0">
              <a:solidFill>
                <a:srgbClr val="002060"/>
              </a:solidFill>
            </a:endParaRPr>
          </a:p>
          <a:p>
            <a:r>
              <a:rPr lang="en-US" sz="2400" dirty="0" smtClean="0">
                <a:solidFill>
                  <a:srgbClr val="FF0000"/>
                </a:solidFill>
              </a:rPr>
              <a:t>6.8%</a:t>
            </a:r>
            <a:r>
              <a:rPr lang="en-US" sz="2400" dirty="0" smtClean="0"/>
              <a:t> have any new sex charge (w / victim) (11 / 161)</a:t>
            </a:r>
          </a:p>
          <a:p>
            <a:endParaRPr lang="en-US" sz="2400" b="1" u="sng" dirty="0" smtClean="0"/>
          </a:p>
          <a:p>
            <a:r>
              <a:rPr lang="en-US" sz="2400" b="1" u="sng" dirty="0" smtClean="0"/>
              <a:t>S/A offenders with </a:t>
            </a:r>
            <a:r>
              <a:rPr lang="en-US" sz="2400" b="1" u="sng" dirty="0" err="1" smtClean="0"/>
              <a:t>Paraphilia</a:t>
            </a:r>
            <a:r>
              <a:rPr lang="en-US" sz="2400" b="1" u="sng" dirty="0" smtClean="0"/>
              <a:t> NOS</a:t>
            </a:r>
            <a:r>
              <a:rPr lang="en-US" sz="2400" dirty="0" smtClean="0"/>
              <a:t>:</a:t>
            </a:r>
          </a:p>
          <a:p>
            <a:r>
              <a:rPr lang="en-US" sz="2400" b="1" dirty="0" smtClean="0"/>
              <a:t>5.3%</a:t>
            </a:r>
            <a:r>
              <a:rPr lang="en-US" sz="2400" dirty="0" smtClean="0"/>
              <a:t> have a new charge for a </a:t>
            </a:r>
            <a:r>
              <a:rPr lang="en-US" sz="2400" i="1" dirty="0" smtClean="0"/>
              <a:t>rape</a:t>
            </a:r>
            <a:r>
              <a:rPr lang="en-US" sz="2400" dirty="0" smtClean="0"/>
              <a:t> related offense (4 / 75)</a:t>
            </a:r>
          </a:p>
          <a:p>
            <a:r>
              <a:rPr lang="en-US" sz="2400" b="1" dirty="0" smtClean="0"/>
              <a:t>9.3%</a:t>
            </a:r>
            <a:r>
              <a:rPr lang="en-US" sz="2400" dirty="0" smtClean="0"/>
              <a:t> have </a:t>
            </a:r>
            <a:r>
              <a:rPr lang="en-US" sz="2400" i="1" dirty="0" smtClean="0"/>
              <a:t>any</a:t>
            </a:r>
            <a:r>
              <a:rPr lang="en-US" sz="2400" dirty="0" smtClean="0"/>
              <a:t> new sex charge (7 / 75)</a:t>
            </a:r>
          </a:p>
          <a:p>
            <a:endParaRPr lang="en-US" sz="2400" b="1" u="sng" dirty="0" smtClean="0"/>
          </a:p>
          <a:p>
            <a:r>
              <a:rPr lang="en-US" sz="2400" b="1" u="sng" dirty="0" smtClean="0"/>
              <a:t>S/A offenders with Pedophilia</a:t>
            </a:r>
            <a:r>
              <a:rPr lang="en-US" sz="2400" dirty="0" smtClean="0"/>
              <a:t>:</a:t>
            </a:r>
          </a:p>
          <a:p>
            <a:r>
              <a:rPr lang="en-US" sz="2400" b="1" dirty="0" smtClean="0"/>
              <a:t>2.2%</a:t>
            </a:r>
            <a:r>
              <a:rPr lang="en-US" sz="2400" dirty="0" smtClean="0"/>
              <a:t> have a new </a:t>
            </a:r>
            <a:r>
              <a:rPr lang="en-US" sz="2400" i="1" dirty="0" smtClean="0"/>
              <a:t>child molestation </a:t>
            </a:r>
            <a:r>
              <a:rPr lang="en-US" sz="2400" dirty="0" smtClean="0"/>
              <a:t>charge (1 / 45)</a:t>
            </a:r>
          </a:p>
          <a:p>
            <a:r>
              <a:rPr lang="en-US" sz="2400" b="1" dirty="0" smtClean="0"/>
              <a:t>2.2%</a:t>
            </a:r>
            <a:r>
              <a:rPr lang="en-US" sz="2400" dirty="0" smtClean="0"/>
              <a:t> have </a:t>
            </a:r>
            <a:r>
              <a:rPr lang="en-US" sz="2400" i="1" dirty="0" smtClean="0"/>
              <a:t>any</a:t>
            </a:r>
            <a:r>
              <a:rPr lang="en-US" sz="2400" dirty="0" smtClean="0"/>
              <a:t> new sex charge (1 / 45)</a:t>
            </a:r>
            <a:endParaRPr lang="en-US" sz="2400"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51</a:t>
            </a:fld>
            <a:endParaRPr lang="en-US"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Static-99R &amp; Age</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Entire sample:</a:t>
            </a:r>
          </a:p>
          <a:p>
            <a:endParaRPr lang="en-US" sz="2400" dirty="0" smtClean="0"/>
          </a:p>
          <a:p>
            <a:r>
              <a:rPr lang="en-US" sz="2400" dirty="0" smtClean="0"/>
              <a:t>Average Age (710) = 45.8  (Median: 45.6) Range: 18-93</a:t>
            </a:r>
          </a:p>
          <a:p>
            <a:endParaRPr lang="en-US" sz="2400" dirty="0" smtClean="0"/>
          </a:p>
          <a:p>
            <a:r>
              <a:rPr lang="en-US" sz="2400" dirty="0" smtClean="0"/>
              <a:t>Avg. Age for </a:t>
            </a:r>
            <a:r>
              <a:rPr lang="en-US" sz="2400" b="1" u="sng" dirty="0" err="1" smtClean="0"/>
              <a:t>Reoffenders</a:t>
            </a:r>
            <a:r>
              <a:rPr lang="en-US" sz="2400" dirty="0" smtClean="0"/>
              <a:t> (71) = 41.6  (Median: 42.1)</a:t>
            </a:r>
          </a:p>
          <a:p>
            <a:r>
              <a:rPr lang="en-US" sz="2400" dirty="0" smtClean="0"/>
              <a:t>Avg. Age for the others (396) = 46.3 (Median: 46.2)</a:t>
            </a:r>
          </a:p>
          <a:p>
            <a:endParaRPr lang="en-US" sz="2400" dirty="0" smtClean="0"/>
          </a:p>
          <a:p>
            <a:r>
              <a:rPr lang="en-US" sz="2400" dirty="0" smtClean="0"/>
              <a:t>Average Static-99R (415) = 5.1  (Median: 5.0)</a:t>
            </a:r>
          </a:p>
          <a:p>
            <a:endParaRPr lang="en-US" sz="2400" dirty="0" smtClean="0"/>
          </a:p>
          <a:p>
            <a:r>
              <a:rPr lang="en-US" sz="2400" dirty="0" smtClean="0"/>
              <a:t>Avg. 99R for </a:t>
            </a:r>
            <a:r>
              <a:rPr lang="en-US" sz="2400" b="1" u="sng" dirty="0" err="1" smtClean="0"/>
              <a:t>Reoffenders</a:t>
            </a:r>
            <a:r>
              <a:rPr lang="en-US" sz="2400" dirty="0" smtClean="0"/>
              <a:t> (51) = 5.7 (Median: 6.0)</a:t>
            </a:r>
          </a:p>
          <a:p>
            <a:r>
              <a:rPr lang="en-US" sz="2400" dirty="0" smtClean="0"/>
              <a:t>Avg. 99R for others (364) = 5.0 (Median: 5.0)</a:t>
            </a:r>
          </a:p>
          <a:p>
            <a:pPr>
              <a:buNone/>
            </a:pPr>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52</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sz="3100" dirty="0" smtClean="0"/>
              <a:t>Individuals never released by the referring agency (e.g. NGI, PPRD, Florida DC due to loss of gain time or new offense)</a:t>
            </a:r>
          </a:p>
          <a:p>
            <a:endParaRPr lang="en-US" sz="3100" dirty="0" smtClean="0"/>
          </a:p>
          <a:p>
            <a:r>
              <a:rPr lang="en-US" sz="3100" dirty="0" smtClean="0"/>
              <a:t>Individuals who upon release were confined elsewhere</a:t>
            </a:r>
          </a:p>
          <a:p>
            <a:pPr lvl="1"/>
            <a:r>
              <a:rPr lang="en-US" sz="2700" dirty="0" smtClean="0"/>
              <a:t>DJJ to DC</a:t>
            </a:r>
          </a:p>
          <a:p>
            <a:pPr lvl="1"/>
            <a:r>
              <a:rPr lang="en-US" sz="2700" dirty="0" smtClean="0"/>
              <a:t>DC to jail and back to DC (e.g., pseudo-recidivism)</a:t>
            </a:r>
          </a:p>
          <a:p>
            <a:pPr lvl="1"/>
            <a:r>
              <a:rPr lang="en-US" sz="2700" dirty="0" smtClean="0"/>
              <a:t>DC/DJJ/NGI to FCCC</a:t>
            </a:r>
          </a:p>
          <a:p>
            <a:pPr lvl="1"/>
            <a:r>
              <a:rPr lang="en-US" sz="2700" dirty="0" smtClean="0"/>
              <a:t>DC/FCCC to federal prison/ out of the country or out of state prison and unable to determine release date </a:t>
            </a:r>
          </a:p>
          <a:p>
            <a:endParaRPr lang="en-US" sz="3100" dirty="0" smtClean="0"/>
          </a:p>
          <a:p>
            <a:r>
              <a:rPr lang="en-US" sz="3100" dirty="0" smtClean="0"/>
              <a:t>Deported or Deceased at time of release from DC or FCCC</a:t>
            </a:r>
          </a:p>
          <a:p>
            <a:endParaRPr lang="en-US" sz="3100" dirty="0" smtClean="0"/>
          </a:p>
          <a:p>
            <a:r>
              <a:rPr lang="en-US" sz="3100" dirty="0" smtClean="0"/>
              <a:t>One female</a:t>
            </a:r>
          </a:p>
          <a:p>
            <a:pPr>
              <a:buNone/>
            </a:pPr>
            <a:endParaRPr lang="en-US" sz="3100" dirty="0" smtClean="0"/>
          </a:p>
          <a:p>
            <a:endParaRPr lang="en-US" sz="2800" dirty="0" smtClean="0"/>
          </a:p>
          <a:p>
            <a:endParaRPr lang="en-US" sz="2800" dirty="0" smtClean="0"/>
          </a:p>
          <a:p>
            <a:endParaRPr lang="en-US" sz="2800" dirty="0" smtClean="0"/>
          </a:p>
          <a:p>
            <a:pPr>
              <a:buNone/>
            </a:pPr>
            <a:endParaRPr lang="en-US" sz="2800" dirty="0"/>
          </a:p>
        </p:txBody>
      </p:sp>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 (excluded)</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6</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additive="base">
                                        <p:cTn id="2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 calcmode="lin" valueType="num">
                                      <p:cBhvr additive="base">
                                        <p:cTn id="5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78363"/>
          </a:xfrm>
        </p:spPr>
        <p:txBody>
          <a:bodyPr/>
          <a:lstStyle/>
          <a:p>
            <a:r>
              <a:rPr lang="en-US" sz="2800" dirty="0" smtClean="0"/>
              <a:t>All males (The one female was excluded)</a:t>
            </a:r>
          </a:p>
          <a:p>
            <a:r>
              <a:rPr lang="en-US" sz="2800" dirty="0" smtClean="0"/>
              <a:t>710 individuals</a:t>
            </a:r>
          </a:p>
          <a:p>
            <a:pPr lvl="1"/>
            <a:r>
              <a:rPr lang="en-US" dirty="0" smtClean="0"/>
              <a:t>Average Age at time of release=45.8 years</a:t>
            </a:r>
          </a:p>
          <a:p>
            <a:pPr lvl="2"/>
            <a:r>
              <a:rPr lang="en-US" dirty="0" smtClean="0"/>
              <a:t>Range 18-93</a:t>
            </a:r>
          </a:p>
          <a:p>
            <a:pPr lvl="2"/>
            <a:r>
              <a:rPr lang="en-US" dirty="0" smtClean="0"/>
              <a:t>Median age= 45.6</a:t>
            </a:r>
          </a:p>
          <a:p>
            <a:pPr lvl="1"/>
            <a:endParaRPr lang="en-US" dirty="0" smtClean="0"/>
          </a:p>
          <a:p>
            <a:pPr lvl="1">
              <a:buNone/>
            </a:pPr>
            <a:endParaRPr lang="en-US" dirty="0"/>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7</a:t>
            </a:fld>
            <a:endParaRPr lang="en-US"/>
          </a:p>
        </p:txBody>
      </p:sp>
      <p:graphicFrame>
        <p:nvGraphicFramePr>
          <p:cNvPr id="5" name="Chart 4"/>
          <p:cNvGraphicFramePr/>
          <p:nvPr/>
        </p:nvGraphicFramePr>
        <p:xfrm>
          <a:off x="2590800" y="3810000"/>
          <a:ext cx="4191000" cy="2438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Other demographics:</a:t>
            </a:r>
          </a:p>
          <a:p>
            <a:pPr lvl="1"/>
            <a:r>
              <a:rPr lang="en-US" dirty="0" smtClean="0"/>
              <a:t>Race</a:t>
            </a:r>
          </a:p>
          <a:p>
            <a:pPr lvl="2"/>
            <a:r>
              <a:rPr lang="en-US" dirty="0" smtClean="0"/>
              <a:t>60% White</a:t>
            </a:r>
          </a:p>
          <a:p>
            <a:pPr lvl="2"/>
            <a:r>
              <a:rPr lang="en-US" dirty="0" smtClean="0"/>
              <a:t>39% Black</a:t>
            </a:r>
          </a:p>
          <a:p>
            <a:pPr lvl="2"/>
            <a:r>
              <a:rPr lang="en-US" dirty="0" smtClean="0"/>
              <a:t>  1% Hispanic*</a:t>
            </a:r>
          </a:p>
          <a:p>
            <a:pPr lvl="2"/>
            <a:r>
              <a:rPr lang="en-US" dirty="0" smtClean="0"/>
              <a:t> .1% Asian/Pacific Islander</a:t>
            </a:r>
          </a:p>
          <a:p>
            <a:pPr lvl="1">
              <a:buNone/>
            </a:pPr>
            <a:endParaRPr lang="en-US" dirty="0" smtClean="0"/>
          </a:p>
          <a:p>
            <a:pPr lvl="1">
              <a:buNone/>
            </a:pPr>
            <a:r>
              <a:rPr lang="en-US" sz="1200" dirty="0" smtClean="0"/>
              <a:t>*Might be an underestimate based on the coding of race</a:t>
            </a:r>
            <a:endParaRPr lang="en-US" sz="1200" dirty="0"/>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Sample</a:t>
            </a:r>
            <a:endParaRPr lang="en-US"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8</a:t>
            </a:fld>
            <a:endParaRPr lang="en-US"/>
          </a:p>
        </p:txBody>
      </p:sp>
      <p:graphicFrame>
        <p:nvGraphicFramePr>
          <p:cNvPr id="5" name="Chart 4"/>
          <p:cNvGraphicFramePr/>
          <p:nvPr/>
        </p:nvGraphicFramePr>
        <p:xfrm>
          <a:off x="5029200" y="3048000"/>
          <a:ext cx="3657600" cy="3124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Source Information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a:buNone/>
            </a:pPr>
            <a:r>
              <a:rPr lang="en-US" dirty="0" smtClean="0"/>
              <a:t>To determine if an individual  was released or had a new sex offense, information was gathered from the following sources:</a:t>
            </a:r>
          </a:p>
          <a:p>
            <a:pPr>
              <a:buNone/>
            </a:pPr>
            <a:endParaRPr lang="en-US" dirty="0" smtClean="0"/>
          </a:p>
          <a:p>
            <a:r>
              <a:rPr lang="en-US" dirty="0" smtClean="0">
                <a:solidFill>
                  <a:srgbClr val="488F4D"/>
                </a:solidFill>
              </a:rPr>
              <a:t>Florida Department of Corrections website</a:t>
            </a:r>
          </a:p>
          <a:p>
            <a:endParaRPr lang="en-US" dirty="0" smtClean="0">
              <a:solidFill>
                <a:srgbClr val="488F4D"/>
              </a:solidFill>
            </a:endParaRPr>
          </a:p>
          <a:p>
            <a:r>
              <a:rPr lang="en-US" dirty="0" smtClean="0">
                <a:solidFill>
                  <a:srgbClr val="488F4D"/>
                </a:solidFill>
              </a:rPr>
              <a:t>Department of Corrections in other states, as appropriate</a:t>
            </a:r>
          </a:p>
          <a:p>
            <a:endParaRPr lang="en-US" dirty="0" smtClean="0">
              <a:solidFill>
                <a:srgbClr val="488F4D"/>
              </a:solidFill>
            </a:endParaRPr>
          </a:p>
          <a:p>
            <a:r>
              <a:rPr lang="en-US" dirty="0" smtClean="0">
                <a:solidFill>
                  <a:srgbClr val="488F4D"/>
                </a:solidFill>
              </a:rPr>
              <a:t>Clerk of Courts Information System</a:t>
            </a:r>
          </a:p>
          <a:p>
            <a:endParaRPr lang="en-US" dirty="0" smtClean="0">
              <a:solidFill>
                <a:srgbClr val="488F4D"/>
              </a:solidFill>
            </a:endParaRPr>
          </a:p>
          <a:p>
            <a:r>
              <a:rPr lang="en-US" dirty="0" smtClean="0">
                <a:solidFill>
                  <a:srgbClr val="488F4D"/>
                </a:solidFill>
              </a:rPr>
              <a:t>Sex Offender Registries - federal and state</a:t>
            </a:r>
          </a:p>
          <a:p>
            <a:endParaRPr lang="en-US" dirty="0" smtClean="0">
              <a:solidFill>
                <a:srgbClr val="488F4D"/>
              </a:solidFill>
            </a:endParaRPr>
          </a:p>
          <a:p>
            <a:r>
              <a:rPr lang="en-US" dirty="0" smtClean="0">
                <a:solidFill>
                  <a:srgbClr val="488F4D"/>
                </a:solidFill>
              </a:rPr>
              <a:t>Internet</a:t>
            </a:r>
          </a:p>
          <a:p>
            <a:endParaRPr lang="en-US" dirty="0" smtClean="0">
              <a:solidFill>
                <a:srgbClr val="488F4D"/>
              </a:solidFill>
            </a:endParaRPr>
          </a:p>
          <a:p>
            <a:r>
              <a:rPr lang="en-US" dirty="0" smtClean="0">
                <a:solidFill>
                  <a:srgbClr val="488F4D"/>
                </a:solidFill>
              </a:rPr>
              <a:t>SVPP records</a:t>
            </a:r>
          </a:p>
          <a:p>
            <a:endParaRPr lang="en-US" dirty="0"/>
          </a:p>
        </p:txBody>
      </p:sp>
      <p:sp>
        <p:nvSpPr>
          <p:cNvPr id="4" name="Slide Number Placeholder 3"/>
          <p:cNvSpPr>
            <a:spLocks noGrp="1"/>
          </p:cNvSpPr>
          <p:nvPr>
            <p:ph type="sldNum" sz="quarter" idx="12"/>
          </p:nvPr>
        </p:nvSpPr>
        <p:spPr/>
        <p:txBody>
          <a:bodyPr/>
          <a:lstStyle/>
          <a:p>
            <a:pPr>
              <a:defRPr/>
            </a:pPr>
            <a:fld id="{19BB5956-455E-4C20-B542-51FD100F20AA}" type="slidenum">
              <a:rPr lang="en-US" smtClean="0"/>
              <a:pPr>
                <a:defRPr/>
              </a:pPr>
              <a:t>9</a:t>
            </a:fld>
            <a:endParaRPr lang="en-US"/>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115BA4"/>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70356</TotalTime>
  <Words>4168</Words>
  <Application>Microsoft Office PowerPoint</Application>
  <PresentationFormat>On-screen Show (4:3)</PresentationFormat>
  <Paragraphs>1049</Paragraphs>
  <Slides>52</Slides>
  <Notes>23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Slide 1</vt:lpstr>
      <vt:lpstr>Groups of recommended offenders later released</vt:lpstr>
      <vt:lpstr>   Involuntary Civil Commitment of Sexually Violent Predator Act   </vt:lpstr>
      <vt:lpstr>Release Times</vt:lpstr>
      <vt:lpstr>Comparison of released offenders</vt:lpstr>
      <vt:lpstr>Sample (excluded)</vt:lpstr>
      <vt:lpstr>Sample</vt:lpstr>
      <vt:lpstr>Sample</vt:lpstr>
      <vt:lpstr>Source Information</vt:lpstr>
      <vt:lpstr>Results</vt:lpstr>
      <vt:lpstr>Groups</vt:lpstr>
      <vt:lpstr>Sexual Reoffenses by Group ALL REOFFENSES (charges and convictions)</vt:lpstr>
      <vt:lpstr>Reoffenses by Group CONVICTIONS ONLY</vt:lpstr>
      <vt:lpstr>Reoffenses by Group FELONY CONVICTIONS ONLY</vt:lpstr>
      <vt:lpstr>Comparison to Static 99/99R rates</vt:lpstr>
      <vt:lpstr>Static-99R</vt:lpstr>
      <vt:lpstr>Comparison of Recidivism Rates by Group </vt:lpstr>
      <vt:lpstr>Reoffenses by Age at Release (Total and Convictions)</vt:lpstr>
      <vt:lpstr>Age at Release and Type of Reoffense (mean=45.8 years)</vt:lpstr>
      <vt:lpstr>Main Categories of Offenses</vt:lpstr>
      <vt:lpstr>Main Categories of Offenses</vt:lpstr>
      <vt:lpstr>Categories of Offenses</vt:lpstr>
      <vt:lpstr>Categories of Offenses</vt:lpstr>
      <vt:lpstr>Offenses with Child Victims</vt:lpstr>
      <vt:lpstr>Offenses with Child Victims, cont..</vt:lpstr>
      <vt:lpstr>Offenses with Child Victims, cont..</vt:lpstr>
      <vt:lpstr>Offenses with Child Victims, cont..</vt:lpstr>
      <vt:lpstr>Offenses with Child Victims, cont..</vt:lpstr>
      <vt:lpstr>Offenses with Child Victims, cont..</vt:lpstr>
      <vt:lpstr>Offenses with Adult Victims</vt:lpstr>
      <vt:lpstr>Offenses with Adult Victims, cont..</vt:lpstr>
      <vt:lpstr>Offenses with Adult Victims, cont..</vt:lpstr>
      <vt:lpstr>Offenses with Adult Victims, cont..</vt:lpstr>
      <vt:lpstr>Offenses with Adult Victims, cont..</vt:lpstr>
      <vt:lpstr>Offenses with Adult Victims, cont..</vt:lpstr>
      <vt:lpstr>Offenses with Adult Victims, cont..</vt:lpstr>
      <vt:lpstr> Reoffenses by Type of Offense and Age at Release  (charges and convictions) </vt:lpstr>
      <vt:lpstr> Reoffenses by Type of Offense and Age at Release  (convictions only) </vt:lpstr>
      <vt:lpstr>Rates for Contact Offenses and Non-Contact Offenses by  Offender Age</vt:lpstr>
      <vt:lpstr>Rates for Rapes and Contact Offenses against Children by Offender Age</vt:lpstr>
      <vt:lpstr>Paraphilia NOS </vt:lpstr>
      <vt:lpstr>Pedophilia</vt:lpstr>
      <vt:lpstr>Breakdown into Categories of Recommended Offenders Later Released</vt:lpstr>
      <vt:lpstr>Recommended Offenders Released Without Commitment</vt:lpstr>
      <vt:lpstr>Paraphilia NOS vs. Pedophilia in Never Committed Offenders</vt:lpstr>
      <vt:lpstr>Pedophilia in Never Committed Offenders </vt:lpstr>
      <vt:lpstr>Committed Offenders Released as No Longer Meeting Criteria</vt:lpstr>
      <vt:lpstr>Time since release</vt:lpstr>
      <vt:lpstr>No Longer Meets Releases</vt:lpstr>
      <vt:lpstr>Phase IV releases</vt:lpstr>
      <vt:lpstr>Settlement Agreements</vt:lpstr>
      <vt:lpstr>Static-99R &amp; Age</vt:lpstr>
    </vt:vector>
  </TitlesOfParts>
  <Company>DCF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D15</dc:creator>
  <cp:lastModifiedBy>venz-gregory</cp:lastModifiedBy>
  <cp:revision>2553</cp:revision>
  <cp:lastPrinted>2009-01-07T20:37:08Z</cp:lastPrinted>
  <dcterms:created xsi:type="dcterms:W3CDTF">2006-11-13T17:48:13Z</dcterms:created>
  <dcterms:modified xsi:type="dcterms:W3CDTF">2013-10-04T19:32:59Z</dcterms:modified>
</cp:coreProperties>
</file>